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9958" autoAdjust="0"/>
    <p:restoredTop sz="94660"/>
  </p:normalViewPr>
  <p:slideViewPr>
    <p:cSldViewPr snapToGrid="0">
      <p:cViewPr varScale="1">
        <p:scale>
          <a:sx n="57" d="100"/>
          <a:sy n="57" d="100"/>
        </p:scale>
        <p:origin x="78" y="4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0E14376-0A06-4D04-AB26-F51E33695553}" type="datetimeFigureOut">
              <a:rPr lang="en-US" smtClean="0"/>
              <a:t>7/28/2014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577107-0D5A-4B82-8D66-48158FD82DCF}" type="slidenum">
              <a:rPr lang="en-US" smtClean="0"/>
              <a:t>‹#›</a:t>
            </a:fld>
            <a:endParaRPr lang="en-US"/>
          </a:p>
        </p:txBody>
      </p:sp>
    </p:spTree>
    <p:extLst>
      <p:ext uri="{BB962C8B-B14F-4D97-AF65-F5344CB8AC3E}">
        <p14:creationId xmlns:p14="http://schemas.microsoft.com/office/powerpoint/2010/main" val="10664217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0E14376-0A06-4D04-AB26-F51E33695553}" type="datetimeFigureOut">
              <a:rPr lang="en-US" smtClean="0"/>
              <a:t>7/28/2014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577107-0D5A-4B82-8D66-48158FD82DCF}" type="slidenum">
              <a:rPr lang="en-US" smtClean="0"/>
              <a:t>‹#›</a:t>
            </a:fld>
            <a:endParaRPr lang="en-US"/>
          </a:p>
        </p:txBody>
      </p:sp>
    </p:spTree>
    <p:extLst>
      <p:ext uri="{BB962C8B-B14F-4D97-AF65-F5344CB8AC3E}">
        <p14:creationId xmlns:p14="http://schemas.microsoft.com/office/powerpoint/2010/main" val="36650313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0E14376-0A06-4D04-AB26-F51E33695553}" type="datetimeFigureOut">
              <a:rPr lang="en-US" smtClean="0"/>
              <a:t>7/28/2014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577107-0D5A-4B82-8D66-48158FD82DCF}" type="slidenum">
              <a:rPr lang="en-US" smtClean="0"/>
              <a:t>‹#›</a:t>
            </a:fld>
            <a:endParaRPr lang="en-US"/>
          </a:p>
        </p:txBody>
      </p:sp>
    </p:spTree>
    <p:extLst>
      <p:ext uri="{BB962C8B-B14F-4D97-AF65-F5344CB8AC3E}">
        <p14:creationId xmlns:p14="http://schemas.microsoft.com/office/powerpoint/2010/main" val="19666481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0E14376-0A06-4D04-AB26-F51E33695553}" type="datetimeFigureOut">
              <a:rPr lang="en-US" smtClean="0"/>
              <a:t>7/28/2014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577107-0D5A-4B82-8D66-48158FD82DCF}" type="slidenum">
              <a:rPr lang="en-US" smtClean="0"/>
              <a:t>‹#›</a:t>
            </a:fld>
            <a:endParaRPr lang="en-US"/>
          </a:p>
        </p:txBody>
      </p:sp>
    </p:spTree>
    <p:extLst>
      <p:ext uri="{BB962C8B-B14F-4D97-AF65-F5344CB8AC3E}">
        <p14:creationId xmlns:p14="http://schemas.microsoft.com/office/powerpoint/2010/main" val="229298790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0E14376-0A06-4D04-AB26-F51E33695553}" type="datetimeFigureOut">
              <a:rPr lang="en-US" smtClean="0"/>
              <a:t>7/28/2014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9577107-0D5A-4B82-8D66-48158FD82DCF}" type="slidenum">
              <a:rPr lang="en-US" smtClean="0"/>
              <a:t>‹#›</a:t>
            </a:fld>
            <a:endParaRPr lang="en-US"/>
          </a:p>
        </p:txBody>
      </p:sp>
    </p:spTree>
    <p:extLst>
      <p:ext uri="{BB962C8B-B14F-4D97-AF65-F5344CB8AC3E}">
        <p14:creationId xmlns:p14="http://schemas.microsoft.com/office/powerpoint/2010/main" val="16354490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0E14376-0A06-4D04-AB26-F51E33695553}" type="datetimeFigureOut">
              <a:rPr lang="en-US" smtClean="0"/>
              <a:t>7/28/2014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9577107-0D5A-4B82-8D66-48158FD82DCF}" type="slidenum">
              <a:rPr lang="en-US" smtClean="0"/>
              <a:t>‹#›</a:t>
            </a:fld>
            <a:endParaRPr lang="en-US"/>
          </a:p>
        </p:txBody>
      </p:sp>
    </p:spTree>
    <p:extLst>
      <p:ext uri="{BB962C8B-B14F-4D97-AF65-F5344CB8AC3E}">
        <p14:creationId xmlns:p14="http://schemas.microsoft.com/office/powerpoint/2010/main" val="33853416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0E14376-0A06-4D04-AB26-F51E33695553}" type="datetimeFigureOut">
              <a:rPr lang="en-US" smtClean="0"/>
              <a:t>7/28/2014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9577107-0D5A-4B82-8D66-48158FD82DCF}" type="slidenum">
              <a:rPr lang="en-US" smtClean="0"/>
              <a:t>‹#›</a:t>
            </a:fld>
            <a:endParaRPr lang="en-US"/>
          </a:p>
        </p:txBody>
      </p:sp>
    </p:spTree>
    <p:extLst>
      <p:ext uri="{BB962C8B-B14F-4D97-AF65-F5344CB8AC3E}">
        <p14:creationId xmlns:p14="http://schemas.microsoft.com/office/powerpoint/2010/main" val="17319279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0E14376-0A06-4D04-AB26-F51E33695553}" type="datetimeFigureOut">
              <a:rPr lang="en-US" smtClean="0"/>
              <a:t>7/28/2014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9577107-0D5A-4B82-8D66-48158FD82DCF}" type="slidenum">
              <a:rPr lang="en-US" smtClean="0"/>
              <a:t>‹#›</a:t>
            </a:fld>
            <a:endParaRPr lang="en-US"/>
          </a:p>
        </p:txBody>
      </p:sp>
    </p:spTree>
    <p:extLst>
      <p:ext uri="{BB962C8B-B14F-4D97-AF65-F5344CB8AC3E}">
        <p14:creationId xmlns:p14="http://schemas.microsoft.com/office/powerpoint/2010/main" val="25418337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0E14376-0A06-4D04-AB26-F51E33695553}" type="datetimeFigureOut">
              <a:rPr lang="en-US" smtClean="0"/>
              <a:t>7/28/2014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9577107-0D5A-4B82-8D66-48158FD82DCF}" type="slidenum">
              <a:rPr lang="en-US" smtClean="0"/>
              <a:t>‹#›</a:t>
            </a:fld>
            <a:endParaRPr lang="en-US"/>
          </a:p>
        </p:txBody>
      </p:sp>
    </p:spTree>
    <p:extLst>
      <p:ext uri="{BB962C8B-B14F-4D97-AF65-F5344CB8AC3E}">
        <p14:creationId xmlns:p14="http://schemas.microsoft.com/office/powerpoint/2010/main" val="171041805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0E14376-0A06-4D04-AB26-F51E33695553}" type="datetimeFigureOut">
              <a:rPr lang="en-US" smtClean="0"/>
              <a:t>7/28/2014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9577107-0D5A-4B82-8D66-48158FD82DCF}" type="slidenum">
              <a:rPr lang="en-US" smtClean="0"/>
              <a:t>‹#›</a:t>
            </a:fld>
            <a:endParaRPr lang="en-US"/>
          </a:p>
        </p:txBody>
      </p:sp>
    </p:spTree>
    <p:extLst>
      <p:ext uri="{BB962C8B-B14F-4D97-AF65-F5344CB8AC3E}">
        <p14:creationId xmlns:p14="http://schemas.microsoft.com/office/powerpoint/2010/main" val="80798161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0E14376-0A06-4D04-AB26-F51E33695553}" type="datetimeFigureOut">
              <a:rPr lang="en-US" smtClean="0"/>
              <a:t>7/28/2014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9577107-0D5A-4B82-8D66-48158FD82DCF}" type="slidenum">
              <a:rPr lang="en-US" smtClean="0"/>
              <a:t>‹#›</a:t>
            </a:fld>
            <a:endParaRPr lang="en-US"/>
          </a:p>
        </p:txBody>
      </p:sp>
    </p:spTree>
    <p:extLst>
      <p:ext uri="{BB962C8B-B14F-4D97-AF65-F5344CB8AC3E}">
        <p14:creationId xmlns:p14="http://schemas.microsoft.com/office/powerpoint/2010/main" val="277429177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0E14376-0A06-4D04-AB26-F51E33695553}" type="datetimeFigureOut">
              <a:rPr lang="en-US" smtClean="0"/>
              <a:t>7/28/2014</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9577107-0D5A-4B82-8D66-48158FD82DCF}" type="slidenum">
              <a:rPr lang="en-US" smtClean="0"/>
              <a:t>‹#›</a:t>
            </a:fld>
            <a:endParaRPr lang="en-US"/>
          </a:p>
        </p:txBody>
      </p:sp>
    </p:spTree>
    <p:extLst>
      <p:ext uri="{BB962C8B-B14F-4D97-AF65-F5344CB8AC3E}">
        <p14:creationId xmlns:p14="http://schemas.microsoft.com/office/powerpoint/2010/main" val="11978521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dirty="0" smtClean="0"/>
              <a:t>Review of Systems</a:t>
            </a:r>
            <a:br>
              <a:rPr lang="en-US" dirty="0" smtClean="0"/>
            </a:br>
            <a:r>
              <a:rPr lang="en-US" dirty="0" smtClean="0"/>
              <a:t>“Cheat Sheet”</a:t>
            </a:r>
            <a:endParaRPr lang="en-US" dirty="0"/>
          </a:p>
        </p:txBody>
      </p:sp>
      <p:sp>
        <p:nvSpPr>
          <p:cNvPr id="3" name="Subtitle 2"/>
          <p:cNvSpPr>
            <a:spLocks noGrp="1"/>
          </p:cNvSpPr>
          <p:nvPr>
            <p:ph type="subTitle" idx="1"/>
          </p:nvPr>
        </p:nvSpPr>
        <p:spPr/>
        <p:txBody>
          <a:bodyPr/>
          <a:lstStyle/>
          <a:p>
            <a:r>
              <a:rPr lang="en-US" dirty="0" smtClean="0"/>
              <a:t>Transcript</a:t>
            </a:r>
            <a:endParaRPr lang="en-US" dirty="0"/>
          </a:p>
        </p:txBody>
      </p:sp>
    </p:spTree>
    <p:extLst>
      <p:ext uri="{BB962C8B-B14F-4D97-AF65-F5344CB8AC3E}">
        <p14:creationId xmlns:p14="http://schemas.microsoft.com/office/powerpoint/2010/main" val="30560114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Neck</a:t>
            </a:r>
            <a:endParaRPr lang="en-US" dirty="0"/>
          </a:p>
        </p:txBody>
      </p:sp>
      <p:sp>
        <p:nvSpPr>
          <p:cNvPr id="3" name="Content Placeholder 2"/>
          <p:cNvSpPr>
            <a:spLocks noGrp="1"/>
          </p:cNvSpPr>
          <p:nvPr>
            <p:ph idx="1"/>
          </p:nvPr>
        </p:nvSpPr>
        <p:spPr/>
        <p:txBody>
          <a:bodyPr/>
          <a:lstStyle/>
          <a:p>
            <a:r>
              <a:rPr lang="en-US" dirty="0" smtClean="0"/>
              <a:t>Notice any new lumps or bumps?</a:t>
            </a:r>
          </a:p>
          <a:p>
            <a:r>
              <a:rPr lang="en-US" dirty="0" smtClean="0"/>
              <a:t>Anything feel sore, painful, or stiff?</a:t>
            </a:r>
          </a:p>
          <a:p>
            <a:r>
              <a:rPr lang="en-US" dirty="0" smtClean="0"/>
              <a:t>Is there any pain when you move your neck in any direction?</a:t>
            </a:r>
            <a:endParaRPr lang="en-US" dirty="0"/>
          </a:p>
        </p:txBody>
      </p:sp>
    </p:spTree>
    <p:extLst>
      <p:ext uri="{BB962C8B-B14F-4D97-AF65-F5344CB8AC3E}">
        <p14:creationId xmlns:p14="http://schemas.microsoft.com/office/powerpoint/2010/main" val="204945707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Chest and Respiratory</a:t>
            </a:r>
            <a:endParaRPr lang="en-US" dirty="0"/>
          </a:p>
        </p:txBody>
      </p:sp>
      <p:sp>
        <p:nvSpPr>
          <p:cNvPr id="3" name="Content Placeholder 2"/>
          <p:cNvSpPr>
            <a:spLocks noGrp="1"/>
          </p:cNvSpPr>
          <p:nvPr>
            <p:ph idx="1"/>
          </p:nvPr>
        </p:nvSpPr>
        <p:spPr/>
        <p:txBody>
          <a:bodyPr/>
          <a:lstStyle/>
          <a:p>
            <a:r>
              <a:rPr lang="en-US" dirty="0" smtClean="0"/>
              <a:t>Do you have any trouble catching your breath or feel short of breath?</a:t>
            </a:r>
          </a:p>
          <a:p>
            <a:r>
              <a:rPr lang="en-US" dirty="0" smtClean="0"/>
              <a:t>Do you have trouble breathing after walking a little ways?</a:t>
            </a:r>
          </a:p>
          <a:p>
            <a:r>
              <a:rPr lang="en-US" dirty="0" smtClean="0"/>
              <a:t>How far can you walk before needing to stop?</a:t>
            </a:r>
          </a:p>
          <a:p>
            <a:r>
              <a:rPr lang="en-US" dirty="0" smtClean="0"/>
              <a:t>Do you ever have pain when you take a deep breath?</a:t>
            </a:r>
          </a:p>
          <a:p>
            <a:r>
              <a:rPr lang="en-US" dirty="0" smtClean="0"/>
              <a:t>Any new cough or coughing anything up? What does it look like?</a:t>
            </a:r>
          </a:p>
          <a:p>
            <a:r>
              <a:rPr lang="en-US" dirty="0" smtClean="0"/>
              <a:t>Have you ever had a positive test for Tuberculosis?</a:t>
            </a:r>
          </a:p>
          <a:p>
            <a:r>
              <a:rPr lang="en-US" dirty="0" smtClean="0"/>
              <a:t>Have you ever been exposed to anyone with Tuberculosis?</a:t>
            </a:r>
            <a:endParaRPr lang="en-US" dirty="0"/>
          </a:p>
        </p:txBody>
      </p:sp>
    </p:spTree>
    <p:extLst>
      <p:ext uri="{BB962C8B-B14F-4D97-AF65-F5344CB8AC3E}">
        <p14:creationId xmlns:p14="http://schemas.microsoft.com/office/powerpoint/2010/main" val="406156915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Cardiovascular</a:t>
            </a:r>
            <a:endParaRPr lang="en-US" dirty="0"/>
          </a:p>
        </p:txBody>
      </p:sp>
      <p:sp>
        <p:nvSpPr>
          <p:cNvPr id="3" name="Content Placeholder 2"/>
          <p:cNvSpPr>
            <a:spLocks noGrp="1"/>
          </p:cNvSpPr>
          <p:nvPr>
            <p:ph idx="1"/>
          </p:nvPr>
        </p:nvSpPr>
        <p:spPr/>
        <p:txBody>
          <a:bodyPr/>
          <a:lstStyle/>
          <a:p>
            <a:r>
              <a:rPr lang="en-US" dirty="0" smtClean="0"/>
              <a:t>Do you ever have any chest pains? What is the nature of the chest pains, and any associated symptoms?</a:t>
            </a:r>
          </a:p>
          <a:p>
            <a:r>
              <a:rPr lang="en-US" dirty="0" smtClean="0"/>
              <a:t>Do you ever feel like your heart is racing or skipping beats?</a:t>
            </a:r>
          </a:p>
          <a:p>
            <a:r>
              <a:rPr lang="en-US" dirty="0" smtClean="0"/>
              <a:t>Any shortness of breath at rest or with small amounts of exertion?</a:t>
            </a:r>
          </a:p>
          <a:p>
            <a:r>
              <a:rPr lang="en-US" dirty="0" smtClean="0"/>
              <a:t>Can you lay flat in bed, or does that make you short of breath? If not, how many pillows do you need? Do you ever wake up at night short of breath?</a:t>
            </a:r>
          </a:p>
          <a:p>
            <a:r>
              <a:rPr lang="en-US" dirty="0" smtClean="0"/>
              <a:t>Have you ever been told that you have a heart murmur?</a:t>
            </a:r>
          </a:p>
          <a:p>
            <a:r>
              <a:rPr lang="en-US" dirty="0" smtClean="0"/>
              <a:t>Have you ever had Rheumatic Fever?</a:t>
            </a:r>
            <a:endParaRPr lang="en-US" dirty="0"/>
          </a:p>
        </p:txBody>
      </p:sp>
    </p:spTree>
    <p:extLst>
      <p:ext uri="{BB962C8B-B14F-4D97-AF65-F5344CB8AC3E}">
        <p14:creationId xmlns:p14="http://schemas.microsoft.com/office/powerpoint/2010/main" val="64453445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Vascular</a:t>
            </a:r>
            <a:endParaRPr lang="en-US" dirty="0"/>
          </a:p>
        </p:txBody>
      </p:sp>
      <p:sp>
        <p:nvSpPr>
          <p:cNvPr id="3" name="Content Placeholder 2"/>
          <p:cNvSpPr>
            <a:spLocks noGrp="1"/>
          </p:cNvSpPr>
          <p:nvPr>
            <p:ph idx="1"/>
          </p:nvPr>
        </p:nvSpPr>
        <p:spPr/>
        <p:txBody>
          <a:bodyPr/>
          <a:lstStyle/>
          <a:p>
            <a:r>
              <a:rPr lang="en-US" dirty="0" smtClean="0"/>
              <a:t>Do you have any pain in your legs or hips when you walk? If so, does it get worse the farther you walk?</a:t>
            </a:r>
          </a:p>
          <a:p>
            <a:r>
              <a:rPr lang="en-US" dirty="0" smtClean="0"/>
              <a:t>Any problems with your legs like hair loss or sores that won't heal? Any swelling?</a:t>
            </a:r>
          </a:p>
          <a:p>
            <a:r>
              <a:rPr lang="en-US" dirty="0" smtClean="0"/>
              <a:t>Do you have veins that stick out or cause you any problems?</a:t>
            </a:r>
            <a:endParaRPr lang="en-US" dirty="0"/>
          </a:p>
        </p:txBody>
      </p:sp>
    </p:spTree>
    <p:extLst>
      <p:ext uri="{BB962C8B-B14F-4D97-AF65-F5344CB8AC3E}">
        <p14:creationId xmlns:p14="http://schemas.microsoft.com/office/powerpoint/2010/main" val="303794072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Breasts</a:t>
            </a:r>
            <a:endParaRPr lang="en-US" dirty="0"/>
          </a:p>
        </p:txBody>
      </p:sp>
      <p:sp>
        <p:nvSpPr>
          <p:cNvPr id="3" name="Content Placeholder 2"/>
          <p:cNvSpPr>
            <a:spLocks noGrp="1"/>
          </p:cNvSpPr>
          <p:nvPr>
            <p:ph idx="1"/>
          </p:nvPr>
        </p:nvSpPr>
        <p:spPr/>
        <p:txBody>
          <a:bodyPr/>
          <a:lstStyle/>
          <a:p>
            <a:r>
              <a:rPr lang="en-US" dirty="0" smtClean="0"/>
              <a:t>Have you noticed any lumps, pain, tenderness or discharge from your nipples?</a:t>
            </a:r>
          </a:p>
          <a:p>
            <a:r>
              <a:rPr lang="en-US" dirty="0" smtClean="0"/>
              <a:t>Have you ever had a mammogram? When was your last mammogram? (usually for patients over 40)</a:t>
            </a:r>
            <a:endParaRPr lang="en-US" dirty="0"/>
          </a:p>
        </p:txBody>
      </p:sp>
    </p:spTree>
    <p:extLst>
      <p:ext uri="{BB962C8B-B14F-4D97-AF65-F5344CB8AC3E}">
        <p14:creationId xmlns:p14="http://schemas.microsoft.com/office/powerpoint/2010/main" val="320151247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Gastrointestinal (GI)</a:t>
            </a:r>
            <a:endParaRPr lang="en-US" dirty="0"/>
          </a:p>
        </p:txBody>
      </p:sp>
      <p:sp>
        <p:nvSpPr>
          <p:cNvPr id="3" name="Content Placeholder 2"/>
          <p:cNvSpPr>
            <a:spLocks noGrp="1"/>
          </p:cNvSpPr>
          <p:nvPr>
            <p:ph idx="1"/>
          </p:nvPr>
        </p:nvSpPr>
        <p:spPr/>
        <p:txBody>
          <a:bodyPr/>
          <a:lstStyle/>
          <a:p>
            <a:r>
              <a:rPr lang="en-US" dirty="0" smtClean="0"/>
              <a:t>Any problems with your stomach or belly lately? Like nausea, vomiting, diarrhea, pain, or constipation?</a:t>
            </a:r>
          </a:p>
          <a:p>
            <a:r>
              <a:rPr lang="en-US" dirty="0" smtClean="0"/>
              <a:t>Any heartburn?</a:t>
            </a:r>
          </a:p>
          <a:p>
            <a:r>
              <a:rPr lang="en-US" dirty="0" smtClean="0"/>
              <a:t>Do you use antacids or laxatives?</a:t>
            </a:r>
          </a:p>
          <a:p>
            <a:r>
              <a:rPr lang="en-US" dirty="0" smtClean="0"/>
              <a:t>How about bowel habits? Have they changed recently or have you noticed blood or black colored stools?</a:t>
            </a:r>
          </a:p>
          <a:p>
            <a:r>
              <a:rPr lang="en-US" dirty="0" smtClean="0"/>
              <a:t>Have you ever had gallstones?</a:t>
            </a:r>
          </a:p>
          <a:p>
            <a:r>
              <a:rPr lang="en-US" dirty="0" smtClean="0"/>
              <a:t>Have you ever had hepatitis?</a:t>
            </a:r>
            <a:endParaRPr lang="en-US" dirty="0"/>
          </a:p>
        </p:txBody>
      </p:sp>
    </p:spTree>
    <p:extLst>
      <p:ext uri="{BB962C8B-B14F-4D97-AF65-F5344CB8AC3E}">
        <p14:creationId xmlns:p14="http://schemas.microsoft.com/office/powerpoint/2010/main" val="329767393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Genitourinary (GU)</a:t>
            </a:r>
            <a:endParaRPr lang="en-US" dirty="0"/>
          </a:p>
        </p:txBody>
      </p:sp>
      <p:sp>
        <p:nvSpPr>
          <p:cNvPr id="3" name="Content Placeholder 2"/>
          <p:cNvSpPr>
            <a:spLocks noGrp="1"/>
          </p:cNvSpPr>
          <p:nvPr>
            <p:ph idx="1"/>
          </p:nvPr>
        </p:nvSpPr>
        <p:spPr/>
        <p:txBody>
          <a:bodyPr/>
          <a:lstStyle/>
          <a:p>
            <a:r>
              <a:rPr lang="en-US" dirty="0" smtClean="0"/>
              <a:t>Have you had any changes in the amount of times you go to the bathroom in a day?</a:t>
            </a:r>
          </a:p>
          <a:p>
            <a:r>
              <a:rPr lang="en-US" dirty="0" smtClean="0"/>
              <a:t>Do you have to get up at night to go to the bathroom?</a:t>
            </a:r>
          </a:p>
          <a:p>
            <a:r>
              <a:rPr lang="en-US" dirty="0" smtClean="0"/>
              <a:t>Do you feel like you need to go but when you get there you can't?</a:t>
            </a:r>
          </a:p>
          <a:p>
            <a:r>
              <a:rPr lang="en-US" dirty="0" smtClean="0"/>
              <a:t>Any pain when you urinate?</a:t>
            </a:r>
          </a:p>
          <a:p>
            <a:r>
              <a:rPr lang="en-US" dirty="0" smtClean="0"/>
              <a:t>Any blood in your urine?</a:t>
            </a:r>
          </a:p>
          <a:p>
            <a:r>
              <a:rPr lang="en-US" dirty="0" smtClean="0"/>
              <a:t>Any pain in your lower back or sides?</a:t>
            </a:r>
            <a:endParaRPr lang="en-US" dirty="0"/>
          </a:p>
        </p:txBody>
      </p:sp>
    </p:spTree>
    <p:extLst>
      <p:ext uri="{BB962C8B-B14F-4D97-AF65-F5344CB8AC3E}">
        <p14:creationId xmlns:p14="http://schemas.microsoft.com/office/powerpoint/2010/main" val="19946135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Musculoskeletal</a:t>
            </a:r>
            <a:endParaRPr lang="en-US" dirty="0"/>
          </a:p>
        </p:txBody>
      </p:sp>
      <p:sp>
        <p:nvSpPr>
          <p:cNvPr id="3" name="Content Placeholder 2"/>
          <p:cNvSpPr>
            <a:spLocks noGrp="1"/>
          </p:cNvSpPr>
          <p:nvPr>
            <p:ph idx="1"/>
          </p:nvPr>
        </p:nvSpPr>
        <p:spPr/>
        <p:txBody>
          <a:bodyPr/>
          <a:lstStyle/>
          <a:p>
            <a:r>
              <a:rPr lang="en-US" dirty="0" smtClean="0"/>
              <a:t>Have you had any recent muscle cramps?</a:t>
            </a:r>
          </a:p>
          <a:p>
            <a:r>
              <a:rPr lang="en-US" dirty="0" smtClean="0"/>
              <a:t>Have you had any muscle weakness or soreness?</a:t>
            </a:r>
          </a:p>
          <a:p>
            <a:r>
              <a:rPr lang="en-US" dirty="0" smtClean="0"/>
              <a:t>Has there been a change in how far or how much you can move your arms, legs, fingers or toes?</a:t>
            </a:r>
          </a:p>
          <a:p>
            <a:r>
              <a:rPr lang="en-US" dirty="0" smtClean="0"/>
              <a:t>What about pain or stiffness in your knees, hands, back or hips?</a:t>
            </a:r>
            <a:endParaRPr lang="en-US" dirty="0"/>
          </a:p>
        </p:txBody>
      </p:sp>
    </p:spTree>
    <p:extLst>
      <p:ext uri="{BB962C8B-B14F-4D97-AF65-F5344CB8AC3E}">
        <p14:creationId xmlns:p14="http://schemas.microsoft.com/office/powerpoint/2010/main" val="115425578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Neurological/Psychological</a:t>
            </a:r>
            <a:endParaRPr lang="en-US" dirty="0"/>
          </a:p>
        </p:txBody>
      </p:sp>
      <p:sp>
        <p:nvSpPr>
          <p:cNvPr id="3" name="Content Placeholder 2"/>
          <p:cNvSpPr>
            <a:spLocks noGrp="1"/>
          </p:cNvSpPr>
          <p:nvPr>
            <p:ph idx="1"/>
          </p:nvPr>
        </p:nvSpPr>
        <p:spPr/>
        <p:txBody>
          <a:bodyPr/>
          <a:lstStyle/>
          <a:p>
            <a:r>
              <a:rPr lang="en-US" dirty="0" smtClean="0"/>
              <a:t>Have you noticed any new tingling or numbness in your fingers, toes, arms or legs?</a:t>
            </a:r>
          </a:p>
          <a:p>
            <a:r>
              <a:rPr lang="en-US" dirty="0" smtClean="0"/>
              <a:t>Any unusual memory loss? Any dizziness, or loss of balance? Do you feel like you are steady on your feet when you walk? Have you had any falls?</a:t>
            </a:r>
          </a:p>
          <a:p>
            <a:r>
              <a:rPr lang="en-US" dirty="0" smtClean="0"/>
              <a:t>Any mood changes? Do you feel down or depressed? Have you lost interest in pleasure or doing things?</a:t>
            </a:r>
          </a:p>
          <a:p>
            <a:r>
              <a:rPr lang="en-US" dirty="0" smtClean="0"/>
              <a:t>Do you ever see things or hear things other people can't? (This question would not be asked to each patient, only patients for whom this is a concern.)</a:t>
            </a:r>
            <a:endParaRPr lang="en-US" dirty="0"/>
          </a:p>
        </p:txBody>
      </p:sp>
    </p:spTree>
    <p:extLst>
      <p:ext uri="{BB962C8B-B14F-4D97-AF65-F5344CB8AC3E}">
        <p14:creationId xmlns:p14="http://schemas.microsoft.com/office/powerpoint/2010/main" val="409886976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Male/Female Genitalia</a:t>
            </a:r>
            <a:endParaRPr lang="en-US" dirty="0"/>
          </a:p>
        </p:txBody>
      </p:sp>
      <p:sp>
        <p:nvSpPr>
          <p:cNvPr id="3" name="Content Placeholder 2"/>
          <p:cNvSpPr>
            <a:spLocks noGrp="1"/>
          </p:cNvSpPr>
          <p:nvPr>
            <p:ph idx="1"/>
          </p:nvPr>
        </p:nvSpPr>
        <p:spPr/>
        <p:txBody>
          <a:bodyPr/>
          <a:lstStyle/>
          <a:p>
            <a:r>
              <a:rPr lang="en-US" dirty="0" smtClean="0"/>
              <a:t>*(to be used when pertinent to interview and/or chief complaint)</a:t>
            </a:r>
          </a:p>
          <a:p>
            <a:r>
              <a:rPr lang="en-US" dirty="0" smtClean="0"/>
              <a:t>Any sexual problems? Loss of sex drive?</a:t>
            </a:r>
          </a:p>
          <a:p>
            <a:r>
              <a:rPr lang="en-US" dirty="0" smtClean="0"/>
              <a:t>Any pain with sex?</a:t>
            </a:r>
          </a:p>
          <a:p>
            <a:r>
              <a:rPr lang="en-US" dirty="0" smtClean="0"/>
              <a:t>Any itching, rash or discharge?</a:t>
            </a:r>
          </a:p>
          <a:p>
            <a:r>
              <a:rPr lang="en-US" dirty="0" smtClean="0"/>
              <a:t>Any lesions or sores?</a:t>
            </a:r>
          </a:p>
          <a:p>
            <a:r>
              <a:rPr lang="en-US" dirty="0" smtClean="0"/>
              <a:t>Any hernias?</a:t>
            </a:r>
          </a:p>
          <a:p>
            <a:r>
              <a:rPr lang="en-US" dirty="0" smtClean="0"/>
              <a:t>Do you have menstrual periods? When was your last menstrual period? When was your last Pap smear? </a:t>
            </a:r>
            <a:r>
              <a:rPr lang="en-US" smtClean="0"/>
              <a:t>(For female patients only)</a:t>
            </a:r>
            <a:endParaRPr lang="en-US" dirty="0"/>
          </a:p>
        </p:txBody>
      </p:sp>
    </p:spTree>
    <p:extLst>
      <p:ext uri="{BB962C8B-B14F-4D97-AF65-F5344CB8AC3E}">
        <p14:creationId xmlns:p14="http://schemas.microsoft.com/office/powerpoint/2010/main" val="378169651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smtClean="0"/>
              <a:t>When you interview a patient, your questions should be guided by “Systems,” this lesson is a review of these systems.</a:t>
            </a:r>
          </a:p>
          <a:p>
            <a:pPr lvl="1"/>
            <a:r>
              <a:rPr lang="en-US" dirty="0" smtClean="0"/>
              <a:t>This is not an all inclusive list.</a:t>
            </a:r>
          </a:p>
          <a:p>
            <a:pPr lvl="1"/>
            <a:r>
              <a:rPr lang="en-US" dirty="0" smtClean="0"/>
              <a:t>These questions are written in “lay language” to help make it simpler for the patient to communicate with you.</a:t>
            </a:r>
          </a:p>
          <a:p>
            <a:pPr marL="457200" lvl="1" indent="0">
              <a:buNone/>
            </a:pPr>
            <a:endParaRPr lang="en-US" dirty="0"/>
          </a:p>
        </p:txBody>
      </p:sp>
    </p:spTree>
    <p:extLst>
      <p:ext uri="{BB962C8B-B14F-4D97-AF65-F5344CB8AC3E}">
        <p14:creationId xmlns:p14="http://schemas.microsoft.com/office/powerpoint/2010/main" val="413076499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General</a:t>
            </a:r>
            <a:endParaRPr lang="en-US" dirty="0"/>
          </a:p>
        </p:txBody>
      </p:sp>
      <p:sp>
        <p:nvSpPr>
          <p:cNvPr id="3" name="Content Placeholder 2"/>
          <p:cNvSpPr>
            <a:spLocks noGrp="1"/>
          </p:cNvSpPr>
          <p:nvPr>
            <p:ph idx="1"/>
          </p:nvPr>
        </p:nvSpPr>
        <p:spPr/>
        <p:txBody>
          <a:bodyPr/>
          <a:lstStyle/>
          <a:p>
            <a:r>
              <a:rPr lang="en-US" dirty="0" smtClean="0"/>
              <a:t>Any recent fever, chills or night sweats?</a:t>
            </a:r>
          </a:p>
          <a:p>
            <a:r>
              <a:rPr lang="en-US" dirty="0" smtClean="0"/>
              <a:t>Have you gained or lost a lot of weight without trying lately?</a:t>
            </a:r>
          </a:p>
          <a:p>
            <a:r>
              <a:rPr lang="en-US" dirty="0" smtClean="0"/>
              <a:t>Have you felt unusually tired or sleepy lately?</a:t>
            </a:r>
            <a:endParaRPr lang="en-US" dirty="0"/>
          </a:p>
        </p:txBody>
      </p:sp>
    </p:spTree>
    <p:extLst>
      <p:ext uri="{BB962C8B-B14F-4D97-AF65-F5344CB8AC3E}">
        <p14:creationId xmlns:p14="http://schemas.microsoft.com/office/powerpoint/2010/main" val="184180216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Skin</a:t>
            </a:r>
            <a:endParaRPr lang="en-US" dirty="0"/>
          </a:p>
        </p:txBody>
      </p:sp>
      <p:sp>
        <p:nvSpPr>
          <p:cNvPr id="3" name="Content Placeholder 2"/>
          <p:cNvSpPr>
            <a:spLocks noGrp="1"/>
          </p:cNvSpPr>
          <p:nvPr>
            <p:ph idx="1"/>
          </p:nvPr>
        </p:nvSpPr>
        <p:spPr/>
        <p:txBody>
          <a:bodyPr/>
          <a:lstStyle/>
          <a:p>
            <a:r>
              <a:rPr lang="en-US" dirty="0" smtClean="0"/>
              <a:t>Any area of skin dry and/or itchy?</a:t>
            </a:r>
          </a:p>
          <a:p>
            <a:r>
              <a:rPr lang="en-US" dirty="0" smtClean="0"/>
              <a:t>Any rashes, bumps or sores anywhere?</a:t>
            </a:r>
          </a:p>
          <a:p>
            <a:r>
              <a:rPr lang="en-US" dirty="0" smtClean="0"/>
              <a:t>Do you bruise easily?</a:t>
            </a:r>
          </a:p>
          <a:p>
            <a:r>
              <a:rPr lang="en-US" dirty="0" smtClean="0"/>
              <a:t>Any moles that are changing shape, color or size?</a:t>
            </a:r>
          </a:p>
          <a:p>
            <a:r>
              <a:rPr lang="en-US" dirty="0" smtClean="0"/>
              <a:t>Any changes in your hair?</a:t>
            </a:r>
          </a:p>
          <a:p>
            <a:r>
              <a:rPr lang="en-US" dirty="0" smtClean="0"/>
              <a:t>Any changes in your nails?</a:t>
            </a:r>
          </a:p>
          <a:p>
            <a:endParaRPr lang="en-US" dirty="0" smtClean="0"/>
          </a:p>
        </p:txBody>
      </p:sp>
    </p:spTree>
    <p:extLst>
      <p:ext uri="{BB962C8B-B14F-4D97-AF65-F5344CB8AC3E}">
        <p14:creationId xmlns:p14="http://schemas.microsoft.com/office/powerpoint/2010/main" val="63203440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Head</a:t>
            </a:r>
            <a:endParaRPr lang="en-US" dirty="0"/>
          </a:p>
        </p:txBody>
      </p:sp>
      <p:sp>
        <p:nvSpPr>
          <p:cNvPr id="3" name="Content Placeholder 2"/>
          <p:cNvSpPr>
            <a:spLocks noGrp="1"/>
          </p:cNvSpPr>
          <p:nvPr>
            <p:ph idx="1"/>
          </p:nvPr>
        </p:nvSpPr>
        <p:spPr/>
        <p:txBody>
          <a:bodyPr/>
          <a:lstStyle/>
          <a:p>
            <a:r>
              <a:rPr lang="en-US" dirty="0" smtClean="0"/>
              <a:t>Have you been feeling dizzy or like the room spinning?</a:t>
            </a:r>
          </a:p>
          <a:p>
            <a:r>
              <a:rPr lang="en-US" dirty="0" smtClean="0"/>
              <a:t>Have you fainted or passed out recently?</a:t>
            </a:r>
          </a:p>
          <a:p>
            <a:r>
              <a:rPr lang="en-US" dirty="0" smtClean="0"/>
              <a:t>Do you have headaches?</a:t>
            </a:r>
          </a:p>
          <a:p>
            <a:r>
              <a:rPr lang="en-US" dirty="0" smtClean="0"/>
              <a:t>Are your headaches more/less frequent than normal?</a:t>
            </a:r>
          </a:p>
          <a:p>
            <a:r>
              <a:rPr lang="en-US" dirty="0" smtClean="0"/>
              <a:t>Do you have any history of a head injury?</a:t>
            </a:r>
            <a:endParaRPr lang="en-US" dirty="0"/>
          </a:p>
        </p:txBody>
      </p:sp>
    </p:spTree>
    <p:extLst>
      <p:ext uri="{BB962C8B-B14F-4D97-AF65-F5344CB8AC3E}">
        <p14:creationId xmlns:p14="http://schemas.microsoft.com/office/powerpoint/2010/main" val="29416019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Eyes</a:t>
            </a:r>
            <a:endParaRPr lang="en-US" dirty="0"/>
          </a:p>
        </p:txBody>
      </p:sp>
      <p:sp>
        <p:nvSpPr>
          <p:cNvPr id="3" name="Content Placeholder 2"/>
          <p:cNvSpPr>
            <a:spLocks noGrp="1"/>
          </p:cNvSpPr>
          <p:nvPr>
            <p:ph idx="1"/>
          </p:nvPr>
        </p:nvSpPr>
        <p:spPr/>
        <p:txBody>
          <a:bodyPr/>
          <a:lstStyle/>
          <a:p>
            <a:r>
              <a:rPr lang="en-US" dirty="0" smtClean="0"/>
              <a:t>Have you had any problems with your eyes lately?</a:t>
            </a:r>
          </a:p>
          <a:p>
            <a:r>
              <a:rPr lang="en-US" dirty="0" smtClean="0"/>
              <a:t>Do you have blurry vision, pain, watery eyes, redness or itching?</a:t>
            </a:r>
          </a:p>
          <a:p>
            <a:r>
              <a:rPr lang="en-US" dirty="0" smtClean="0"/>
              <a:t>How is your vision?</a:t>
            </a:r>
          </a:p>
          <a:p>
            <a:r>
              <a:rPr lang="en-US" dirty="0" smtClean="0"/>
              <a:t>Do you wear glasses?</a:t>
            </a:r>
          </a:p>
          <a:p>
            <a:r>
              <a:rPr lang="en-US" dirty="0" smtClean="0"/>
              <a:t>Do you wear contact lenses?</a:t>
            </a:r>
            <a:endParaRPr lang="en-US" dirty="0"/>
          </a:p>
        </p:txBody>
      </p:sp>
    </p:spTree>
    <p:extLst>
      <p:ext uri="{BB962C8B-B14F-4D97-AF65-F5344CB8AC3E}">
        <p14:creationId xmlns:p14="http://schemas.microsoft.com/office/powerpoint/2010/main" val="117849318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Ears</a:t>
            </a:r>
            <a:endParaRPr lang="en-US" dirty="0"/>
          </a:p>
        </p:txBody>
      </p:sp>
      <p:sp>
        <p:nvSpPr>
          <p:cNvPr id="3" name="Content Placeholder 2"/>
          <p:cNvSpPr>
            <a:spLocks noGrp="1"/>
          </p:cNvSpPr>
          <p:nvPr>
            <p:ph idx="1"/>
          </p:nvPr>
        </p:nvSpPr>
        <p:spPr/>
        <p:txBody>
          <a:bodyPr/>
          <a:lstStyle/>
          <a:p>
            <a:r>
              <a:rPr lang="en-US" dirty="0" smtClean="0"/>
              <a:t>Have you had any problems with your ears, like any ringing in your ears, pain, or hearing loss?</a:t>
            </a:r>
          </a:p>
          <a:p>
            <a:r>
              <a:rPr lang="en-US" dirty="0" smtClean="0"/>
              <a:t>Have you had any problems with ear infections?</a:t>
            </a:r>
          </a:p>
          <a:p>
            <a:r>
              <a:rPr lang="en-US" dirty="0" smtClean="0"/>
              <a:t>Have you ever had tubes placed in your ears?</a:t>
            </a:r>
            <a:endParaRPr lang="en-US" dirty="0"/>
          </a:p>
        </p:txBody>
      </p:sp>
    </p:spTree>
    <p:extLst>
      <p:ext uri="{BB962C8B-B14F-4D97-AF65-F5344CB8AC3E}">
        <p14:creationId xmlns:p14="http://schemas.microsoft.com/office/powerpoint/2010/main" val="161216567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Nose</a:t>
            </a:r>
            <a:endParaRPr lang="en-US" dirty="0"/>
          </a:p>
        </p:txBody>
      </p:sp>
      <p:sp>
        <p:nvSpPr>
          <p:cNvPr id="3" name="Content Placeholder 2"/>
          <p:cNvSpPr>
            <a:spLocks noGrp="1"/>
          </p:cNvSpPr>
          <p:nvPr>
            <p:ph idx="1"/>
          </p:nvPr>
        </p:nvSpPr>
        <p:spPr/>
        <p:txBody>
          <a:bodyPr/>
          <a:lstStyle/>
          <a:p>
            <a:r>
              <a:rPr lang="en-US" dirty="0" smtClean="0"/>
              <a:t>Any trouble with your nose, like nosebleeds, changes in mucus, or frequent sneezing?</a:t>
            </a:r>
          </a:p>
          <a:p>
            <a:r>
              <a:rPr lang="en-US" dirty="0" smtClean="0"/>
              <a:t>Any problem with a stuffy or runny nose?</a:t>
            </a:r>
          </a:p>
        </p:txBody>
      </p:sp>
    </p:spTree>
    <p:extLst>
      <p:ext uri="{BB962C8B-B14F-4D97-AF65-F5344CB8AC3E}">
        <p14:creationId xmlns:p14="http://schemas.microsoft.com/office/powerpoint/2010/main" val="386657637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Mouth and Throat</a:t>
            </a:r>
            <a:endParaRPr lang="en-US" dirty="0"/>
          </a:p>
        </p:txBody>
      </p:sp>
      <p:sp>
        <p:nvSpPr>
          <p:cNvPr id="3" name="Content Placeholder 2"/>
          <p:cNvSpPr>
            <a:spLocks noGrp="1"/>
          </p:cNvSpPr>
          <p:nvPr>
            <p:ph idx="1"/>
          </p:nvPr>
        </p:nvSpPr>
        <p:spPr/>
        <p:txBody>
          <a:bodyPr/>
          <a:lstStyle/>
          <a:p>
            <a:r>
              <a:rPr lang="en-US" dirty="0" smtClean="0"/>
              <a:t>Any recent sore throat or sores in your mouth?</a:t>
            </a:r>
          </a:p>
          <a:p>
            <a:r>
              <a:rPr lang="en-US" dirty="0" smtClean="0"/>
              <a:t>Any problems with your teeth or gums, like pain, bleeding, or loose teeth?</a:t>
            </a:r>
          </a:p>
          <a:p>
            <a:r>
              <a:rPr lang="en-US" dirty="0" smtClean="0"/>
              <a:t>Any recent hoarseness in your voice?</a:t>
            </a:r>
            <a:endParaRPr lang="en-US" dirty="0"/>
          </a:p>
        </p:txBody>
      </p:sp>
    </p:spTree>
    <p:extLst>
      <p:ext uri="{BB962C8B-B14F-4D97-AF65-F5344CB8AC3E}">
        <p14:creationId xmlns:p14="http://schemas.microsoft.com/office/powerpoint/2010/main" val="89332996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TotalTime>
  <Words>1008</Words>
  <Application>Microsoft Office PowerPoint</Application>
  <PresentationFormat>Widescreen</PresentationFormat>
  <Paragraphs>97</Paragraphs>
  <Slides>19</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19</vt:i4>
      </vt:variant>
    </vt:vector>
  </HeadingPairs>
  <TitlesOfParts>
    <vt:vector size="23" baseType="lpstr">
      <vt:lpstr>Arial</vt:lpstr>
      <vt:lpstr>Calibri</vt:lpstr>
      <vt:lpstr>Calibri Light</vt:lpstr>
      <vt:lpstr>Office Theme</vt:lpstr>
      <vt:lpstr>Review of Systems “Cheat Sheet”</vt:lpstr>
      <vt:lpstr>PowerPoint Presentation</vt:lpstr>
      <vt:lpstr>General</vt:lpstr>
      <vt:lpstr>Skin</vt:lpstr>
      <vt:lpstr>Head</vt:lpstr>
      <vt:lpstr>Eyes</vt:lpstr>
      <vt:lpstr>Ears</vt:lpstr>
      <vt:lpstr>Nose</vt:lpstr>
      <vt:lpstr>Mouth and Throat</vt:lpstr>
      <vt:lpstr>Neck</vt:lpstr>
      <vt:lpstr>Chest and Respiratory</vt:lpstr>
      <vt:lpstr>Cardiovascular</vt:lpstr>
      <vt:lpstr>Vascular</vt:lpstr>
      <vt:lpstr>Breasts</vt:lpstr>
      <vt:lpstr>Gastrointestinal (GI)</vt:lpstr>
      <vt:lpstr>Genitourinary (GU)</vt:lpstr>
      <vt:lpstr>Musculoskeletal</vt:lpstr>
      <vt:lpstr>Neurological/Psychological</vt:lpstr>
      <vt:lpstr>Male/Female Genitalia</vt:lpstr>
    </vt:vector>
  </TitlesOfParts>
  <Company>LBCC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Review of Systems “Cheat Sheet”</dc:title>
  <dc:creator>Jennifer M. Clark</dc:creator>
  <cp:lastModifiedBy>Jennifer M. Clark</cp:lastModifiedBy>
  <cp:revision>2</cp:revision>
  <dcterms:created xsi:type="dcterms:W3CDTF">2014-07-28T23:39:55Z</dcterms:created>
  <dcterms:modified xsi:type="dcterms:W3CDTF">2014-07-28T23:41:34Z</dcterms:modified>
</cp:coreProperties>
</file>

<file path=docProps/thumbnail.jpeg>
</file>