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9"/>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Shape 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2" name="Shape 5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0"/>
        <p:cNvGrpSpPr/>
        <p:nvPr/>
      </p:nvGrpSpPr>
      <p:grpSpPr>
        <a:xfrm>
          <a:off x="0" y="0"/>
          <a:ext cx="0" cy="0"/>
          <a:chOff x="0" y="0"/>
          <a:chExt cx="0" cy="0"/>
        </a:xfrm>
      </p:grpSpPr>
      <p:sp>
        <p:nvSpPr>
          <p:cNvPr id="101" name="Shape 10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2" name="Shape 10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6"/>
        <p:cNvGrpSpPr/>
        <p:nvPr/>
      </p:nvGrpSpPr>
      <p:grpSpPr>
        <a:xfrm>
          <a:off x="0" y="0"/>
          <a:ext cx="0" cy="0"/>
          <a:chOff x="0" y="0"/>
          <a:chExt cx="0" cy="0"/>
        </a:xfrm>
      </p:grpSpPr>
      <p:sp>
        <p:nvSpPr>
          <p:cNvPr id="107" name="Shape 10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8" name="Shape 10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2"/>
        <p:cNvGrpSpPr/>
        <p:nvPr/>
      </p:nvGrpSpPr>
      <p:grpSpPr>
        <a:xfrm>
          <a:off x="0" y="0"/>
          <a:ext cx="0" cy="0"/>
          <a:chOff x="0" y="0"/>
          <a:chExt cx="0" cy="0"/>
        </a:xfrm>
      </p:grpSpPr>
      <p:sp>
        <p:nvSpPr>
          <p:cNvPr id="113" name="Shape 11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4" name="Shape 11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8"/>
        <p:cNvGrpSpPr/>
        <p:nvPr/>
      </p:nvGrpSpPr>
      <p:grpSpPr>
        <a:xfrm>
          <a:off x="0" y="0"/>
          <a:ext cx="0" cy="0"/>
          <a:chOff x="0" y="0"/>
          <a:chExt cx="0" cy="0"/>
        </a:xfrm>
      </p:grpSpPr>
      <p:sp>
        <p:nvSpPr>
          <p:cNvPr id="119" name="Shape 11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0" name="Shape 12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Shape 12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6" name="Shape 12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Shape 1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2" name="Shape 13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6"/>
        <p:cNvGrpSpPr/>
        <p:nvPr/>
      </p:nvGrpSpPr>
      <p:grpSpPr>
        <a:xfrm>
          <a:off x="0" y="0"/>
          <a:ext cx="0" cy="0"/>
          <a:chOff x="0" y="0"/>
          <a:chExt cx="0" cy="0"/>
        </a:xfrm>
      </p:grpSpPr>
      <p:sp>
        <p:nvSpPr>
          <p:cNvPr id="137" name="Shape 13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8" name="Shape 13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3"/>
        <p:cNvGrpSpPr/>
        <p:nvPr/>
      </p:nvGrpSpPr>
      <p:grpSpPr>
        <a:xfrm>
          <a:off x="0" y="0"/>
          <a:ext cx="0" cy="0"/>
          <a:chOff x="0" y="0"/>
          <a:chExt cx="0" cy="0"/>
        </a:xfrm>
      </p:grpSpPr>
      <p:sp>
        <p:nvSpPr>
          <p:cNvPr id="144" name="Shape 14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5" name="Shape 14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
        <p:cNvGrpSpPr/>
        <p:nvPr/>
      </p:nvGrpSpPr>
      <p:grpSpPr>
        <a:xfrm>
          <a:off x="0" y="0"/>
          <a:ext cx="0" cy="0"/>
          <a:chOff x="0" y="0"/>
          <a:chExt cx="0" cy="0"/>
        </a:xfrm>
      </p:grpSpPr>
      <p:sp>
        <p:nvSpPr>
          <p:cNvPr id="62" name="Shape 6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3" name="Shape 6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Shape 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8" name="Shape 6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2"/>
        <p:cNvGrpSpPr/>
        <p:nvPr/>
      </p:nvGrpSpPr>
      <p:grpSpPr>
        <a:xfrm>
          <a:off x="0" y="0"/>
          <a:ext cx="0" cy="0"/>
          <a:chOff x="0" y="0"/>
          <a:chExt cx="0" cy="0"/>
        </a:xfrm>
      </p:grpSpPr>
      <p:sp>
        <p:nvSpPr>
          <p:cNvPr id="73" name="Shape 7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4" name="Shape 7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7"/>
        <p:cNvGrpSpPr/>
        <p:nvPr/>
      </p:nvGrpSpPr>
      <p:grpSpPr>
        <a:xfrm>
          <a:off x="0" y="0"/>
          <a:ext cx="0" cy="0"/>
          <a:chOff x="0" y="0"/>
          <a:chExt cx="0" cy="0"/>
        </a:xfrm>
      </p:grpSpPr>
      <p:sp>
        <p:nvSpPr>
          <p:cNvPr id="78" name="Shape 7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9" name="Shape 7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3"/>
        <p:cNvGrpSpPr/>
        <p:nvPr/>
      </p:nvGrpSpPr>
      <p:grpSpPr>
        <a:xfrm>
          <a:off x="0" y="0"/>
          <a:ext cx="0" cy="0"/>
          <a:chOff x="0" y="0"/>
          <a:chExt cx="0" cy="0"/>
        </a:xfrm>
      </p:grpSpPr>
      <p:sp>
        <p:nvSpPr>
          <p:cNvPr id="84" name="Shape 8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5" name="Shape 8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8"/>
        <p:cNvGrpSpPr/>
        <p:nvPr/>
      </p:nvGrpSpPr>
      <p:grpSpPr>
        <a:xfrm>
          <a:off x="0" y="0"/>
          <a:ext cx="0" cy="0"/>
          <a:chOff x="0" y="0"/>
          <a:chExt cx="0" cy="0"/>
        </a:xfrm>
      </p:grpSpPr>
      <p:sp>
        <p:nvSpPr>
          <p:cNvPr id="89" name="Shape 8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0" name="Shape 9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4"/>
        <p:cNvGrpSpPr/>
        <p:nvPr/>
      </p:nvGrpSpPr>
      <p:grpSpPr>
        <a:xfrm>
          <a:off x="0" y="0"/>
          <a:ext cx="0" cy="0"/>
          <a:chOff x="0" y="0"/>
          <a:chExt cx="0" cy="0"/>
        </a:xfrm>
      </p:grpSpPr>
      <p:sp>
        <p:nvSpPr>
          <p:cNvPr id="95" name="Shape 9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6" name="Shape 9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txBox="1">
            <a:spLocks noGrp="1"/>
          </p:cNvSpPr>
          <p:nvPr>
            <p:ph type="ctrTitle"/>
          </p:nvPr>
        </p:nvSpPr>
        <p:spPr>
          <a:xfrm>
            <a:off x="311708" y="744575"/>
            <a:ext cx="8520600" cy="2052600"/>
          </a:xfrm>
          <a:prstGeom prst="rect">
            <a:avLst/>
          </a:prstGeom>
        </p:spPr>
        <p:txBody>
          <a:bodyPr lIns="91425" tIns="91425" rIns="91425" bIns="91425" anchor="b" anchorCtr="0"/>
          <a:lstStyle>
            <a:lvl1pPr lvl="0" algn="ctr">
              <a:spcBef>
                <a:spcPts val="0"/>
              </a:spcBef>
              <a:buSzPct val="100000"/>
              <a:defRPr sz="5200"/>
            </a:lvl1pPr>
            <a:lvl2pPr lvl="1" algn="ctr">
              <a:spcBef>
                <a:spcPts val="0"/>
              </a:spcBef>
              <a:buSzPct val="100000"/>
              <a:defRPr sz="5200"/>
            </a:lvl2pPr>
            <a:lvl3pPr lvl="2" algn="ctr">
              <a:spcBef>
                <a:spcPts val="0"/>
              </a:spcBef>
              <a:buSzPct val="100000"/>
              <a:defRPr sz="5200"/>
            </a:lvl3pPr>
            <a:lvl4pPr lvl="3" algn="ctr">
              <a:spcBef>
                <a:spcPts val="0"/>
              </a:spcBef>
              <a:buSzPct val="100000"/>
              <a:defRPr sz="5200"/>
            </a:lvl4pPr>
            <a:lvl5pPr lvl="4" algn="ctr">
              <a:spcBef>
                <a:spcPts val="0"/>
              </a:spcBef>
              <a:buSzPct val="100000"/>
              <a:defRPr sz="5200"/>
            </a:lvl5pPr>
            <a:lvl6pPr lvl="5" algn="ctr">
              <a:spcBef>
                <a:spcPts val="0"/>
              </a:spcBef>
              <a:buSzPct val="100000"/>
              <a:defRPr sz="5200"/>
            </a:lvl6pPr>
            <a:lvl7pPr lvl="6" algn="ctr">
              <a:spcBef>
                <a:spcPts val="0"/>
              </a:spcBef>
              <a:buSzPct val="100000"/>
              <a:defRPr sz="5200"/>
            </a:lvl7pPr>
            <a:lvl8pPr lvl="7" algn="ctr">
              <a:spcBef>
                <a:spcPts val="0"/>
              </a:spcBef>
              <a:buSzPct val="100000"/>
              <a:defRPr sz="5200"/>
            </a:lvl8pPr>
            <a:lvl9pPr lvl="8" algn="ctr">
              <a:spcBef>
                <a:spcPts val="0"/>
              </a:spcBef>
              <a:buSzPct val="100000"/>
              <a:defRPr sz="5200"/>
            </a:lvl9pPr>
          </a:lstStyle>
          <a:p>
            <a:endParaRPr/>
          </a:p>
        </p:txBody>
      </p:sp>
      <p:sp>
        <p:nvSpPr>
          <p:cNvPr id="11" name="Shape 11"/>
          <p:cNvSpPr txBox="1">
            <a:spLocks noGrp="1"/>
          </p:cNvSpPr>
          <p:nvPr>
            <p:ph type="subTitle" idx="1"/>
          </p:nvPr>
        </p:nvSpPr>
        <p:spPr>
          <a:xfrm>
            <a:off x="311700" y="2834125"/>
            <a:ext cx="8520600" cy="7926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800"/>
            </a:lvl1pPr>
            <a:lvl2pPr lvl="1" algn="ctr">
              <a:lnSpc>
                <a:spcPct val="100000"/>
              </a:lnSpc>
              <a:spcBef>
                <a:spcPts val="0"/>
              </a:spcBef>
              <a:spcAft>
                <a:spcPts val="0"/>
              </a:spcAft>
              <a:buSzPct val="100000"/>
              <a:buNone/>
              <a:defRPr sz="2800"/>
            </a:lvl2pPr>
            <a:lvl3pPr lvl="2" algn="ctr">
              <a:lnSpc>
                <a:spcPct val="100000"/>
              </a:lnSpc>
              <a:spcBef>
                <a:spcPts val="0"/>
              </a:spcBef>
              <a:spcAft>
                <a:spcPts val="0"/>
              </a:spcAft>
              <a:buSzPct val="100000"/>
              <a:buNone/>
              <a:defRPr sz="2800"/>
            </a:lvl3pPr>
            <a:lvl4pPr lvl="3" algn="ctr">
              <a:lnSpc>
                <a:spcPct val="100000"/>
              </a:lnSpc>
              <a:spcBef>
                <a:spcPts val="0"/>
              </a:spcBef>
              <a:spcAft>
                <a:spcPts val="0"/>
              </a:spcAft>
              <a:buSzPct val="100000"/>
              <a:buNone/>
              <a:defRPr sz="2800"/>
            </a:lvl4pPr>
            <a:lvl5pPr lvl="4" algn="ctr">
              <a:lnSpc>
                <a:spcPct val="100000"/>
              </a:lnSpc>
              <a:spcBef>
                <a:spcPts val="0"/>
              </a:spcBef>
              <a:spcAft>
                <a:spcPts val="0"/>
              </a:spcAft>
              <a:buSzPct val="100000"/>
              <a:buNone/>
              <a:defRPr sz="2800"/>
            </a:lvl5pPr>
            <a:lvl6pPr lvl="5" algn="ctr">
              <a:lnSpc>
                <a:spcPct val="100000"/>
              </a:lnSpc>
              <a:spcBef>
                <a:spcPts val="0"/>
              </a:spcBef>
              <a:spcAft>
                <a:spcPts val="0"/>
              </a:spcAft>
              <a:buSzPct val="100000"/>
              <a:buNone/>
              <a:defRPr sz="2800"/>
            </a:lvl6pPr>
            <a:lvl7pPr lvl="6" algn="ctr">
              <a:lnSpc>
                <a:spcPct val="100000"/>
              </a:lnSpc>
              <a:spcBef>
                <a:spcPts val="0"/>
              </a:spcBef>
              <a:spcAft>
                <a:spcPts val="0"/>
              </a:spcAft>
              <a:buSzPct val="100000"/>
              <a:buNone/>
              <a:defRPr sz="2800"/>
            </a:lvl7pPr>
            <a:lvl8pPr lvl="7" algn="ctr">
              <a:lnSpc>
                <a:spcPct val="100000"/>
              </a:lnSpc>
              <a:spcBef>
                <a:spcPts val="0"/>
              </a:spcBef>
              <a:spcAft>
                <a:spcPts val="0"/>
              </a:spcAft>
              <a:buSzPct val="100000"/>
              <a:buNone/>
              <a:defRPr sz="2800"/>
            </a:lvl8pPr>
            <a:lvl9pPr lvl="8" algn="ctr">
              <a:lnSpc>
                <a:spcPct val="100000"/>
              </a:lnSpc>
              <a:spcBef>
                <a:spcPts val="0"/>
              </a:spcBef>
              <a:spcAft>
                <a:spcPts val="0"/>
              </a:spcAft>
              <a:buSzPct val="100000"/>
              <a:buNone/>
              <a:defRPr sz="2800"/>
            </a:lvl9pPr>
          </a:lstStyle>
          <a:p>
            <a:endParaRPr/>
          </a:p>
        </p:txBody>
      </p:sp>
      <p:sp>
        <p:nvSpPr>
          <p:cNvPr id="12" name="Shape 1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311700" y="1106125"/>
            <a:ext cx="8520600" cy="1963500"/>
          </a:xfrm>
          <a:prstGeom prst="rect">
            <a:avLst/>
          </a:prstGeom>
        </p:spPr>
        <p:txBody>
          <a:bodyPr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46" name="Shape 46"/>
          <p:cNvSpPr txBox="1">
            <a:spLocks noGrp="1"/>
          </p:cNvSpPr>
          <p:nvPr>
            <p:ph type="body" idx="1"/>
          </p:nvPr>
        </p:nvSpPr>
        <p:spPr>
          <a:xfrm>
            <a:off x="311700" y="3152225"/>
            <a:ext cx="8520600" cy="1300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8"/>
        <p:cNvGrpSpPr/>
        <p:nvPr/>
      </p:nvGrpSpPr>
      <p:grpSpPr>
        <a:xfrm>
          <a:off x="0" y="0"/>
          <a:ext cx="0" cy="0"/>
          <a:chOff x="0" y="0"/>
          <a:chExt cx="0" cy="0"/>
        </a:xfrm>
      </p:grpSpPr>
      <p:sp>
        <p:nvSpPr>
          <p:cNvPr id="49" name="Shape 4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311700" y="2150850"/>
            <a:ext cx="8520600" cy="841800"/>
          </a:xfrm>
          <a:prstGeom prst="rect">
            <a:avLst/>
          </a:prstGeom>
        </p:spPr>
        <p:txBody>
          <a:bodyPr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5" name="Shape 1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8" name="Shape 18"/>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9" name="Shape 1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3" name="Shape 23"/>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4" name="Shape 2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0" name="Shape 30"/>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1" name="Shape 31"/>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490250" y="450150"/>
            <a:ext cx="63678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4" name="Shape 3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5"/>
        <p:cNvGrpSpPr/>
        <p:nvPr/>
      </p:nvGrpSpPr>
      <p:grpSpPr>
        <a:xfrm>
          <a:off x="0" y="0"/>
          <a:ext cx="0" cy="0"/>
          <a:chOff x="0" y="0"/>
          <a:chExt cx="0" cy="0"/>
        </a:xfrm>
      </p:grpSpPr>
      <p:sp>
        <p:nvSpPr>
          <p:cNvPr id="36" name="Shape 36"/>
          <p:cNvSpPr/>
          <p:nvPr/>
        </p:nvSpPr>
        <p:spPr>
          <a:xfrm>
            <a:off x="4572000" y="25"/>
            <a:ext cx="4572000" cy="5143500"/>
          </a:xfrm>
          <a:prstGeom prst="rect">
            <a:avLst/>
          </a:prstGeom>
          <a:solidFill>
            <a:schemeClr val="dk2"/>
          </a:solidFill>
          <a:ln>
            <a:noFill/>
          </a:ln>
        </p:spPr>
        <p:txBody>
          <a:bodyPr lIns="91425" tIns="91425" rIns="91425" bIns="91425" anchor="ctr" anchorCtr="0">
            <a:noAutofit/>
          </a:bodyPr>
          <a:lstStyle/>
          <a:p>
            <a:pPr lvl="0">
              <a:spcBef>
                <a:spcPts val="0"/>
              </a:spcBef>
              <a:buNone/>
            </a:pPr>
            <a:endParaRPr/>
          </a:p>
        </p:txBody>
      </p:sp>
      <p:sp>
        <p:nvSpPr>
          <p:cNvPr id="37" name="Shape 37"/>
          <p:cNvSpPr txBox="1">
            <a:spLocks noGrp="1"/>
          </p:cNvSpPr>
          <p:nvPr>
            <p:ph type="title"/>
          </p:nvPr>
        </p:nvSpPr>
        <p:spPr>
          <a:xfrm>
            <a:off x="265500" y="1233175"/>
            <a:ext cx="4045200" cy="14823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38" name="Shape 38"/>
          <p:cNvSpPr txBox="1">
            <a:spLocks noGrp="1"/>
          </p:cNvSpPr>
          <p:nvPr>
            <p:ph type="subTitle" idx="1"/>
          </p:nvPr>
        </p:nvSpPr>
        <p:spPr>
          <a:xfrm>
            <a:off x="265500" y="2803075"/>
            <a:ext cx="4045200" cy="12351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39" name="Shape 39"/>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dk1"/>
              </a:buClr>
              <a:defRPr>
                <a:solidFill>
                  <a:schemeClr val="dk1"/>
                </a:solidFill>
              </a:defRPr>
            </a:lvl1pPr>
            <a:lvl2pPr lvl="1">
              <a:spcBef>
                <a:spcPts val="0"/>
              </a:spcBef>
              <a:buClr>
                <a:schemeClr val="dk1"/>
              </a:buClr>
              <a:defRPr>
                <a:solidFill>
                  <a:schemeClr val="dk1"/>
                </a:solidFill>
              </a:defRPr>
            </a:lvl2pPr>
            <a:lvl3pPr lvl="2">
              <a:spcBef>
                <a:spcPts val="0"/>
              </a:spcBef>
              <a:buClr>
                <a:schemeClr val="dk1"/>
              </a:buClr>
              <a:defRPr>
                <a:solidFill>
                  <a:schemeClr val="dk1"/>
                </a:solidFill>
              </a:defRPr>
            </a:lvl3pPr>
            <a:lvl4pPr lvl="3">
              <a:spcBef>
                <a:spcPts val="0"/>
              </a:spcBef>
              <a:buClr>
                <a:schemeClr val="dk1"/>
              </a:buClr>
              <a:defRPr>
                <a:solidFill>
                  <a:schemeClr val="dk1"/>
                </a:solidFill>
              </a:defRPr>
            </a:lvl4pPr>
            <a:lvl5pPr lvl="4">
              <a:spcBef>
                <a:spcPts val="0"/>
              </a:spcBef>
              <a:buClr>
                <a:schemeClr val="dk1"/>
              </a:buClr>
              <a:defRPr>
                <a:solidFill>
                  <a:schemeClr val="dk1"/>
                </a:solidFill>
              </a:defRPr>
            </a:lvl5pPr>
            <a:lvl6pPr lvl="5">
              <a:spcBef>
                <a:spcPts val="0"/>
              </a:spcBef>
              <a:buClr>
                <a:schemeClr val="dk1"/>
              </a:buClr>
              <a:defRPr>
                <a:solidFill>
                  <a:schemeClr val="dk1"/>
                </a:solidFill>
              </a:defRPr>
            </a:lvl6pPr>
            <a:lvl7pPr lvl="6">
              <a:spcBef>
                <a:spcPts val="0"/>
              </a:spcBef>
              <a:buClr>
                <a:schemeClr val="dk1"/>
              </a:buClr>
              <a:defRPr>
                <a:solidFill>
                  <a:schemeClr val="dk1"/>
                </a:solidFill>
              </a:defRPr>
            </a:lvl7pPr>
            <a:lvl8pPr lvl="7">
              <a:spcBef>
                <a:spcPts val="0"/>
              </a:spcBef>
              <a:buClr>
                <a:schemeClr val="dk1"/>
              </a:buClr>
              <a:defRPr>
                <a:solidFill>
                  <a:schemeClr val="dk1"/>
                </a:solidFill>
              </a:defRPr>
            </a:lvl8pPr>
            <a:lvl9pPr lvl="8">
              <a:spcBef>
                <a:spcPts val="0"/>
              </a:spcBef>
              <a:buClr>
                <a:schemeClr val="dk1"/>
              </a:buClr>
              <a:defRPr>
                <a:solidFill>
                  <a:schemeClr val="dk1"/>
                </a:solidFill>
              </a:defRPr>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a:lnSpc>
                <a:spcPct val="100000"/>
              </a:lnSpc>
              <a:spcBef>
                <a:spcPts val="0"/>
              </a:spcBef>
              <a:spcAft>
                <a:spcPts val="0"/>
              </a:spcAft>
              <a:buNone/>
              <a:defRPr/>
            </a:lvl1pPr>
          </a:lstStyle>
          <a:p>
            <a:endParaRPr/>
          </a:p>
        </p:txBody>
      </p:sp>
      <p:sp>
        <p:nvSpPr>
          <p:cNvPr id="43" name="Shape 4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None/>
              <a:defRPr sz="2800">
                <a:solidFill>
                  <a:schemeClr val="dk1"/>
                </a:solidFill>
              </a:defRPr>
            </a:lvl1pPr>
            <a:lvl2pPr lvl="1">
              <a:spcBef>
                <a:spcPts val="0"/>
              </a:spcBef>
              <a:buClr>
                <a:schemeClr val="dk1"/>
              </a:buClr>
              <a:buSzPct val="100000"/>
              <a:buNone/>
              <a:defRPr sz="2800">
                <a:solidFill>
                  <a:schemeClr val="dk1"/>
                </a:solidFill>
              </a:defRPr>
            </a:lvl2pPr>
            <a:lvl3pPr lvl="2">
              <a:spcBef>
                <a:spcPts val="0"/>
              </a:spcBef>
              <a:buClr>
                <a:schemeClr val="dk1"/>
              </a:buClr>
              <a:buSzPct val="100000"/>
              <a:buNone/>
              <a:defRPr sz="2800">
                <a:solidFill>
                  <a:schemeClr val="dk1"/>
                </a:solidFill>
              </a:defRPr>
            </a:lvl3pPr>
            <a:lvl4pPr lvl="3">
              <a:spcBef>
                <a:spcPts val="0"/>
              </a:spcBef>
              <a:buClr>
                <a:schemeClr val="dk1"/>
              </a:buClr>
              <a:buSzPct val="100000"/>
              <a:buNone/>
              <a:defRPr sz="2800">
                <a:solidFill>
                  <a:schemeClr val="dk1"/>
                </a:solidFill>
              </a:defRPr>
            </a:lvl4pPr>
            <a:lvl5pPr lvl="4">
              <a:spcBef>
                <a:spcPts val="0"/>
              </a:spcBef>
              <a:buClr>
                <a:schemeClr val="dk1"/>
              </a:buClr>
              <a:buSzPct val="100000"/>
              <a:buNone/>
              <a:defRPr sz="2800">
                <a:solidFill>
                  <a:schemeClr val="dk1"/>
                </a:solidFill>
              </a:defRPr>
            </a:lvl5pPr>
            <a:lvl6pPr lvl="5">
              <a:spcBef>
                <a:spcPts val="0"/>
              </a:spcBef>
              <a:buClr>
                <a:schemeClr val="dk1"/>
              </a:buClr>
              <a:buSzPct val="100000"/>
              <a:buNone/>
              <a:defRPr sz="2800">
                <a:solidFill>
                  <a:schemeClr val="dk1"/>
                </a:solidFill>
              </a:defRPr>
            </a:lvl6pPr>
            <a:lvl7pPr lvl="6">
              <a:spcBef>
                <a:spcPts val="0"/>
              </a:spcBef>
              <a:buClr>
                <a:schemeClr val="dk1"/>
              </a:buClr>
              <a:buSzPct val="100000"/>
              <a:buNone/>
              <a:defRPr sz="2800">
                <a:solidFill>
                  <a:schemeClr val="dk1"/>
                </a:solidFill>
              </a:defRPr>
            </a:lvl7pPr>
            <a:lvl8pPr lvl="7">
              <a:spcBef>
                <a:spcPts val="0"/>
              </a:spcBef>
              <a:buClr>
                <a:schemeClr val="dk1"/>
              </a:buClr>
              <a:buSzPct val="100000"/>
              <a:buNone/>
              <a:defRPr sz="2800">
                <a:solidFill>
                  <a:schemeClr val="dk1"/>
                </a:solidFill>
              </a:defRPr>
            </a:lvl8pPr>
            <a:lvl9pPr lvl="8">
              <a:spcBef>
                <a:spcPts val="0"/>
              </a:spcBef>
              <a:buClr>
                <a:schemeClr val="dk1"/>
              </a:buClr>
              <a:buSzPct val="100000"/>
              <a:buNone/>
              <a:defRPr sz="2800">
                <a:solidFill>
                  <a:schemeClr val="dk1"/>
                </a:solidFill>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lt2"/>
              </a:buClr>
              <a:buSzPct val="100000"/>
              <a:defRPr sz="1800">
                <a:solidFill>
                  <a:schemeClr val="lt2"/>
                </a:solidFill>
              </a:defRPr>
            </a:lvl1pPr>
            <a:lvl2pPr lvl="1">
              <a:lnSpc>
                <a:spcPct val="115000"/>
              </a:lnSpc>
              <a:spcBef>
                <a:spcPts val="0"/>
              </a:spcBef>
              <a:spcAft>
                <a:spcPts val="1600"/>
              </a:spcAft>
              <a:buClr>
                <a:schemeClr val="lt2"/>
              </a:buClr>
              <a:defRPr>
                <a:solidFill>
                  <a:schemeClr val="lt2"/>
                </a:solidFill>
              </a:defRPr>
            </a:lvl2pPr>
            <a:lvl3pPr lvl="2">
              <a:lnSpc>
                <a:spcPct val="115000"/>
              </a:lnSpc>
              <a:spcBef>
                <a:spcPts val="0"/>
              </a:spcBef>
              <a:spcAft>
                <a:spcPts val="1600"/>
              </a:spcAft>
              <a:buClr>
                <a:schemeClr val="lt2"/>
              </a:buClr>
              <a:defRPr>
                <a:solidFill>
                  <a:schemeClr val="lt2"/>
                </a:solidFill>
              </a:defRPr>
            </a:lvl3pPr>
            <a:lvl4pPr lvl="3">
              <a:lnSpc>
                <a:spcPct val="115000"/>
              </a:lnSpc>
              <a:spcBef>
                <a:spcPts val="0"/>
              </a:spcBef>
              <a:spcAft>
                <a:spcPts val="1600"/>
              </a:spcAft>
              <a:buClr>
                <a:schemeClr val="lt2"/>
              </a:buClr>
              <a:defRPr>
                <a:solidFill>
                  <a:schemeClr val="lt2"/>
                </a:solidFill>
              </a:defRPr>
            </a:lvl4pPr>
            <a:lvl5pPr lvl="4">
              <a:lnSpc>
                <a:spcPct val="115000"/>
              </a:lnSpc>
              <a:spcBef>
                <a:spcPts val="0"/>
              </a:spcBef>
              <a:spcAft>
                <a:spcPts val="1600"/>
              </a:spcAft>
              <a:buClr>
                <a:schemeClr val="lt2"/>
              </a:buClr>
              <a:defRPr>
                <a:solidFill>
                  <a:schemeClr val="lt2"/>
                </a:solidFill>
              </a:defRPr>
            </a:lvl5pPr>
            <a:lvl6pPr lvl="5">
              <a:lnSpc>
                <a:spcPct val="115000"/>
              </a:lnSpc>
              <a:spcBef>
                <a:spcPts val="0"/>
              </a:spcBef>
              <a:spcAft>
                <a:spcPts val="1600"/>
              </a:spcAft>
              <a:buClr>
                <a:schemeClr val="lt2"/>
              </a:buClr>
              <a:defRPr>
                <a:solidFill>
                  <a:schemeClr val="lt2"/>
                </a:solidFill>
              </a:defRPr>
            </a:lvl6pPr>
            <a:lvl7pPr lvl="6">
              <a:lnSpc>
                <a:spcPct val="115000"/>
              </a:lnSpc>
              <a:spcBef>
                <a:spcPts val="0"/>
              </a:spcBef>
              <a:spcAft>
                <a:spcPts val="1600"/>
              </a:spcAft>
              <a:buClr>
                <a:schemeClr val="lt2"/>
              </a:buClr>
              <a:defRPr>
                <a:solidFill>
                  <a:schemeClr val="lt2"/>
                </a:solidFill>
              </a:defRPr>
            </a:lvl7pPr>
            <a:lvl8pPr lvl="7">
              <a:lnSpc>
                <a:spcPct val="115000"/>
              </a:lnSpc>
              <a:spcBef>
                <a:spcPts val="0"/>
              </a:spcBef>
              <a:spcAft>
                <a:spcPts val="1600"/>
              </a:spcAft>
              <a:buClr>
                <a:schemeClr val="lt2"/>
              </a:buClr>
              <a:defRPr>
                <a:solidFill>
                  <a:schemeClr val="lt2"/>
                </a:solidFill>
              </a:defRPr>
            </a:lvl8pPr>
            <a:lvl9pPr lvl="8">
              <a:lnSpc>
                <a:spcPct val="115000"/>
              </a:lnSpc>
              <a:spcBef>
                <a:spcPts val="0"/>
              </a:spcBef>
              <a:spcAft>
                <a:spcPts val="1600"/>
              </a:spcAft>
              <a:buClr>
                <a:schemeClr val="lt2"/>
              </a:buClr>
              <a:defRPr>
                <a:solidFill>
                  <a:schemeClr val="lt2"/>
                </a:solidFill>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lt2"/>
                </a:solidFill>
              </a:rPr>
              <a:t>‹#›</a:t>
            </a:fld>
            <a:endParaRPr lang="en" sz="1000">
              <a:solidFill>
                <a:schemeClr val="lt2"/>
              </a:solidFil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8.xml"/></Relationships>
</file>

<file path=ppt/slides/_rels/slide1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7.xml"/><Relationship Id="rId1" Type="http://schemas.openxmlformats.org/officeDocument/2006/relationships/slideLayout" Target="../slideLayouts/slideLayout1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Shape 54"/>
          <p:cNvSpPr txBox="1">
            <a:spLocks noGrp="1"/>
          </p:cNvSpPr>
          <p:nvPr>
            <p:ph type="ctrTitle"/>
          </p:nvPr>
        </p:nvSpPr>
        <p:spPr>
          <a:xfrm>
            <a:off x="311708" y="1658975"/>
            <a:ext cx="8520600" cy="2052600"/>
          </a:xfrm>
          <a:prstGeom prst="rect">
            <a:avLst/>
          </a:prstGeom>
        </p:spPr>
        <p:txBody>
          <a:bodyPr lIns="91425" tIns="91425" rIns="91425" bIns="91425" anchor="b" anchorCtr="0">
            <a:noAutofit/>
          </a:bodyPr>
          <a:lstStyle/>
          <a:p>
            <a:pPr lvl="0">
              <a:spcBef>
                <a:spcPts val="0"/>
              </a:spcBef>
              <a:buNone/>
            </a:pPr>
            <a:r>
              <a:rPr lang="en"/>
              <a:t>10 </a:t>
            </a:r>
            <a:r>
              <a:rPr lang="en" sz="2400"/>
              <a:t>(or so)</a:t>
            </a:r>
            <a:r>
              <a:rPr lang="en"/>
              <a:t> Communication Tips for Dealing with Angry Patients</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03"/>
        <p:cNvGrpSpPr/>
        <p:nvPr/>
      </p:nvGrpSpPr>
      <p:grpSpPr>
        <a:xfrm>
          <a:off x="0" y="0"/>
          <a:ext cx="0" cy="0"/>
          <a:chOff x="0" y="0"/>
          <a:chExt cx="0" cy="0"/>
        </a:xfrm>
      </p:grpSpPr>
      <p:sp>
        <p:nvSpPr>
          <p:cNvPr id="104" name="Shape 10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4. Express Concern</a:t>
            </a:r>
          </a:p>
        </p:txBody>
      </p:sp>
      <p:sp>
        <p:nvSpPr>
          <p:cNvPr id="105" name="Shape 10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Express concerns for the patient’s feelings.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09"/>
        <p:cNvGrpSpPr/>
        <p:nvPr/>
      </p:nvGrpSpPr>
      <p:grpSpPr>
        <a:xfrm>
          <a:off x="0" y="0"/>
          <a:ext cx="0" cy="0"/>
          <a:chOff x="0" y="0"/>
          <a:chExt cx="0" cy="0"/>
        </a:xfrm>
      </p:grpSpPr>
      <p:sp>
        <p:nvSpPr>
          <p:cNvPr id="110" name="Shape 11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5. Allow Time</a:t>
            </a:r>
          </a:p>
        </p:txBody>
      </p:sp>
      <p:sp>
        <p:nvSpPr>
          <p:cNvPr id="111" name="Shape 111"/>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Allow the patient time to “cool off” or “calm down” if necessary.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15"/>
        <p:cNvGrpSpPr/>
        <p:nvPr/>
      </p:nvGrpSpPr>
      <p:grpSpPr>
        <a:xfrm>
          <a:off x="0" y="0"/>
          <a:ext cx="0" cy="0"/>
          <a:chOff x="0" y="0"/>
          <a:chExt cx="0" cy="0"/>
        </a:xfrm>
      </p:grpSpPr>
      <p:sp>
        <p:nvSpPr>
          <p:cNvPr id="116" name="Shape 116"/>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6. Make the Right Statements</a:t>
            </a:r>
          </a:p>
        </p:txBody>
      </p:sp>
      <p:sp>
        <p:nvSpPr>
          <p:cNvPr id="117" name="Shape 117"/>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Make statements that start with “I” rather than “You”. This seems to be easier to tolerate.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1"/>
        <p:cNvGrpSpPr/>
        <p:nvPr/>
      </p:nvGrpSpPr>
      <p:grpSpPr>
        <a:xfrm>
          <a:off x="0" y="0"/>
          <a:ext cx="0" cy="0"/>
          <a:chOff x="0" y="0"/>
          <a:chExt cx="0" cy="0"/>
        </a:xfrm>
      </p:grpSpPr>
      <p:sp>
        <p:nvSpPr>
          <p:cNvPr id="122" name="Shape 12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7. Remain at a Safe Distance</a:t>
            </a:r>
          </a:p>
        </p:txBody>
      </p:sp>
      <p:sp>
        <p:nvSpPr>
          <p:cNvPr id="123" name="Shape 123"/>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Remain at a safe distance. Do not invade the patient’s personal space during the escalation of anger. </a:t>
            </a:r>
          </a:p>
          <a:p>
            <a:pPr lvl="0">
              <a:spcBef>
                <a:spcPts val="0"/>
              </a:spcBef>
              <a:buNone/>
            </a:pPr>
            <a:r>
              <a:rPr lang="en"/>
              <a:t>Never touch an angry patient.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Shape 128"/>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8. Be Sensitive to Body Language</a:t>
            </a:r>
          </a:p>
        </p:txBody>
      </p:sp>
      <p:sp>
        <p:nvSpPr>
          <p:cNvPr id="129" name="Shape 129"/>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Be sensitive to non-verbal communication. </a:t>
            </a:r>
          </a:p>
          <a:p>
            <a:pPr lvl="0">
              <a:spcBef>
                <a:spcPts val="0"/>
              </a:spcBef>
              <a:buNone/>
            </a:pPr>
            <a:r>
              <a:rPr lang="en"/>
              <a:t>Often non-verbal cues that the caregiver gives can further anger the patient.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Shape 13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9. Soften Requests</a:t>
            </a:r>
          </a:p>
        </p:txBody>
      </p:sp>
      <p:sp>
        <p:nvSpPr>
          <p:cNvPr id="135" name="Shape 135"/>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Soften requests. For instance, when asking the patient to take a particular medication, use the following, “I would really appreciate it if you would take this medication. I want to help you,” versus “You really need to take this medication. The doctor has order it for you.”</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39"/>
        <p:cNvGrpSpPr/>
        <p:nvPr/>
      </p:nvGrpSpPr>
      <p:grpSpPr>
        <a:xfrm>
          <a:off x="0" y="0"/>
          <a:ext cx="0" cy="0"/>
          <a:chOff x="0" y="0"/>
          <a:chExt cx="0" cy="0"/>
        </a:xfrm>
      </p:grpSpPr>
      <p:sp>
        <p:nvSpPr>
          <p:cNvPr id="140" name="Shape 140"/>
          <p:cNvSpPr txBox="1">
            <a:spLocks noGrp="1"/>
          </p:cNvSpPr>
          <p:nvPr>
            <p:ph type="title"/>
          </p:nvPr>
        </p:nvSpPr>
        <p:spPr>
          <a:xfrm>
            <a:off x="265500" y="1233175"/>
            <a:ext cx="4045200" cy="1482300"/>
          </a:xfrm>
          <a:prstGeom prst="rect">
            <a:avLst/>
          </a:prstGeom>
        </p:spPr>
        <p:txBody>
          <a:bodyPr lIns="91425" tIns="91425" rIns="91425" bIns="91425" anchor="b" anchorCtr="0">
            <a:noAutofit/>
          </a:bodyPr>
          <a:lstStyle/>
          <a:p>
            <a:pPr lvl="0">
              <a:spcBef>
                <a:spcPts val="0"/>
              </a:spcBef>
              <a:buNone/>
            </a:pPr>
            <a:r>
              <a:rPr lang="en"/>
              <a:t>10. REMEMBER “LEAPS”</a:t>
            </a:r>
          </a:p>
        </p:txBody>
      </p:sp>
      <p:sp>
        <p:nvSpPr>
          <p:cNvPr id="141" name="Shape 141"/>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a:spcBef>
                <a:spcPts val="0"/>
              </a:spcBef>
              <a:buNone/>
            </a:pPr>
            <a:r>
              <a:rPr lang="en"/>
              <a:t>LISTEN</a:t>
            </a:r>
          </a:p>
          <a:p>
            <a:pPr lvl="0">
              <a:spcBef>
                <a:spcPts val="0"/>
              </a:spcBef>
              <a:buNone/>
            </a:pPr>
            <a:r>
              <a:rPr lang="en"/>
              <a:t>EMPATHIZE</a:t>
            </a:r>
          </a:p>
          <a:p>
            <a:pPr lvl="0">
              <a:spcBef>
                <a:spcPts val="0"/>
              </a:spcBef>
              <a:buNone/>
            </a:pPr>
            <a:r>
              <a:rPr lang="en"/>
              <a:t>APOLOGIZE</a:t>
            </a:r>
          </a:p>
          <a:p>
            <a:pPr lvl="0">
              <a:spcBef>
                <a:spcPts val="0"/>
              </a:spcBef>
              <a:buNone/>
            </a:pPr>
            <a:r>
              <a:rPr lang="en"/>
              <a:t>POSITIVE (BE) </a:t>
            </a:r>
          </a:p>
          <a:p>
            <a:pPr lvl="0">
              <a:spcBef>
                <a:spcPts val="0"/>
              </a:spcBef>
              <a:buNone/>
            </a:pPr>
            <a:r>
              <a:rPr lang="en"/>
              <a:t>SOLVE PROBLEM</a:t>
            </a:r>
          </a:p>
        </p:txBody>
      </p:sp>
      <p:sp>
        <p:nvSpPr>
          <p:cNvPr id="142" name="Shape 142"/>
          <p:cNvSpPr txBox="1">
            <a:spLocks noGrp="1"/>
          </p:cNvSpPr>
          <p:nvPr>
            <p:ph type="subTitle" idx="1"/>
          </p:nvPr>
        </p:nvSpPr>
        <p:spPr>
          <a:xfrm>
            <a:off x="265500" y="2803075"/>
            <a:ext cx="4045200" cy="1235100"/>
          </a:xfrm>
          <a:prstGeom prst="rect">
            <a:avLst/>
          </a:prstGeom>
        </p:spPr>
        <p:txBody>
          <a:bodyPr lIns="91425" tIns="91425" rIns="91425" bIns="91425" anchor="t" anchorCtr="0">
            <a:noAutofit/>
          </a:bodyPr>
          <a:lstStyle/>
          <a:p>
            <a:pPr lvl="0" algn="l" rtl="0">
              <a:lnSpc>
                <a:spcPct val="115000"/>
              </a:lnSpc>
              <a:spcBef>
                <a:spcPts val="0"/>
              </a:spcBef>
              <a:spcAft>
                <a:spcPts val="1600"/>
              </a:spcAft>
              <a:buNone/>
            </a:pPr>
            <a:r>
              <a:rPr lang="en" sz="1800">
                <a:solidFill>
                  <a:schemeClr val="dk1"/>
                </a:solidFill>
              </a:rPr>
              <a:t>In order to resolve the problem follow the following 5 steps.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46"/>
        <p:cNvGrpSpPr/>
        <p:nvPr/>
      </p:nvGrpSpPr>
      <p:grpSpPr>
        <a:xfrm>
          <a:off x="0" y="0"/>
          <a:ext cx="0" cy="0"/>
          <a:chOff x="0" y="0"/>
          <a:chExt cx="0" cy="0"/>
        </a:xfrm>
      </p:grpSpPr>
      <p:sp>
        <p:nvSpPr>
          <p:cNvPr id="147" name="Shape 147"/>
          <p:cNvSpPr txBox="1"/>
          <p:nvPr/>
        </p:nvSpPr>
        <p:spPr>
          <a:xfrm>
            <a:off x="1148800" y="1071750"/>
            <a:ext cx="65859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D9D9D9"/>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222222"/>
                </a:solidFill>
              </a:rPr>
              <a:t>                                                                                                    	</a:t>
            </a:r>
          </a:p>
          <a:p>
            <a:pPr lvl="0" rtl="0">
              <a:spcBef>
                <a:spcPts val="0"/>
              </a:spcBef>
              <a:buNone/>
            </a:pPr>
            <a:r>
              <a:rPr lang="en" sz="1000">
                <a:solidFill>
                  <a:srgbClr val="D9D9D9"/>
                </a:solidFill>
              </a:rPr>
              <a:t>Documents also licensed under Creative Commons 4.0 International (CCBY)</a:t>
            </a:r>
          </a:p>
        </p:txBody>
      </p:sp>
      <p:pic>
        <p:nvPicPr>
          <p:cNvPr id="148" name="Shape 148"/>
          <p:cNvPicPr preferRelativeResize="0"/>
          <p:nvPr/>
        </p:nvPicPr>
        <p:blipFill>
          <a:blip r:embed="rId3">
            <a:alphaModFix/>
          </a:blip>
          <a:stretch>
            <a:fillRect/>
          </a:stretch>
        </p:blipFill>
        <p:spPr>
          <a:xfrm>
            <a:off x="1252700" y="3005850"/>
            <a:ext cx="704850" cy="247650"/>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 “Angry” Patient</a:t>
            </a:r>
          </a:p>
        </p:txBody>
      </p:sp>
      <p:sp>
        <p:nvSpPr>
          <p:cNvPr id="60" name="Shape 60"/>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457200" lvl="0" indent="-228600" rtl="0">
              <a:spcBef>
                <a:spcPts val="0"/>
              </a:spcBef>
            </a:pPr>
            <a:r>
              <a:rPr lang="en"/>
              <a:t>Dealing with an “angry” patient is an uncomfortable situation for any clinician.</a:t>
            </a:r>
          </a:p>
          <a:p>
            <a:pPr marL="457200" lvl="0" indent="-228600" rtl="0">
              <a:spcBef>
                <a:spcPts val="0"/>
              </a:spcBef>
            </a:pPr>
            <a:r>
              <a:rPr lang="en"/>
              <a:t>By nature, most people would prefer to avoid conflict. </a:t>
            </a:r>
          </a:p>
          <a:p>
            <a:pPr marL="457200" lvl="0" indent="-228600" rtl="0">
              <a:spcBef>
                <a:spcPts val="0"/>
              </a:spcBef>
            </a:pPr>
            <a:r>
              <a:rPr lang="en"/>
              <a:t>Conflict trigger tension, which, in turn, triggers one’s own fight-or-flight response. </a:t>
            </a:r>
          </a:p>
          <a:p>
            <a:pPr marL="457200" lvl="0" indent="-228600">
              <a:spcBef>
                <a:spcPts val="0"/>
              </a:spcBef>
            </a:pPr>
            <a:r>
              <a:rPr lang="en"/>
              <a:t>When met with anger, one tends to either react with anger or with the desire to flee.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4"/>
        <p:cNvGrpSpPr/>
        <p:nvPr/>
      </p:nvGrpSpPr>
      <p:grpSpPr>
        <a:xfrm>
          <a:off x="0" y="0"/>
          <a:ext cx="0" cy="0"/>
          <a:chOff x="0" y="0"/>
          <a:chExt cx="0" cy="0"/>
        </a:xfrm>
      </p:grpSpPr>
      <p:sp>
        <p:nvSpPr>
          <p:cNvPr id="65" name="Shape 65"/>
          <p:cNvSpPr txBox="1">
            <a:spLocks noGrp="1"/>
          </p:cNvSpPr>
          <p:nvPr>
            <p:ph type="title"/>
          </p:nvPr>
        </p:nvSpPr>
        <p:spPr>
          <a:xfrm>
            <a:off x="311700" y="2150850"/>
            <a:ext cx="8520600" cy="841800"/>
          </a:xfrm>
          <a:prstGeom prst="rect">
            <a:avLst/>
          </a:prstGeom>
        </p:spPr>
        <p:txBody>
          <a:bodyPr lIns="91425" tIns="91425" rIns="91425" bIns="91425" anchor="ctr" anchorCtr="0">
            <a:noAutofit/>
          </a:bodyPr>
          <a:lstStyle/>
          <a:p>
            <a:pPr lvl="0">
              <a:spcBef>
                <a:spcPts val="0"/>
              </a:spcBef>
              <a:buNone/>
            </a:pPr>
            <a:r>
              <a:rPr lang="en"/>
              <a:t>Remaining calm, professional and empathetic to the emotions of the patients is sometimes very difficult, but there are communication skills that can be used to defuse anger.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Shape 7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There are many suggestion that may prove helpful when dealing with angry patients. </a:t>
            </a:r>
          </a:p>
        </p:txBody>
      </p:sp>
      <p:sp>
        <p:nvSpPr>
          <p:cNvPr id="71" name="Shape 71"/>
          <p:cNvSpPr txBox="1">
            <a:spLocks noGrp="1"/>
          </p:cNvSpPr>
          <p:nvPr>
            <p:ph type="body" idx="1"/>
          </p:nvPr>
        </p:nvSpPr>
        <p:spPr>
          <a:xfrm>
            <a:off x="311700" y="1736250"/>
            <a:ext cx="8520600" cy="2832600"/>
          </a:xfrm>
          <a:prstGeom prst="rect">
            <a:avLst/>
          </a:prstGeom>
        </p:spPr>
        <p:txBody>
          <a:bodyPr lIns="91425" tIns="91425" rIns="91425" bIns="91425" anchor="t" anchorCtr="0">
            <a:noAutofit/>
          </a:bodyPr>
          <a:lstStyle/>
          <a:p>
            <a:pPr marL="457200" lvl="0" indent="-228600" rtl="0">
              <a:spcBef>
                <a:spcPts val="0"/>
              </a:spcBef>
            </a:pPr>
            <a:r>
              <a:rPr lang="en"/>
              <a:t>It is important to remember that no two patient encounters will be the same. </a:t>
            </a:r>
          </a:p>
          <a:p>
            <a:pPr marL="457200" lvl="0" indent="-228600">
              <a:spcBef>
                <a:spcPts val="0"/>
              </a:spcBef>
            </a:pPr>
            <a:r>
              <a:rPr lang="en"/>
              <a:t>The best way to become comfortable is to practice, practice, practice! Roleplay what you will do when you encounter your next angry customer!</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5"/>
        <p:cNvGrpSpPr/>
        <p:nvPr/>
      </p:nvGrpSpPr>
      <p:grpSpPr>
        <a:xfrm>
          <a:off x="0" y="0"/>
          <a:ext cx="0" cy="0"/>
          <a:chOff x="0" y="0"/>
          <a:chExt cx="0" cy="0"/>
        </a:xfrm>
      </p:grpSpPr>
      <p:sp>
        <p:nvSpPr>
          <p:cNvPr id="76" name="Shape 76"/>
          <p:cNvSpPr txBox="1">
            <a:spLocks noGrp="1"/>
          </p:cNvSpPr>
          <p:nvPr>
            <p:ph type="title"/>
          </p:nvPr>
        </p:nvSpPr>
        <p:spPr>
          <a:xfrm>
            <a:off x="311700" y="2150850"/>
            <a:ext cx="8520600" cy="841800"/>
          </a:xfrm>
          <a:prstGeom prst="rect">
            <a:avLst/>
          </a:prstGeom>
        </p:spPr>
        <p:txBody>
          <a:bodyPr lIns="91425" tIns="91425" rIns="91425" bIns="91425" anchor="ctr" anchorCtr="0">
            <a:noAutofit/>
          </a:bodyPr>
          <a:lstStyle/>
          <a:p>
            <a:pPr lvl="0">
              <a:spcBef>
                <a:spcPts val="0"/>
              </a:spcBef>
              <a:buNone/>
            </a:pPr>
            <a:r>
              <a:rPr lang="en" sz="3000"/>
              <a:t>Handling unhappy and sometimes irate patients, unfortunately, comes with the territory.  Unfortunately,  a lot of us have never been trained on how to handle these situations.  Most experience has come from "trial by fire" as they say.  So the following, are some simple, common sense guidelines that may help you in situations like the one above, WHEN, not "if" they occur.</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0"/>
        <p:cNvGrpSpPr/>
        <p:nvPr/>
      </p:nvGrpSpPr>
      <p:grpSpPr>
        <a:xfrm>
          <a:off x="0" y="0"/>
          <a:ext cx="0" cy="0"/>
          <a:chOff x="0" y="0"/>
          <a:chExt cx="0" cy="0"/>
        </a:xfrm>
      </p:grpSpPr>
      <p:sp>
        <p:nvSpPr>
          <p:cNvPr id="81" name="Shape 8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marL="228600" lvl="0">
              <a:spcBef>
                <a:spcPts val="0"/>
              </a:spcBef>
            </a:pPr>
            <a:r>
              <a:rPr lang="en" dirty="0" smtClean="0"/>
              <a:t>1. Recognize </a:t>
            </a:r>
            <a:r>
              <a:rPr lang="en" dirty="0"/>
              <a:t>Angry Signs</a:t>
            </a:r>
          </a:p>
        </p:txBody>
      </p:sp>
      <p:sp>
        <p:nvSpPr>
          <p:cNvPr id="82" name="Shape 8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dirty="0"/>
              <a:t>Recognize the signs of anger before it reaches its climax.</a:t>
            </a:r>
          </a:p>
          <a:p>
            <a:pPr lvl="0">
              <a:spcBef>
                <a:spcPts val="0"/>
              </a:spcBef>
              <a:buNone/>
            </a:pPr>
            <a:r>
              <a:rPr lang="en" dirty="0"/>
              <a:t>De-escalate as soon as you recognize the signs of anger!</a:t>
            </a:r>
          </a:p>
          <a:p>
            <a:pPr lvl="0">
              <a:spcBef>
                <a:spcPts val="0"/>
              </a:spcBef>
              <a:buNone/>
            </a:pPr>
            <a:r>
              <a:rPr lang="en" dirty="0"/>
              <a:t>MOVE! Get the irate patient away from other patients and to a place that is safe and neutral for you and him/her.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86"/>
        <p:cNvGrpSpPr/>
        <p:nvPr/>
      </p:nvGrpSpPr>
      <p:grpSpPr>
        <a:xfrm>
          <a:off x="0" y="0"/>
          <a:ext cx="0" cy="0"/>
          <a:chOff x="0" y="0"/>
          <a:chExt cx="0" cy="0"/>
        </a:xfrm>
      </p:grpSpPr>
      <p:sp>
        <p:nvSpPr>
          <p:cNvPr id="87" name="Shape 87"/>
          <p:cNvSpPr txBox="1">
            <a:spLocks noGrp="1"/>
          </p:cNvSpPr>
          <p:nvPr>
            <p:ph type="title"/>
          </p:nvPr>
        </p:nvSpPr>
        <p:spPr>
          <a:xfrm>
            <a:off x="311700" y="2150850"/>
            <a:ext cx="8520600" cy="841800"/>
          </a:xfrm>
          <a:prstGeom prst="rect">
            <a:avLst/>
          </a:prstGeom>
        </p:spPr>
        <p:txBody>
          <a:bodyPr lIns="91425" tIns="91425" rIns="91425" bIns="91425" anchor="ctr" anchorCtr="0">
            <a:noAutofit/>
          </a:bodyPr>
          <a:lstStyle/>
          <a:p>
            <a:pPr lvl="0">
              <a:spcBef>
                <a:spcPts val="0"/>
              </a:spcBef>
              <a:buNone/>
            </a:pPr>
            <a:r>
              <a:rPr lang="en"/>
              <a:t>* An irate patient wants EVERYONE to hear the complaints!  Move them to a quiet, safe and neutral place.  This place is NOT your office, the implied power could actually escalate the customer.</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1"/>
        <p:cNvGrpSpPr/>
        <p:nvPr/>
      </p:nvGrpSpPr>
      <p:grpSpPr>
        <a:xfrm>
          <a:off x="0" y="0"/>
          <a:ext cx="0" cy="0"/>
          <a:chOff x="0" y="0"/>
          <a:chExt cx="0" cy="0"/>
        </a:xfrm>
      </p:grpSpPr>
      <p:sp>
        <p:nvSpPr>
          <p:cNvPr id="92" name="Shape 9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2. Remain Calm</a:t>
            </a:r>
          </a:p>
        </p:txBody>
      </p:sp>
      <p:sp>
        <p:nvSpPr>
          <p:cNvPr id="93" name="Shape 93"/>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Although the patient is angry, there are angry at what they feel has happened to them, not at you. </a:t>
            </a:r>
          </a:p>
          <a:p>
            <a:pPr lvl="0">
              <a:spcBef>
                <a:spcPts val="0"/>
              </a:spcBef>
              <a:buNone/>
            </a:pPr>
            <a:r>
              <a:rPr lang="en"/>
              <a:t>Your frame of mind and demeanor can greatly influence the conversation - either positively or negatively.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97"/>
        <p:cNvGrpSpPr/>
        <p:nvPr/>
      </p:nvGrpSpPr>
      <p:grpSpPr>
        <a:xfrm>
          <a:off x="0" y="0"/>
          <a:ext cx="0" cy="0"/>
          <a:chOff x="0" y="0"/>
          <a:chExt cx="0" cy="0"/>
        </a:xfrm>
      </p:grpSpPr>
      <p:sp>
        <p:nvSpPr>
          <p:cNvPr id="98" name="Shape 98"/>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3. Show Empathy</a:t>
            </a:r>
          </a:p>
        </p:txBody>
      </p:sp>
      <p:sp>
        <p:nvSpPr>
          <p:cNvPr id="99" name="Shape 99"/>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LISTEN, LISTEN, LISTEN!</a:t>
            </a:r>
          </a:p>
          <a:p>
            <a:pPr lvl="0">
              <a:spcBef>
                <a:spcPts val="0"/>
              </a:spcBef>
              <a:buNone/>
            </a:pPr>
            <a:r>
              <a:rPr lang="en"/>
              <a:t>Apologize! Be authentic in your apology, but do not ramble on apologize unnecessarily. </a:t>
            </a:r>
          </a:p>
        </p:txBody>
      </p:sp>
    </p:spTree>
  </p:cSld>
  <p:clrMapOvr>
    <a:masterClrMapping/>
  </p:clrMapOvr>
</p:sld>
</file>

<file path=ppt/theme/theme1.xml><?xml version="1.0" encoding="utf-8"?>
<a:theme xmlns:a="http://schemas.openxmlformats.org/drawingml/2006/main" name="simple-dark-2">
  <a:themeElements>
    <a:clrScheme name="Simple Dark">
      <a:dk1>
        <a:srgbClr val="FFFFFF"/>
      </a:dk1>
      <a:lt1>
        <a:srgbClr val="212121"/>
      </a:lt1>
      <a:dk2>
        <a:srgbClr val="303030"/>
      </a:dk2>
      <a:lt2>
        <a:srgbClr val="ADADAD"/>
      </a:lt2>
      <a:accent1>
        <a:srgbClr val="009688"/>
      </a:accent1>
      <a:accent2>
        <a:srgbClr val="EEEEEE"/>
      </a:accent2>
      <a:accent3>
        <a:srgbClr val="78909C"/>
      </a:accent3>
      <a:accent4>
        <a:srgbClr val="FFAB40"/>
      </a:accent4>
      <a:accent5>
        <a:srgbClr val="4DD0E1"/>
      </a:accent5>
      <a:accent6>
        <a:srgbClr val="EEFF41"/>
      </a:accent6>
      <a:hlink>
        <a:srgbClr val="4DD0E1"/>
      </a:hlink>
      <a:folHlink>
        <a:srgbClr val="4DD0E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709</Words>
  <Application>Microsoft Office PowerPoint</Application>
  <PresentationFormat>On-screen Show (16:9)</PresentationFormat>
  <Paragraphs>46</Paragraphs>
  <Slides>17</Slides>
  <Notes>17</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17</vt:i4>
      </vt:variant>
    </vt:vector>
  </HeadingPairs>
  <TitlesOfParts>
    <vt:vector size="19" baseType="lpstr">
      <vt:lpstr>Arial</vt:lpstr>
      <vt:lpstr>simple-dark-2</vt:lpstr>
      <vt:lpstr>10 (or so) Communication Tips for Dealing with Angry Patients</vt:lpstr>
      <vt:lpstr>The “Angry” Patient</vt:lpstr>
      <vt:lpstr>Remaining calm, professional and empathetic to the emotions of the patients is sometimes very difficult, but there are communication skills that can be used to defuse anger. </vt:lpstr>
      <vt:lpstr>There are many suggestion that may prove helpful when dealing with angry patients. </vt:lpstr>
      <vt:lpstr>Handling unhappy and sometimes irate patients, unfortunately, comes with the territory.  Unfortunately,  a lot of us have never been trained on how to handle these situations.  Most experience has come from "trial by fire" as they say.  So the following, are some simple, common sense guidelines that may help you in situations like the one above, WHEN, not "if" they occur.</vt:lpstr>
      <vt:lpstr>1. Recognize Angry Signs</vt:lpstr>
      <vt:lpstr>* An irate patient wants EVERYONE to hear the complaints!  Move them to a quiet, safe and neutral place.  This place is NOT your office, the implied power could actually escalate the customer.</vt:lpstr>
      <vt:lpstr>2. Remain Calm</vt:lpstr>
      <vt:lpstr>3. Show Empathy</vt:lpstr>
      <vt:lpstr>4. Express Concern</vt:lpstr>
      <vt:lpstr>5. Allow Time</vt:lpstr>
      <vt:lpstr>6. Make the Right Statements</vt:lpstr>
      <vt:lpstr>7. Remain at a Safe Distance</vt:lpstr>
      <vt:lpstr>8. Be Sensitive to Body Language</vt:lpstr>
      <vt:lpstr>9. Soften Requests</vt:lpstr>
      <vt:lpstr>10. REMEMBER “LEAPS”</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10 (or so) Communication Tips for Dealing with Angry Patients</dc:title>
  <dc:creator>Nichole M. Hollon</dc:creator>
  <cp:lastModifiedBy>Nichole M. Hollon</cp:lastModifiedBy>
  <cp:revision>1</cp:revision>
  <dcterms:modified xsi:type="dcterms:W3CDTF">2016-09-30T00:55:00Z</dcterms:modified>
</cp:coreProperties>
</file>