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007031A-20CC-4446-AB24-39E6CABC7FBD}"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6763210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07031A-20CC-4446-AB24-39E6CABC7FBD}"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40495428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07031A-20CC-4446-AB24-39E6CABC7FBD}"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7027125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07031A-20CC-4446-AB24-39E6CABC7FBD}"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31527875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007031A-20CC-4446-AB24-39E6CABC7FBD}"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1096671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007031A-20CC-4446-AB24-39E6CABC7FBD}"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31901800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007031A-20CC-4446-AB24-39E6CABC7FBD}"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26529151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007031A-20CC-4446-AB24-39E6CABC7FBD}"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33789710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007031A-20CC-4446-AB24-39E6CABC7FBD}"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27428788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07031A-20CC-4446-AB24-39E6CABC7FBD}"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37676902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07031A-20CC-4446-AB24-39E6CABC7FBD}"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7BA9199-732E-49C1-8519-6857DE53ED1B}" type="slidenum">
              <a:rPr lang="en-US" smtClean="0"/>
              <a:t>‹#›</a:t>
            </a:fld>
            <a:endParaRPr lang="en-US"/>
          </a:p>
        </p:txBody>
      </p:sp>
    </p:spTree>
    <p:extLst>
      <p:ext uri="{BB962C8B-B14F-4D97-AF65-F5344CB8AC3E}">
        <p14:creationId xmlns:p14="http://schemas.microsoft.com/office/powerpoint/2010/main" val="9679147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60000"/>
            <a:lumOff val="4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007031A-20CC-4446-AB24-39E6CABC7FBD}"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7BA9199-732E-49C1-8519-6857DE53ED1B}" type="slidenum">
              <a:rPr lang="en-US" smtClean="0"/>
              <a:t>‹#›</a:t>
            </a:fld>
            <a:endParaRPr lang="en-US"/>
          </a:p>
        </p:txBody>
      </p:sp>
    </p:spTree>
    <p:extLst>
      <p:ext uri="{BB962C8B-B14F-4D97-AF65-F5344CB8AC3E}">
        <p14:creationId xmlns:p14="http://schemas.microsoft.com/office/powerpoint/2010/main" val="1639600695"/>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41586026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029200"/>
          </a:xfrm>
        </p:spPr>
        <p:txBody>
          <a:bodyPr>
            <a:normAutofit fontScale="85000" lnSpcReduction="10000"/>
          </a:bodyPr>
          <a:lstStyle/>
          <a:p>
            <a:r>
              <a:rPr lang="en-US" dirty="0" smtClean="0">
                <a:solidFill>
                  <a:schemeClr val="accent2">
                    <a:lumMod val="75000"/>
                  </a:schemeClr>
                </a:solidFill>
              </a:rPr>
              <a:t>As discussed in other lessons, nonverbal communication is the sending and receiving of messages without the use of words. It is both intentional and unintentional. Nonverbal communication makes up a substantial portion of our day-to-day communication. If we want to become better communicators, it’s important to become more sensitive not only to the body language and nonverbal cues of others, but also to our own. Every day, we respond to thousands of nonverbal cues and behaviors including body language, facial expression, gestures, and tone of voice. But just how do we respond to nonverbal communication? Let's find out.</a:t>
            </a:r>
            <a:endParaRPr lang="en-US" dirty="0">
              <a:solidFill>
                <a:schemeClr val="accent2">
                  <a:lumMod val="75000"/>
                </a:schemeClr>
              </a:solidFill>
            </a:endParaRPr>
          </a:p>
        </p:txBody>
      </p:sp>
      <p:sp>
        <p:nvSpPr>
          <p:cNvPr id="4" name="Title 1"/>
          <p:cNvSpPr txBox="1">
            <a:spLocks/>
          </p:cNvSpPr>
          <p:nvPr/>
        </p:nvSpPr>
        <p:spPr>
          <a:xfrm>
            <a:off x="685800" y="33915"/>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87172135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029200"/>
          </a:xfrm>
        </p:spPr>
        <p:txBody>
          <a:bodyPr>
            <a:normAutofit fontScale="92500" lnSpcReduction="20000"/>
          </a:bodyPr>
          <a:lstStyle/>
          <a:p>
            <a:r>
              <a:rPr lang="en-US" dirty="0" smtClean="0">
                <a:solidFill>
                  <a:schemeClr val="accent2">
                    <a:lumMod val="75000"/>
                  </a:schemeClr>
                </a:solidFill>
              </a:rPr>
              <a:t>Verbal communication has limitations in terms of who can receive it. Non-verbal communication has no such limitations and is often used as a means of bridging the gaps left from verbal communication. Remember, the receiving end is just as important as the giving end of communication. Perception is reality! How someone perceives what you are trying to say will determine their response. Therefore, it is important to be able to read and evaluate nonverbal cues in order to respond appropriately and keep communication flowing as it is intended.</a:t>
            </a:r>
            <a:endParaRPr lang="en-US" dirty="0">
              <a:solidFill>
                <a:schemeClr val="accent2">
                  <a:lumMod val="75000"/>
                </a:schemeClr>
              </a:solidFill>
            </a:endParaRPr>
          </a:p>
        </p:txBody>
      </p:sp>
      <p:sp>
        <p:nvSpPr>
          <p:cNvPr id="4" name="Title 1"/>
          <p:cNvSpPr txBox="1">
            <a:spLocks/>
          </p:cNvSpPr>
          <p:nvPr/>
        </p:nvSpPr>
        <p:spPr>
          <a:xfrm>
            <a:off x="685800" y="33915"/>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399252936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029200"/>
          </a:xfrm>
        </p:spPr>
        <p:txBody>
          <a:bodyPr>
            <a:normAutofit fontScale="92500" lnSpcReduction="20000"/>
          </a:bodyPr>
          <a:lstStyle/>
          <a:p>
            <a:r>
              <a:rPr lang="en-US" dirty="0" smtClean="0">
                <a:solidFill>
                  <a:schemeClr val="accent2">
                    <a:lumMod val="75000"/>
                  </a:schemeClr>
                </a:solidFill>
              </a:rPr>
              <a:t>Pay attention to inconsistencies: Nonverbal communication should reinforce what is being said. Is the person saying one thing while their body language is saying something else? Look at nonverbal communication signals as a group: Don’t read too much into a single gesture or nonverbal cue. Consider all of the nonverbal signals  that you are </a:t>
            </a:r>
            <a:r>
              <a:rPr lang="en-US" dirty="0" err="1" smtClean="0">
                <a:solidFill>
                  <a:schemeClr val="accent2">
                    <a:lumMod val="75000"/>
                  </a:schemeClr>
                </a:solidFill>
              </a:rPr>
              <a:t>receiving.Trust</a:t>
            </a:r>
            <a:r>
              <a:rPr lang="en-US" dirty="0" smtClean="0">
                <a:solidFill>
                  <a:schemeClr val="accent2">
                    <a:lumMod val="75000"/>
                  </a:schemeClr>
                </a:solidFill>
              </a:rPr>
              <a:t> your instincts: Don’t dismiss your gut feelings. If you get the sense that someone isn’t being honest or that something isn’t adding up, you may be picking up on a mismatch between verbal and nonverbal cues. </a:t>
            </a:r>
            <a:endParaRPr lang="en-US" dirty="0">
              <a:solidFill>
                <a:schemeClr val="accent2">
                  <a:lumMod val="75000"/>
                </a:schemeClr>
              </a:solidFill>
            </a:endParaRPr>
          </a:p>
        </p:txBody>
      </p:sp>
      <p:sp>
        <p:nvSpPr>
          <p:cNvPr id="4" name="Title 1"/>
          <p:cNvSpPr txBox="1">
            <a:spLocks/>
          </p:cNvSpPr>
          <p:nvPr/>
        </p:nvSpPr>
        <p:spPr>
          <a:xfrm>
            <a:off x="685800" y="33915"/>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27759879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029200"/>
          </a:xfrm>
        </p:spPr>
        <p:txBody>
          <a:bodyPr>
            <a:normAutofit fontScale="77500" lnSpcReduction="20000"/>
          </a:bodyPr>
          <a:lstStyle/>
          <a:p>
            <a:r>
              <a:rPr lang="en-US" dirty="0" smtClean="0">
                <a:solidFill>
                  <a:schemeClr val="accent2">
                    <a:lumMod val="75000"/>
                  </a:schemeClr>
                </a:solidFill>
              </a:rPr>
              <a:t>Once you have read the nonverbal cues, you can accurately evaluate them and decide how to respond appropriately. Use the following questions to help you evaluate nonverbal cues:</a:t>
            </a:r>
          </a:p>
          <a:p>
            <a:pPr lvl="1"/>
            <a:r>
              <a:rPr lang="en-US" dirty="0" smtClean="0">
                <a:solidFill>
                  <a:schemeClr val="accent2">
                    <a:lumMod val="75000"/>
                  </a:schemeClr>
                </a:solidFill>
              </a:rPr>
              <a:t>Eye contact: Is eye contact being made? If so, is it overly intense?</a:t>
            </a:r>
          </a:p>
          <a:p>
            <a:pPr lvl="1"/>
            <a:r>
              <a:rPr lang="en-US" dirty="0" smtClean="0">
                <a:solidFill>
                  <a:schemeClr val="accent2">
                    <a:lumMod val="75000"/>
                  </a:schemeClr>
                </a:solidFill>
              </a:rPr>
              <a:t>Facial expression: What is the face showing? Is it emotionally present and filled with interest?</a:t>
            </a:r>
          </a:p>
          <a:p>
            <a:pPr lvl="1"/>
            <a:r>
              <a:rPr lang="en-US" dirty="0" smtClean="0">
                <a:solidFill>
                  <a:schemeClr val="accent2">
                    <a:lumMod val="75000"/>
                  </a:schemeClr>
                </a:solidFill>
              </a:rPr>
              <a:t>Tone of voice: Does the voice project confidence, or is it strained? Posture and gestures: Is the body relaxed or stiff? Are the shoulders tense and raised, or slightly sloped?</a:t>
            </a:r>
          </a:p>
          <a:p>
            <a:pPr lvl="1"/>
            <a:r>
              <a:rPr lang="en-US" dirty="0" smtClean="0">
                <a:solidFill>
                  <a:schemeClr val="accent2">
                    <a:lumMod val="75000"/>
                  </a:schemeClr>
                </a:solidFill>
              </a:rPr>
              <a:t>Touch: Is there any physical contact? Is it appropriate?</a:t>
            </a:r>
          </a:p>
          <a:p>
            <a:pPr lvl="1"/>
            <a:r>
              <a:rPr lang="en-US" dirty="0" smtClean="0">
                <a:solidFill>
                  <a:schemeClr val="accent2">
                    <a:lumMod val="75000"/>
                  </a:schemeClr>
                </a:solidFill>
              </a:rPr>
              <a:t>Intensity: Is the person flat and disinterested, or over-the-top?</a:t>
            </a:r>
          </a:p>
          <a:p>
            <a:pPr lvl="1"/>
            <a:r>
              <a:rPr lang="en-US" dirty="0" smtClean="0">
                <a:solidFill>
                  <a:schemeClr val="accent2">
                    <a:lumMod val="75000"/>
                  </a:schemeClr>
                </a:solidFill>
              </a:rPr>
              <a:t>Timing and pace: Is there an easy flow of information back and forth? Do nonverbal responses come too quickly or too slowly?</a:t>
            </a:r>
          </a:p>
          <a:p>
            <a:pPr lvl="1"/>
            <a:r>
              <a:rPr lang="en-US" dirty="0" smtClean="0">
                <a:solidFill>
                  <a:schemeClr val="accent2">
                    <a:lumMod val="75000"/>
                  </a:schemeClr>
                </a:solidFill>
              </a:rPr>
              <a:t>Sounds: Do you hear sounds that indicate caring or concern?</a:t>
            </a:r>
            <a:endParaRPr lang="en-US" dirty="0">
              <a:solidFill>
                <a:schemeClr val="accent2">
                  <a:lumMod val="75000"/>
                </a:schemeClr>
              </a:solidFill>
            </a:endParaRPr>
          </a:p>
        </p:txBody>
      </p:sp>
      <p:sp>
        <p:nvSpPr>
          <p:cNvPr id="4" name="Title 1"/>
          <p:cNvSpPr txBox="1">
            <a:spLocks/>
          </p:cNvSpPr>
          <p:nvPr/>
        </p:nvSpPr>
        <p:spPr>
          <a:xfrm>
            <a:off x="685800" y="33915"/>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27759879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solidFill>
                  <a:schemeClr val="accent2">
                    <a:lumMod val="75000"/>
                  </a:schemeClr>
                </a:solidFill>
              </a:rPr>
              <a:t>Once you have read and evaluated the nonverbal cues, and the sender has concluded, it is time for you to respond. If you are still unsure about the nonverbal cues, don't be afraid to ask questions. It is a  good idea to repeat back your interpretation of what has been said and ask for clarification (as discussed in other lessons), especially if the verbal and nonverbal communication doesn't quite add up.  If you feel like you have a good handle on the message sent, then it is time to give a meaningful response that shows you understand and are interested. It is a good idea to use similar nonverbal cues, when appropriate, that somewhat mimic the sender's cues, when giving your response so that communication isn't interrupted. All that responding to nonverbal communication takes is effort and the skills you learned in this lesson.  Give it a try!</a:t>
            </a:r>
            <a:endParaRPr lang="en-US" dirty="0">
              <a:solidFill>
                <a:schemeClr val="accent2">
                  <a:lumMod val="75000"/>
                </a:schemeClr>
              </a:solidFill>
            </a:endParaRPr>
          </a:p>
        </p:txBody>
      </p:sp>
      <p:sp>
        <p:nvSpPr>
          <p:cNvPr id="4" name="Title 1"/>
          <p:cNvSpPr txBox="1">
            <a:spLocks/>
          </p:cNvSpPr>
          <p:nvPr/>
        </p:nvSpPr>
        <p:spPr>
          <a:xfrm>
            <a:off x="685800" y="33915"/>
            <a:ext cx="7772400" cy="1470025"/>
          </a:xfrm>
          <a:prstGeom prst="rect">
            <a:avLst/>
          </a:prstGeom>
        </p:spPr>
        <p:style>
          <a:lnRef idx="2">
            <a:schemeClr val="accent2"/>
          </a:lnRef>
          <a:fillRef idx="1">
            <a:schemeClr val="lt1"/>
          </a:fillRef>
          <a:effectRef idx="0">
            <a:schemeClr val="accent2"/>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smtClean="0">
                <a:solidFill>
                  <a:schemeClr val="accent2">
                    <a:lumMod val="75000"/>
                  </a:schemeClr>
                </a:solidFill>
              </a:rPr>
              <a:t>Responding to Nonverbal Communication</a:t>
            </a:r>
            <a:endParaRPr lang="en-US" dirty="0">
              <a:solidFill>
                <a:schemeClr val="accent2">
                  <a:lumMod val="75000"/>
                </a:schemeClr>
              </a:solidFill>
            </a:endParaRPr>
          </a:p>
        </p:txBody>
      </p:sp>
    </p:spTree>
    <p:extLst>
      <p:ext uri="{BB962C8B-B14F-4D97-AF65-F5344CB8AC3E}">
        <p14:creationId xmlns:p14="http://schemas.microsoft.com/office/powerpoint/2010/main" val="2775987916"/>
      </p:ext>
    </p:extLst>
  </p:cSld>
  <p:clrMapOvr>
    <a:masterClrMapping/>
  </p:clrMapOvr>
</p:sld>
</file>

<file path=ppt/theme/theme1.xml><?xml version="1.0" encoding="utf-8"?>
<a:theme xmlns:a="http://schemas.openxmlformats.org/drawingml/2006/main" name="Office Theme">
  <a:themeElements>
    <a:clrScheme name="Trek">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TotalTime>
  <Words>660</Words>
  <Application>Microsoft Office PowerPoint</Application>
  <PresentationFormat>On-screen Show (4:3)</PresentationFormat>
  <Paragraphs>18</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Responding to Nonverbal Communication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Responding to Nonverbal Communication</dc:title>
  <dc:creator>Windows User</dc:creator>
  <cp:lastModifiedBy>Windows User</cp:lastModifiedBy>
  <cp:revision>2</cp:revision>
  <dcterms:created xsi:type="dcterms:W3CDTF">2013-10-14T18:28:37Z</dcterms:created>
  <dcterms:modified xsi:type="dcterms:W3CDTF">2013-10-14T18:39:10Z</dcterms:modified>
</cp:coreProperties>
</file>

<file path=docProps/thumbnail.jpeg>
</file>