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546"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CEEB1531-1AEB-41A6-9E09-E4E902467459}"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A31755F-835E-4EC6-B37C-DEA4C1D25FFD}" type="slidenum">
              <a:rPr lang="en-US" smtClean="0"/>
              <a:t>‹#›</a:t>
            </a:fld>
            <a:endParaRPr lang="en-US"/>
          </a:p>
        </p:txBody>
      </p:sp>
    </p:spTree>
    <p:extLst>
      <p:ext uri="{BB962C8B-B14F-4D97-AF65-F5344CB8AC3E}">
        <p14:creationId xmlns:p14="http://schemas.microsoft.com/office/powerpoint/2010/main" val="204921357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EEB1531-1AEB-41A6-9E09-E4E902467459}"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A31755F-835E-4EC6-B37C-DEA4C1D25FFD}" type="slidenum">
              <a:rPr lang="en-US" smtClean="0"/>
              <a:t>‹#›</a:t>
            </a:fld>
            <a:endParaRPr lang="en-US"/>
          </a:p>
        </p:txBody>
      </p:sp>
    </p:spTree>
    <p:extLst>
      <p:ext uri="{BB962C8B-B14F-4D97-AF65-F5344CB8AC3E}">
        <p14:creationId xmlns:p14="http://schemas.microsoft.com/office/powerpoint/2010/main" val="73970597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EEB1531-1AEB-41A6-9E09-E4E902467459}"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A31755F-835E-4EC6-B37C-DEA4C1D25FFD}" type="slidenum">
              <a:rPr lang="en-US" smtClean="0"/>
              <a:t>‹#›</a:t>
            </a:fld>
            <a:endParaRPr lang="en-US"/>
          </a:p>
        </p:txBody>
      </p:sp>
    </p:spTree>
    <p:extLst>
      <p:ext uri="{BB962C8B-B14F-4D97-AF65-F5344CB8AC3E}">
        <p14:creationId xmlns:p14="http://schemas.microsoft.com/office/powerpoint/2010/main" val="6592806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EEB1531-1AEB-41A6-9E09-E4E902467459}"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A31755F-835E-4EC6-B37C-DEA4C1D25FFD}" type="slidenum">
              <a:rPr lang="en-US" smtClean="0"/>
              <a:t>‹#›</a:t>
            </a:fld>
            <a:endParaRPr lang="en-US"/>
          </a:p>
        </p:txBody>
      </p:sp>
    </p:spTree>
    <p:extLst>
      <p:ext uri="{BB962C8B-B14F-4D97-AF65-F5344CB8AC3E}">
        <p14:creationId xmlns:p14="http://schemas.microsoft.com/office/powerpoint/2010/main" val="38012065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EEB1531-1AEB-41A6-9E09-E4E902467459}"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A31755F-835E-4EC6-B37C-DEA4C1D25FFD}" type="slidenum">
              <a:rPr lang="en-US" smtClean="0"/>
              <a:t>‹#›</a:t>
            </a:fld>
            <a:endParaRPr lang="en-US"/>
          </a:p>
        </p:txBody>
      </p:sp>
    </p:spTree>
    <p:extLst>
      <p:ext uri="{BB962C8B-B14F-4D97-AF65-F5344CB8AC3E}">
        <p14:creationId xmlns:p14="http://schemas.microsoft.com/office/powerpoint/2010/main" val="275525822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CEEB1531-1AEB-41A6-9E09-E4E902467459}"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A31755F-835E-4EC6-B37C-DEA4C1D25FFD}" type="slidenum">
              <a:rPr lang="en-US" smtClean="0"/>
              <a:t>‹#›</a:t>
            </a:fld>
            <a:endParaRPr lang="en-US"/>
          </a:p>
        </p:txBody>
      </p:sp>
    </p:spTree>
    <p:extLst>
      <p:ext uri="{BB962C8B-B14F-4D97-AF65-F5344CB8AC3E}">
        <p14:creationId xmlns:p14="http://schemas.microsoft.com/office/powerpoint/2010/main" val="297848353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CEEB1531-1AEB-41A6-9E09-E4E902467459}" type="datetimeFigureOut">
              <a:rPr lang="en-US" smtClean="0"/>
              <a:t>10/14/2013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A31755F-835E-4EC6-B37C-DEA4C1D25FFD}" type="slidenum">
              <a:rPr lang="en-US" smtClean="0"/>
              <a:t>‹#›</a:t>
            </a:fld>
            <a:endParaRPr lang="en-US"/>
          </a:p>
        </p:txBody>
      </p:sp>
    </p:spTree>
    <p:extLst>
      <p:ext uri="{BB962C8B-B14F-4D97-AF65-F5344CB8AC3E}">
        <p14:creationId xmlns:p14="http://schemas.microsoft.com/office/powerpoint/2010/main" val="272285600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CEEB1531-1AEB-41A6-9E09-E4E902467459}" type="datetimeFigureOut">
              <a:rPr lang="en-US" smtClean="0"/>
              <a:t>10/14/2013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A31755F-835E-4EC6-B37C-DEA4C1D25FFD}" type="slidenum">
              <a:rPr lang="en-US" smtClean="0"/>
              <a:t>‹#›</a:t>
            </a:fld>
            <a:endParaRPr lang="en-US"/>
          </a:p>
        </p:txBody>
      </p:sp>
    </p:spTree>
    <p:extLst>
      <p:ext uri="{BB962C8B-B14F-4D97-AF65-F5344CB8AC3E}">
        <p14:creationId xmlns:p14="http://schemas.microsoft.com/office/powerpoint/2010/main" val="104418202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EEB1531-1AEB-41A6-9E09-E4E902467459}" type="datetimeFigureOut">
              <a:rPr lang="en-US" smtClean="0"/>
              <a:t>10/14/2013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A31755F-835E-4EC6-B37C-DEA4C1D25FFD}" type="slidenum">
              <a:rPr lang="en-US" smtClean="0"/>
              <a:t>‹#›</a:t>
            </a:fld>
            <a:endParaRPr lang="en-US"/>
          </a:p>
        </p:txBody>
      </p:sp>
    </p:spTree>
    <p:extLst>
      <p:ext uri="{BB962C8B-B14F-4D97-AF65-F5344CB8AC3E}">
        <p14:creationId xmlns:p14="http://schemas.microsoft.com/office/powerpoint/2010/main" val="122671678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EEB1531-1AEB-41A6-9E09-E4E902467459}"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A31755F-835E-4EC6-B37C-DEA4C1D25FFD}" type="slidenum">
              <a:rPr lang="en-US" smtClean="0"/>
              <a:t>‹#›</a:t>
            </a:fld>
            <a:endParaRPr lang="en-US"/>
          </a:p>
        </p:txBody>
      </p:sp>
    </p:spTree>
    <p:extLst>
      <p:ext uri="{BB962C8B-B14F-4D97-AF65-F5344CB8AC3E}">
        <p14:creationId xmlns:p14="http://schemas.microsoft.com/office/powerpoint/2010/main" val="168078661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EEB1531-1AEB-41A6-9E09-E4E902467459}"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A31755F-835E-4EC6-B37C-DEA4C1D25FFD}" type="slidenum">
              <a:rPr lang="en-US" smtClean="0"/>
              <a:t>‹#›</a:t>
            </a:fld>
            <a:endParaRPr lang="en-US"/>
          </a:p>
        </p:txBody>
      </p:sp>
    </p:spTree>
    <p:extLst>
      <p:ext uri="{BB962C8B-B14F-4D97-AF65-F5344CB8AC3E}">
        <p14:creationId xmlns:p14="http://schemas.microsoft.com/office/powerpoint/2010/main" val="318058977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6">
            <a:lumMod val="20000"/>
            <a:lumOff val="80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EEB1531-1AEB-41A6-9E09-E4E902467459}" type="datetimeFigureOut">
              <a:rPr lang="en-US" smtClean="0"/>
              <a:t>10/14/2013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A31755F-835E-4EC6-B37C-DEA4C1D25FFD}" type="slidenum">
              <a:rPr lang="en-US" smtClean="0"/>
              <a:t>‹#›</a:t>
            </a:fld>
            <a:endParaRPr lang="en-US"/>
          </a:p>
        </p:txBody>
      </p:sp>
    </p:spTree>
    <p:extLst>
      <p:ext uri="{BB962C8B-B14F-4D97-AF65-F5344CB8AC3E}">
        <p14:creationId xmlns:p14="http://schemas.microsoft.com/office/powerpoint/2010/main" val="164143790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a:xfrm>
            <a:off x="685800" y="2693988"/>
            <a:ext cx="7772400" cy="1470025"/>
          </a:xfrm>
        </p:spPr>
        <p:style>
          <a:lnRef idx="2">
            <a:schemeClr val="accent3"/>
          </a:lnRef>
          <a:fillRef idx="1">
            <a:schemeClr val="lt1"/>
          </a:fillRef>
          <a:effectRef idx="0">
            <a:schemeClr val="accent3"/>
          </a:effectRef>
          <a:fontRef idx="minor">
            <a:schemeClr val="dk1"/>
          </a:fontRef>
        </p:style>
        <p:txBody>
          <a:bodyPr/>
          <a:lstStyle/>
          <a:p>
            <a:r>
              <a:rPr lang="en-US" dirty="0" smtClean="0">
                <a:solidFill>
                  <a:schemeClr val="accent3">
                    <a:lumMod val="75000"/>
                  </a:schemeClr>
                </a:solidFill>
              </a:rPr>
              <a:t>Subjective vs. Objective Information</a:t>
            </a:r>
            <a:endParaRPr lang="en-US" dirty="0">
              <a:solidFill>
                <a:schemeClr val="accent3">
                  <a:lumMod val="75000"/>
                </a:schemeClr>
              </a:solidFill>
            </a:endParaRPr>
          </a:p>
        </p:txBody>
      </p:sp>
    </p:spTree>
    <p:extLst>
      <p:ext uri="{BB962C8B-B14F-4D97-AF65-F5344CB8AC3E}">
        <p14:creationId xmlns:p14="http://schemas.microsoft.com/office/powerpoint/2010/main" val="185143923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3"/>
          </a:lnRef>
          <a:fillRef idx="1">
            <a:schemeClr val="lt1"/>
          </a:fillRef>
          <a:effectRef idx="0">
            <a:schemeClr val="accent3"/>
          </a:effectRef>
          <a:fontRef idx="minor">
            <a:schemeClr val="dk1"/>
          </a:fontRef>
        </p:style>
        <p:txBody>
          <a:bodyPr>
            <a:normAutofit fontScale="90000"/>
          </a:bodyPr>
          <a:lstStyle/>
          <a:p>
            <a:r>
              <a:rPr lang="en-US" dirty="0" smtClean="0">
                <a:solidFill>
                  <a:schemeClr val="accent3">
                    <a:lumMod val="75000"/>
                  </a:schemeClr>
                </a:solidFill>
              </a:rPr>
              <a:t>Subjective vs. Objective Information</a:t>
            </a:r>
            <a:endParaRPr lang="en-US" dirty="0">
              <a:solidFill>
                <a:schemeClr val="accent3">
                  <a:lumMod val="75000"/>
                </a:schemeClr>
              </a:solidFill>
            </a:endParaRPr>
          </a:p>
        </p:txBody>
      </p:sp>
      <p:sp>
        <p:nvSpPr>
          <p:cNvPr id="3" name="Content Placeholder 2"/>
          <p:cNvSpPr>
            <a:spLocks noGrp="1"/>
          </p:cNvSpPr>
          <p:nvPr>
            <p:ph idx="1"/>
          </p:nvPr>
        </p:nvSpPr>
        <p:spPr/>
        <p:txBody>
          <a:bodyPr/>
          <a:lstStyle/>
          <a:p>
            <a:r>
              <a:rPr lang="en-US" dirty="0" smtClean="0">
                <a:solidFill>
                  <a:schemeClr val="accent3">
                    <a:lumMod val="75000"/>
                  </a:schemeClr>
                </a:solidFill>
              </a:rPr>
              <a:t>The two types of information are subjective and objective. Even though they sound very similar, they are very different in meaning.</a:t>
            </a:r>
          </a:p>
          <a:p>
            <a:r>
              <a:rPr lang="en-US" dirty="0" smtClean="0">
                <a:solidFill>
                  <a:schemeClr val="accent3">
                    <a:lumMod val="75000"/>
                  </a:schemeClr>
                </a:solidFill>
              </a:rPr>
              <a:t>Subjective is an opinion</a:t>
            </a:r>
          </a:p>
          <a:p>
            <a:r>
              <a:rPr lang="en-US" dirty="0" smtClean="0">
                <a:solidFill>
                  <a:schemeClr val="accent3">
                    <a:lumMod val="75000"/>
                  </a:schemeClr>
                </a:solidFill>
              </a:rPr>
              <a:t>Objective is a fact</a:t>
            </a:r>
            <a:endParaRPr lang="en-US" dirty="0">
              <a:solidFill>
                <a:schemeClr val="accent3">
                  <a:lumMod val="75000"/>
                </a:schemeClr>
              </a:solidFill>
            </a:endParaRPr>
          </a:p>
        </p:txBody>
      </p:sp>
    </p:spTree>
    <p:extLst>
      <p:ext uri="{BB962C8B-B14F-4D97-AF65-F5344CB8AC3E}">
        <p14:creationId xmlns:p14="http://schemas.microsoft.com/office/powerpoint/2010/main" val="317838869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3"/>
          </a:lnRef>
          <a:fillRef idx="1">
            <a:schemeClr val="lt1"/>
          </a:fillRef>
          <a:effectRef idx="0">
            <a:schemeClr val="accent3"/>
          </a:effectRef>
          <a:fontRef idx="minor">
            <a:schemeClr val="dk1"/>
          </a:fontRef>
        </p:style>
        <p:txBody>
          <a:bodyPr>
            <a:normAutofit fontScale="90000"/>
          </a:bodyPr>
          <a:lstStyle/>
          <a:p>
            <a:r>
              <a:rPr lang="en-US" dirty="0" smtClean="0">
                <a:solidFill>
                  <a:schemeClr val="accent3">
                    <a:lumMod val="75000"/>
                  </a:schemeClr>
                </a:solidFill>
              </a:rPr>
              <a:t>Subjective vs. Objective Information</a:t>
            </a:r>
            <a:endParaRPr lang="en-US" dirty="0">
              <a:solidFill>
                <a:schemeClr val="accent3">
                  <a:lumMod val="75000"/>
                </a:schemeClr>
              </a:solidFill>
            </a:endParaRPr>
          </a:p>
        </p:txBody>
      </p:sp>
      <p:sp>
        <p:nvSpPr>
          <p:cNvPr id="3" name="Content Placeholder 2"/>
          <p:cNvSpPr>
            <a:spLocks noGrp="1"/>
          </p:cNvSpPr>
          <p:nvPr>
            <p:ph idx="1"/>
          </p:nvPr>
        </p:nvSpPr>
        <p:spPr>
          <a:xfrm>
            <a:off x="457200" y="1600200"/>
            <a:ext cx="8229600" cy="5334000"/>
          </a:xfrm>
        </p:spPr>
        <p:txBody>
          <a:bodyPr>
            <a:normAutofit fontScale="77500" lnSpcReduction="20000"/>
          </a:bodyPr>
          <a:lstStyle/>
          <a:p>
            <a:r>
              <a:rPr lang="en-US" dirty="0" smtClean="0">
                <a:solidFill>
                  <a:schemeClr val="accent3">
                    <a:lumMod val="75000"/>
                  </a:schemeClr>
                </a:solidFill>
              </a:rPr>
              <a:t>SUBJECTIVE</a:t>
            </a:r>
          </a:p>
          <a:p>
            <a:pPr lvl="1"/>
            <a:r>
              <a:rPr lang="en-US" dirty="0" smtClean="0">
                <a:solidFill>
                  <a:schemeClr val="accent3">
                    <a:lumMod val="75000"/>
                  </a:schemeClr>
                </a:solidFill>
              </a:rPr>
              <a:t>Subjective information is classified as "opinion" and is defined as "taking place within the mind and modified by individual bias." In other words, it brings in personal viewpoints. Subjective information includes judgment, assumption, belief, suspicion, and falsities.</a:t>
            </a:r>
          </a:p>
          <a:p>
            <a:pPr lvl="1"/>
            <a:r>
              <a:rPr lang="en-US" dirty="0" smtClean="0">
                <a:solidFill>
                  <a:schemeClr val="accent3">
                    <a:lumMod val="75000"/>
                  </a:schemeClr>
                </a:solidFill>
              </a:rPr>
              <a:t>In writing, this can be a narrative essay.</a:t>
            </a:r>
          </a:p>
          <a:p>
            <a:pPr lvl="1"/>
            <a:r>
              <a:rPr lang="en-US" dirty="0" smtClean="0">
                <a:solidFill>
                  <a:schemeClr val="accent3">
                    <a:lumMod val="75000"/>
                  </a:schemeClr>
                </a:solidFill>
              </a:rPr>
              <a:t>In the medical profession, this can be found in SOAP notes, a method of documenting.  The "S" in SOAP stand for "Subjective" and is what the patient tells the health care professional.  It is their perspective or opinion of what is going on.</a:t>
            </a:r>
          </a:p>
          <a:p>
            <a:pPr lvl="1"/>
            <a:r>
              <a:rPr lang="en-US" dirty="0" smtClean="0">
                <a:solidFill>
                  <a:schemeClr val="accent3">
                    <a:lumMod val="75000"/>
                  </a:schemeClr>
                </a:solidFill>
              </a:rPr>
              <a:t>When speaking, this can be expressed like:</a:t>
            </a:r>
          </a:p>
          <a:p>
            <a:pPr lvl="2"/>
            <a:r>
              <a:rPr lang="en-US" dirty="0" smtClean="0">
                <a:solidFill>
                  <a:schemeClr val="accent3">
                    <a:lumMod val="75000"/>
                  </a:schemeClr>
                </a:solidFill>
              </a:rPr>
              <a:t>"I feel...“</a:t>
            </a:r>
          </a:p>
          <a:p>
            <a:pPr lvl="2"/>
            <a:r>
              <a:rPr lang="en-US" dirty="0" smtClean="0">
                <a:solidFill>
                  <a:schemeClr val="accent3">
                    <a:lumMod val="75000"/>
                  </a:schemeClr>
                </a:solidFill>
              </a:rPr>
              <a:t>"I think...“</a:t>
            </a:r>
          </a:p>
          <a:p>
            <a:pPr lvl="2"/>
            <a:r>
              <a:rPr lang="en-US" dirty="0" smtClean="0">
                <a:solidFill>
                  <a:schemeClr val="accent3">
                    <a:lumMod val="75000"/>
                  </a:schemeClr>
                </a:solidFill>
              </a:rPr>
              <a:t>"I don't like...“</a:t>
            </a:r>
          </a:p>
          <a:p>
            <a:pPr lvl="1"/>
            <a:r>
              <a:rPr lang="en-US" dirty="0" smtClean="0">
                <a:solidFill>
                  <a:schemeClr val="accent3">
                    <a:lumMod val="75000"/>
                  </a:schemeClr>
                </a:solidFill>
              </a:rPr>
              <a:t>Can you think of an example of subjective language?</a:t>
            </a:r>
          </a:p>
          <a:p>
            <a:pPr lvl="2"/>
            <a:r>
              <a:rPr lang="en-US" dirty="0" smtClean="0">
                <a:solidFill>
                  <a:schemeClr val="accent3">
                    <a:lumMod val="75000"/>
                  </a:schemeClr>
                </a:solidFill>
              </a:rPr>
              <a:t>Example: "I think LBCC is a beautiful college."</a:t>
            </a:r>
            <a:endParaRPr lang="en-US" dirty="0">
              <a:solidFill>
                <a:schemeClr val="accent3">
                  <a:lumMod val="75000"/>
                </a:schemeClr>
              </a:solidFill>
            </a:endParaRPr>
          </a:p>
        </p:txBody>
      </p:sp>
    </p:spTree>
    <p:extLst>
      <p:ext uri="{BB962C8B-B14F-4D97-AF65-F5344CB8AC3E}">
        <p14:creationId xmlns:p14="http://schemas.microsoft.com/office/powerpoint/2010/main" val="17674059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3"/>
          </a:lnRef>
          <a:fillRef idx="1">
            <a:schemeClr val="lt1"/>
          </a:fillRef>
          <a:effectRef idx="0">
            <a:schemeClr val="accent3"/>
          </a:effectRef>
          <a:fontRef idx="minor">
            <a:schemeClr val="dk1"/>
          </a:fontRef>
        </p:style>
        <p:txBody>
          <a:bodyPr>
            <a:normAutofit fontScale="90000"/>
          </a:bodyPr>
          <a:lstStyle/>
          <a:p>
            <a:r>
              <a:rPr lang="en-US" dirty="0" smtClean="0">
                <a:solidFill>
                  <a:schemeClr val="accent3">
                    <a:lumMod val="75000"/>
                  </a:schemeClr>
                </a:solidFill>
              </a:rPr>
              <a:t>Subjective vs. Objective Information</a:t>
            </a:r>
            <a:endParaRPr lang="en-US" dirty="0">
              <a:solidFill>
                <a:schemeClr val="accent3">
                  <a:lumMod val="75000"/>
                </a:schemeClr>
              </a:solidFill>
            </a:endParaRPr>
          </a:p>
        </p:txBody>
      </p:sp>
      <p:sp>
        <p:nvSpPr>
          <p:cNvPr id="3" name="Content Placeholder 2"/>
          <p:cNvSpPr>
            <a:spLocks noGrp="1"/>
          </p:cNvSpPr>
          <p:nvPr>
            <p:ph idx="1"/>
          </p:nvPr>
        </p:nvSpPr>
        <p:spPr>
          <a:xfrm>
            <a:off x="457200" y="1600200"/>
            <a:ext cx="8229600" cy="5181600"/>
          </a:xfrm>
        </p:spPr>
        <p:txBody>
          <a:bodyPr>
            <a:normAutofit fontScale="77500" lnSpcReduction="20000"/>
          </a:bodyPr>
          <a:lstStyle/>
          <a:p>
            <a:r>
              <a:rPr lang="en-US" dirty="0" smtClean="0">
                <a:solidFill>
                  <a:schemeClr val="accent3">
                    <a:lumMod val="75000"/>
                  </a:schemeClr>
                </a:solidFill>
              </a:rPr>
              <a:t>OBJECTIVE</a:t>
            </a:r>
          </a:p>
          <a:p>
            <a:pPr lvl="1"/>
            <a:r>
              <a:rPr lang="en-US" dirty="0" smtClean="0">
                <a:solidFill>
                  <a:schemeClr val="accent3">
                    <a:lumMod val="75000"/>
                  </a:schemeClr>
                </a:solidFill>
              </a:rPr>
              <a:t>Objective information is classified as "fact" and is defined as "undistorted by emotion or personal bias."  It is based on observable phenomena.  Objective information can be seen, touched, smelled, tasted,  proven, counted, imitated, or described.</a:t>
            </a:r>
          </a:p>
          <a:p>
            <a:pPr lvl="1"/>
            <a:r>
              <a:rPr lang="en-US" dirty="0" smtClean="0">
                <a:solidFill>
                  <a:schemeClr val="accent3">
                    <a:lumMod val="75000"/>
                  </a:schemeClr>
                </a:solidFill>
              </a:rPr>
              <a:t>In writing, this can be a research essay.</a:t>
            </a:r>
          </a:p>
          <a:p>
            <a:pPr lvl="1"/>
            <a:r>
              <a:rPr lang="en-US" dirty="0" smtClean="0">
                <a:solidFill>
                  <a:schemeClr val="accent3">
                    <a:lumMod val="75000"/>
                  </a:schemeClr>
                </a:solidFill>
              </a:rPr>
              <a:t>In the medical profession, this can also be found in SOAP notes, where the "O" in SOAP stand for "Objective" and is what the health care professional sees, including vital signs, weight, lab results, etc.</a:t>
            </a:r>
          </a:p>
          <a:p>
            <a:pPr lvl="1"/>
            <a:r>
              <a:rPr lang="en-US" dirty="0" smtClean="0">
                <a:solidFill>
                  <a:schemeClr val="accent3">
                    <a:lumMod val="75000"/>
                  </a:schemeClr>
                </a:solidFill>
              </a:rPr>
              <a:t>When speaking, this can be expressed like:</a:t>
            </a:r>
          </a:p>
          <a:p>
            <a:pPr lvl="2"/>
            <a:r>
              <a:rPr lang="en-US" dirty="0" smtClean="0">
                <a:solidFill>
                  <a:schemeClr val="accent3">
                    <a:lumMod val="75000"/>
                  </a:schemeClr>
                </a:solidFill>
              </a:rPr>
              <a:t>"I saw...“</a:t>
            </a:r>
          </a:p>
          <a:p>
            <a:pPr lvl="2"/>
            <a:r>
              <a:rPr lang="en-US" dirty="0" smtClean="0">
                <a:solidFill>
                  <a:schemeClr val="accent3">
                    <a:lumMod val="75000"/>
                  </a:schemeClr>
                </a:solidFill>
              </a:rPr>
              <a:t>"I counted...“</a:t>
            </a:r>
          </a:p>
          <a:p>
            <a:pPr lvl="1"/>
            <a:r>
              <a:rPr lang="en-US" dirty="0" smtClean="0">
                <a:solidFill>
                  <a:schemeClr val="accent3">
                    <a:lumMod val="75000"/>
                  </a:schemeClr>
                </a:solidFill>
              </a:rPr>
              <a:t>Can you think of an example of objective language?</a:t>
            </a:r>
          </a:p>
          <a:p>
            <a:pPr lvl="2"/>
            <a:r>
              <a:rPr lang="en-US" dirty="0" smtClean="0">
                <a:solidFill>
                  <a:schemeClr val="accent3">
                    <a:lumMod val="75000"/>
                  </a:schemeClr>
                </a:solidFill>
              </a:rPr>
              <a:t>Example: "LBCC is located in Albany, Oregon."</a:t>
            </a:r>
            <a:endParaRPr lang="en-US" dirty="0">
              <a:solidFill>
                <a:schemeClr val="accent3">
                  <a:lumMod val="75000"/>
                </a:schemeClr>
              </a:solidFill>
            </a:endParaRPr>
          </a:p>
        </p:txBody>
      </p:sp>
    </p:spTree>
    <p:extLst>
      <p:ext uri="{BB962C8B-B14F-4D97-AF65-F5344CB8AC3E}">
        <p14:creationId xmlns:p14="http://schemas.microsoft.com/office/powerpoint/2010/main" val="17674059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3"/>
          </a:lnRef>
          <a:fillRef idx="1">
            <a:schemeClr val="lt1"/>
          </a:fillRef>
          <a:effectRef idx="0">
            <a:schemeClr val="accent3"/>
          </a:effectRef>
          <a:fontRef idx="minor">
            <a:schemeClr val="dk1"/>
          </a:fontRef>
        </p:style>
        <p:txBody>
          <a:bodyPr>
            <a:normAutofit fontScale="90000"/>
          </a:bodyPr>
          <a:lstStyle/>
          <a:p>
            <a:r>
              <a:rPr lang="en-US" dirty="0" smtClean="0">
                <a:solidFill>
                  <a:schemeClr val="accent3">
                    <a:lumMod val="75000"/>
                  </a:schemeClr>
                </a:solidFill>
              </a:rPr>
              <a:t>Subjective vs. Objective Information</a:t>
            </a:r>
            <a:endParaRPr lang="en-US" dirty="0">
              <a:solidFill>
                <a:schemeClr val="accent3">
                  <a:lumMod val="75000"/>
                </a:schemeClr>
              </a:solidFill>
            </a:endParaRPr>
          </a:p>
        </p:txBody>
      </p:sp>
      <p:sp>
        <p:nvSpPr>
          <p:cNvPr id="3" name="Content Placeholder 2"/>
          <p:cNvSpPr>
            <a:spLocks noGrp="1"/>
          </p:cNvSpPr>
          <p:nvPr>
            <p:ph idx="1"/>
          </p:nvPr>
        </p:nvSpPr>
        <p:spPr>
          <a:xfrm>
            <a:off x="457200" y="1600200"/>
            <a:ext cx="8229600" cy="5257800"/>
          </a:xfrm>
        </p:spPr>
        <p:txBody>
          <a:bodyPr/>
          <a:lstStyle/>
          <a:p>
            <a:r>
              <a:rPr lang="en-US" dirty="0" smtClean="0">
                <a:solidFill>
                  <a:schemeClr val="accent3">
                    <a:lumMod val="75000"/>
                  </a:schemeClr>
                </a:solidFill>
              </a:rPr>
              <a:t>REVIEW ACTIVITIES</a:t>
            </a:r>
          </a:p>
          <a:p>
            <a:pPr lvl="1"/>
            <a:r>
              <a:rPr lang="en-US" dirty="0" smtClean="0">
                <a:solidFill>
                  <a:schemeClr val="accent3">
                    <a:lumMod val="75000"/>
                  </a:schemeClr>
                </a:solidFill>
              </a:rPr>
              <a:t>Now that you have learned the differences between subjective and objective information, let's test your ability to differentiate between the two with the following review activities.</a:t>
            </a:r>
          </a:p>
          <a:p>
            <a:pPr lvl="2"/>
            <a:r>
              <a:rPr lang="en-US" dirty="0" smtClean="0">
                <a:solidFill>
                  <a:schemeClr val="accent3">
                    <a:lumMod val="75000"/>
                  </a:schemeClr>
                </a:solidFill>
              </a:rPr>
              <a:t>In this activity, think of a place that you know well.  It can be your grandpa's garage, your childhood playhouse, the cabin at the lake, etc. Then fill in the graph below by jotting down anything that you can think of under the appropriate heading.</a:t>
            </a:r>
          </a:p>
          <a:p>
            <a:pPr marL="914400" lvl="2" indent="0">
              <a:buNone/>
            </a:pPr>
            <a:endParaRPr lang="en-US" dirty="0">
              <a:solidFill>
                <a:schemeClr val="accent3">
                  <a:lumMod val="75000"/>
                </a:schemeClr>
              </a:solidFill>
            </a:endParaRPr>
          </a:p>
        </p:txBody>
      </p:sp>
    </p:spTree>
    <p:extLst>
      <p:ext uri="{BB962C8B-B14F-4D97-AF65-F5344CB8AC3E}">
        <p14:creationId xmlns:p14="http://schemas.microsoft.com/office/powerpoint/2010/main" val="176740591"/>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3"/>
          </a:lnRef>
          <a:fillRef idx="1">
            <a:schemeClr val="lt1"/>
          </a:fillRef>
          <a:effectRef idx="0">
            <a:schemeClr val="accent3"/>
          </a:effectRef>
          <a:fontRef idx="minor">
            <a:schemeClr val="dk1"/>
          </a:fontRef>
        </p:style>
        <p:txBody>
          <a:bodyPr>
            <a:normAutofit fontScale="90000"/>
          </a:bodyPr>
          <a:lstStyle/>
          <a:p>
            <a:r>
              <a:rPr lang="en-US" dirty="0" smtClean="0">
                <a:solidFill>
                  <a:schemeClr val="accent3">
                    <a:lumMod val="75000"/>
                  </a:schemeClr>
                </a:solidFill>
              </a:rPr>
              <a:t>Subjective vs. Objective Information</a:t>
            </a:r>
            <a:endParaRPr lang="en-US" dirty="0">
              <a:solidFill>
                <a:schemeClr val="accent3">
                  <a:lumMod val="75000"/>
                </a:schemeClr>
              </a:solidFill>
            </a:endParaRPr>
          </a:p>
        </p:txBody>
      </p:sp>
      <p:sp>
        <p:nvSpPr>
          <p:cNvPr id="3" name="Content Placeholder 2"/>
          <p:cNvSpPr>
            <a:spLocks noGrp="1"/>
          </p:cNvSpPr>
          <p:nvPr>
            <p:ph idx="1"/>
          </p:nvPr>
        </p:nvSpPr>
        <p:spPr>
          <a:xfrm>
            <a:off x="457200" y="1600200"/>
            <a:ext cx="8229600" cy="5105400"/>
          </a:xfrm>
        </p:spPr>
        <p:txBody>
          <a:bodyPr>
            <a:normAutofit fontScale="70000" lnSpcReduction="20000"/>
          </a:bodyPr>
          <a:lstStyle/>
          <a:p>
            <a:r>
              <a:rPr lang="en-US" dirty="0" smtClean="0">
                <a:solidFill>
                  <a:schemeClr val="accent3">
                    <a:lumMod val="75000"/>
                  </a:schemeClr>
                </a:solidFill>
              </a:rPr>
              <a:t>REVIEW ACTIVITIES</a:t>
            </a:r>
          </a:p>
          <a:p>
            <a:pPr lvl="1"/>
            <a:r>
              <a:rPr lang="en-US" dirty="0" smtClean="0">
                <a:solidFill>
                  <a:schemeClr val="accent3">
                    <a:lumMod val="75000"/>
                  </a:schemeClr>
                </a:solidFill>
              </a:rPr>
              <a:t>The following is an excerpt from an article by Emily </a:t>
            </a:r>
            <a:r>
              <a:rPr lang="en-US" dirty="0" err="1" smtClean="0">
                <a:solidFill>
                  <a:schemeClr val="accent3">
                    <a:lumMod val="75000"/>
                  </a:schemeClr>
                </a:solidFill>
              </a:rPr>
              <a:t>Rombach</a:t>
            </a:r>
            <a:r>
              <a:rPr lang="en-US" dirty="0" smtClean="0">
                <a:solidFill>
                  <a:schemeClr val="accent3">
                    <a:lumMod val="75000"/>
                  </a:schemeClr>
                </a:solidFill>
              </a:rPr>
              <a:t>, called "Ninety Pounds of Nose," that discusses a dog named Taffy who won an award for canine excellence.  As you read the excerpt, pick out the subjective and objective information.</a:t>
            </a:r>
          </a:p>
          <a:p>
            <a:pPr lvl="2"/>
            <a:r>
              <a:rPr lang="en-US" dirty="0" smtClean="0">
                <a:solidFill>
                  <a:schemeClr val="accent3">
                    <a:lumMod val="75000"/>
                  </a:schemeClr>
                </a:solidFill>
              </a:rPr>
              <a:t>"Heather’s Orange Blossom, otherwise known as “Taffy”, is a special canine. She is a Bloodhound and has been trained by owner-handler Doug Williams to do what Bloodhounds do best: trailing human scent. Whether it’s a missing child, a lost hiker, or a disoriented Alzheimer’s patient, when someone is missing, it’s Taffy who gets the call. Although her home is Laguna Niguel, California, Taffy has been called to duty as far east as Illinois. Her work is impressive and she is a legend among California peace officers. Taffy’s job is to follow what Williams calls “the most fragile evidence on earth,” a scent trail.  Williams and Taffy are volunteers who have donated hundreds and hundreds of hours and energy to Orange County and the surrounding areas, determined to make the environment a safer place to live. When Williams and Taffy are called to duty, both have a stubborn sense of commitment and feel compelled to stay on the trail until their search is completed. Because the wind blows scent particles in various directions, the scent trails aren’t always in a straight line or easy to follow. It’s not uncommon for law enforcement to see Williams and Taffy coming out of the brush covered in spider webs and sweat...."</a:t>
            </a:r>
            <a:endParaRPr lang="en-US" dirty="0">
              <a:solidFill>
                <a:schemeClr val="accent3">
                  <a:lumMod val="75000"/>
                </a:schemeClr>
              </a:solidFill>
            </a:endParaRPr>
          </a:p>
        </p:txBody>
      </p:sp>
    </p:spTree>
    <p:extLst>
      <p:ext uri="{BB962C8B-B14F-4D97-AF65-F5344CB8AC3E}">
        <p14:creationId xmlns:p14="http://schemas.microsoft.com/office/powerpoint/2010/main" val="176740591"/>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Pushpin">
      <a:dk1>
        <a:sysClr val="windowText" lastClr="000000"/>
      </a:dk1>
      <a:lt1>
        <a:sysClr val="window" lastClr="FFFFFF"/>
      </a:lt1>
      <a:dk2>
        <a:srgbClr val="465E9C"/>
      </a:dk2>
      <a:lt2>
        <a:srgbClr val="CCDDEA"/>
      </a:lt2>
      <a:accent1>
        <a:srgbClr val="FDA023"/>
      </a:accent1>
      <a:accent2>
        <a:srgbClr val="AA2B1E"/>
      </a:accent2>
      <a:accent3>
        <a:srgbClr val="71685C"/>
      </a:accent3>
      <a:accent4>
        <a:srgbClr val="64A73B"/>
      </a:accent4>
      <a:accent5>
        <a:srgbClr val="EB5605"/>
      </a:accent5>
      <a:accent6>
        <a:srgbClr val="B9CA1A"/>
      </a:accent6>
      <a:hlink>
        <a:srgbClr val="D83E2C"/>
      </a:hlink>
      <a:folHlink>
        <a:srgbClr val="ED7D27"/>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TotalTime>
  <Words>723</Words>
  <Application>Microsoft Office PowerPoint</Application>
  <PresentationFormat>On-screen Show (4:3)</PresentationFormat>
  <Paragraphs>34</Paragraphs>
  <Slides>6</Slides>
  <Notes>0</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Office Theme</vt:lpstr>
      <vt:lpstr>Subjective vs. Objective Information</vt:lpstr>
      <vt:lpstr>Subjective vs. Objective Information</vt:lpstr>
      <vt:lpstr>Subjective vs. Objective Information</vt:lpstr>
      <vt:lpstr>Subjective vs. Objective Information</vt:lpstr>
      <vt:lpstr>Subjective vs. Objective Information</vt:lpstr>
      <vt:lpstr>Subjective vs. Objective Information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Subjective vs. Objective Information</dc:title>
  <dc:creator>Windows User</dc:creator>
  <cp:lastModifiedBy>Windows User</cp:lastModifiedBy>
  <cp:revision>1</cp:revision>
  <dcterms:created xsi:type="dcterms:W3CDTF">2013-10-14T20:08:43Z</dcterms:created>
  <dcterms:modified xsi:type="dcterms:W3CDTF">2013-10-14T20:15:47Z</dcterms:modified>
</cp:coreProperties>
</file>

<file path=docProps/thumbnail.jpeg>
</file>