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0"/>
  </p:notesMasterIdLst>
  <p:sldIdLst>
    <p:sldId id="256" r:id="rId2"/>
    <p:sldId id="257" r:id="rId3"/>
    <p:sldId id="258" r:id="rId4"/>
    <p:sldId id="259" r:id="rId5"/>
    <p:sldId id="260" r:id="rId6"/>
    <p:sldId id="261" r:id="rId7"/>
    <p:sldId id="262" r:id="rId8"/>
    <p:sldId id="263"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72469" autoAdjust="0"/>
  </p:normalViewPr>
  <p:slideViewPr>
    <p:cSldViewPr>
      <p:cViewPr varScale="1">
        <p:scale>
          <a:sx n="52" d="100"/>
          <a:sy n="52" d="100"/>
        </p:scale>
        <p:origin x="-1026" y="-10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7CA43D6-542D-4FF1-8DD3-D1807BE90013}" type="datetimeFigureOut">
              <a:rPr lang="en-US" smtClean="0"/>
              <a:t>10/14/2013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056A414-913F-40AF-9C53-E733CF39A49A}" type="slidenum">
              <a:rPr lang="en-US" smtClean="0"/>
              <a:t>‹#›</a:t>
            </a:fld>
            <a:endParaRPr lang="en-US"/>
          </a:p>
        </p:txBody>
      </p:sp>
    </p:spTree>
    <p:extLst>
      <p:ext uri="{BB962C8B-B14F-4D97-AF65-F5344CB8AC3E}">
        <p14:creationId xmlns:p14="http://schemas.microsoft.com/office/powerpoint/2010/main" val="412254434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228600" indent="-228600">
              <a:buAutoNum type="arabicPeriod"/>
            </a:pPr>
            <a:r>
              <a:rPr lang="en-US" baseline="0" dirty="0" smtClean="0"/>
              <a:t>Intimate</a:t>
            </a:r>
          </a:p>
          <a:p>
            <a:pPr marL="228600" indent="-228600">
              <a:buAutoNum type="arabicPeriod"/>
            </a:pPr>
            <a:r>
              <a:rPr lang="en-US" baseline="0" dirty="0" smtClean="0"/>
              <a:t>Public</a:t>
            </a:r>
          </a:p>
          <a:p>
            <a:pPr marL="228600" indent="-228600">
              <a:buAutoNum type="arabicPeriod"/>
            </a:pPr>
            <a:r>
              <a:rPr lang="en-US" baseline="0" dirty="0" smtClean="0"/>
              <a:t>Personal</a:t>
            </a:r>
          </a:p>
          <a:p>
            <a:pPr marL="228600" indent="-228600">
              <a:buAutoNum type="arabicPeriod"/>
            </a:pPr>
            <a:r>
              <a:rPr lang="en-US" dirty="0" smtClean="0"/>
              <a:t>Social</a:t>
            </a:r>
          </a:p>
          <a:p>
            <a:pPr marL="228600" indent="-228600">
              <a:buAutoNum type="arabicPeriod"/>
            </a:pPr>
            <a:r>
              <a:rPr lang="en-US" dirty="0" smtClean="0"/>
              <a:t>Social</a:t>
            </a:r>
          </a:p>
          <a:p>
            <a:pPr marL="228600" indent="-228600">
              <a:buAutoNum type="arabicPeriod"/>
            </a:pPr>
            <a:r>
              <a:rPr lang="en-US" dirty="0" smtClean="0"/>
              <a:t>Public</a:t>
            </a:r>
          </a:p>
          <a:p>
            <a:pPr marL="228600" indent="-228600">
              <a:buAutoNum type="arabicPeriod"/>
            </a:pPr>
            <a:r>
              <a:rPr lang="en-US" dirty="0" smtClean="0"/>
              <a:t>Intimate</a:t>
            </a:r>
          </a:p>
          <a:p>
            <a:pPr marL="228600" indent="-228600">
              <a:buAutoNum type="arabicPeriod"/>
            </a:pPr>
            <a:r>
              <a:rPr lang="en-US" dirty="0" smtClean="0"/>
              <a:t>Personal </a:t>
            </a:r>
          </a:p>
          <a:p>
            <a:pPr marL="228600" indent="-228600">
              <a:buAutoNum type="arabicPeriod"/>
            </a:pPr>
            <a:r>
              <a:rPr lang="en-US" dirty="0" smtClean="0"/>
              <a:t>Personal</a:t>
            </a:r>
          </a:p>
        </p:txBody>
      </p:sp>
      <p:sp>
        <p:nvSpPr>
          <p:cNvPr id="4" name="Slide Number Placeholder 3"/>
          <p:cNvSpPr>
            <a:spLocks noGrp="1"/>
          </p:cNvSpPr>
          <p:nvPr>
            <p:ph type="sldNum" sz="quarter" idx="10"/>
          </p:nvPr>
        </p:nvSpPr>
        <p:spPr/>
        <p:txBody>
          <a:bodyPr/>
          <a:lstStyle/>
          <a:p>
            <a:fld id="{C056A414-913F-40AF-9C53-E733CF39A49A}" type="slidenum">
              <a:rPr lang="en-US" smtClean="0"/>
              <a:t>7</a:t>
            </a:fld>
            <a:endParaRPr lang="en-US"/>
          </a:p>
        </p:txBody>
      </p:sp>
    </p:spTree>
    <p:extLst>
      <p:ext uri="{BB962C8B-B14F-4D97-AF65-F5344CB8AC3E}">
        <p14:creationId xmlns:p14="http://schemas.microsoft.com/office/powerpoint/2010/main" val="301629169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3FED601-579F-4C05-ADB9-D9688DF54A23}"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4CAFB17-13E3-404E-8D7A-4725FE53FA22}" type="slidenum">
              <a:rPr lang="en-US" smtClean="0"/>
              <a:t>‹#›</a:t>
            </a:fld>
            <a:endParaRPr lang="en-US"/>
          </a:p>
        </p:txBody>
      </p:sp>
    </p:spTree>
    <p:extLst>
      <p:ext uri="{BB962C8B-B14F-4D97-AF65-F5344CB8AC3E}">
        <p14:creationId xmlns:p14="http://schemas.microsoft.com/office/powerpoint/2010/main" val="30593230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3FED601-579F-4C05-ADB9-D9688DF54A23}"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4CAFB17-13E3-404E-8D7A-4725FE53FA22}" type="slidenum">
              <a:rPr lang="en-US" smtClean="0"/>
              <a:t>‹#›</a:t>
            </a:fld>
            <a:endParaRPr lang="en-US"/>
          </a:p>
        </p:txBody>
      </p:sp>
    </p:spTree>
    <p:extLst>
      <p:ext uri="{BB962C8B-B14F-4D97-AF65-F5344CB8AC3E}">
        <p14:creationId xmlns:p14="http://schemas.microsoft.com/office/powerpoint/2010/main" val="26929786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3FED601-579F-4C05-ADB9-D9688DF54A23}"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4CAFB17-13E3-404E-8D7A-4725FE53FA22}" type="slidenum">
              <a:rPr lang="en-US" smtClean="0"/>
              <a:t>‹#›</a:t>
            </a:fld>
            <a:endParaRPr lang="en-US"/>
          </a:p>
        </p:txBody>
      </p:sp>
    </p:spTree>
    <p:extLst>
      <p:ext uri="{BB962C8B-B14F-4D97-AF65-F5344CB8AC3E}">
        <p14:creationId xmlns:p14="http://schemas.microsoft.com/office/powerpoint/2010/main" val="320981805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3FED601-579F-4C05-ADB9-D9688DF54A23}"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4CAFB17-13E3-404E-8D7A-4725FE53FA22}" type="slidenum">
              <a:rPr lang="en-US" smtClean="0"/>
              <a:t>‹#›</a:t>
            </a:fld>
            <a:endParaRPr lang="en-US"/>
          </a:p>
        </p:txBody>
      </p:sp>
    </p:spTree>
    <p:extLst>
      <p:ext uri="{BB962C8B-B14F-4D97-AF65-F5344CB8AC3E}">
        <p14:creationId xmlns:p14="http://schemas.microsoft.com/office/powerpoint/2010/main" val="23722785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3FED601-579F-4C05-ADB9-D9688DF54A23}" type="datetimeFigureOut">
              <a:rPr lang="en-US" smtClean="0"/>
              <a:t>10/14/2013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4CAFB17-13E3-404E-8D7A-4725FE53FA22}" type="slidenum">
              <a:rPr lang="en-US" smtClean="0"/>
              <a:t>‹#›</a:t>
            </a:fld>
            <a:endParaRPr lang="en-US"/>
          </a:p>
        </p:txBody>
      </p:sp>
    </p:spTree>
    <p:extLst>
      <p:ext uri="{BB962C8B-B14F-4D97-AF65-F5344CB8AC3E}">
        <p14:creationId xmlns:p14="http://schemas.microsoft.com/office/powerpoint/2010/main" val="44461230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3FED601-579F-4C05-ADB9-D9688DF54A23}"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4CAFB17-13E3-404E-8D7A-4725FE53FA22}" type="slidenum">
              <a:rPr lang="en-US" smtClean="0"/>
              <a:t>‹#›</a:t>
            </a:fld>
            <a:endParaRPr lang="en-US"/>
          </a:p>
        </p:txBody>
      </p:sp>
    </p:spTree>
    <p:extLst>
      <p:ext uri="{BB962C8B-B14F-4D97-AF65-F5344CB8AC3E}">
        <p14:creationId xmlns:p14="http://schemas.microsoft.com/office/powerpoint/2010/main" val="374446278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3FED601-579F-4C05-ADB9-D9688DF54A23}" type="datetimeFigureOut">
              <a:rPr lang="en-US" smtClean="0"/>
              <a:t>10/14/2013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4CAFB17-13E3-404E-8D7A-4725FE53FA22}" type="slidenum">
              <a:rPr lang="en-US" smtClean="0"/>
              <a:t>‹#›</a:t>
            </a:fld>
            <a:endParaRPr lang="en-US"/>
          </a:p>
        </p:txBody>
      </p:sp>
    </p:spTree>
    <p:extLst>
      <p:ext uri="{BB962C8B-B14F-4D97-AF65-F5344CB8AC3E}">
        <p14:creationId xmlns:p14="http://schemas.microsoft.com/office/powerpoint/2010/main" val="212658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3FED601-579F-4C05-ADB9-D9688DF54A23}" type="datetimeFigureOut">
              <a:rPr lang="en-US" smtClean="0"/>
              <a:t>10/14/2013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4CAFB17-13E3-404E-8D7A-4725FE53FA22}" type="slidenum">
              <a:rPr lang="en-US" smtClean="0"/>
              <a:t>‹#›</a:t>
            </a:fld>
            <a:endParaRPr lang="en-US"/>
          </a:p>
        </p:txBody>
      </p:sp>
    </p:spTree>
    <p:extLst>
      <p:ext uri="{BB962C8B-B14F-4D97-AF65-F5344CB8AC3E}">
        <p14:creationId xmlns:p14="http://schemas.microsoft.com/office/powerpoint/2010/main" val="38551507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3FED601-579F-4C05-ADB9-D9688DF54A23}" type="datetimeFigureOut">
              <a:rPr lang="en-US" smtClean="0"/>
              <a:t>10/14/2013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4CAFB17-13E3-404E-8D7A-4725FE53FA22}" type="slidenum">
              <a:rPr lang="en-US" smtClean="0"/>
              <a:t>‹#›</a:t>
            </a:fld>
            <a:endParaRPr lang="en-US"/>
          </a:p>
        </p:txBody>
      </p:sp>
    </p:spTree>
    <p:extLst>
      <p:ext uri="{BB962C8B-B14F-4D97-AF65-F5344CB8AC3E}">
        <p14:creationId xmlns:p14="http://schemas.microsoft.com/office/powerpoint/2010/main" val="33301329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3FED601-579F-4C05-ADB9-D9688DF54A23}"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4CAFB17-13E3-404E-8D7A-4725FE53FA22}" type="slidenum">
              <a:rPr lang="en-US" smtClean="0"/>
              <a:t>‹#›</a:t>
            </a:fld>
            <a:endParaRPr lang="en-US"/>
          </a:p>
        </p:txBody>
      </p:sp>
    </p:spTree>
    <p:extLst>
      <p:ext uri="{BB962C8B-B14F-4D97-AF65-F5344CB8AC3E}">
        <p14:creationId xmlns:p14="http://schemas.microsoft.com/office/powerpoint/2010/main" val="174806617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3FED601-579F-4C05-ADB9-D9688DF54A23}" type="datetimeFigureOut">
              <a:rPr lang="en-US" smtClean="0"/>
              <a:t>10/14/2013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4CAFB17-13E3-404E-8D7A-4725FE53FA22}" type="slidenum">
              <a:rPr lang="en-US" smtClean="0"/>
              <a:t>‹#›</a:t>
            </a:fld>
            <a:endParaRPr lang="en-US"/>
          </a:p>
        </p:txBody>
      </p:sp>
    </p:spTree>
    <p:extLst>
      <p:ext uri="{BB962C8B-B14F-4D97-AF65-F5344CB8AC3E}">
        <p14:creationId xmlns:p14="http://schemas.microsoft.com/office/powerpoint/2010/main" val="39768408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1">
            <a:lumMod val="75000"/>
            <a:alpha val="7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3FED601-579F-4C05-ADB9-D9688DF54A23}" type="datetimeFigureOut">
              <a:rPr lang="en-US" smtClean="0"/>
              <a:t>10/14/2013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4CAFB17-13E3-404E-8D7A-4725FE53FA22}" type="slidenum">
              <a:rPr lang="en-US" smtClean="0"/>
              <a:t>‹#›</a:t>
            </a:fld>
            <a:endParaRPr lang="en-US"/>
          </a:p>
        </p:txBody>
      </p:sp>
    </p:spTree>
    <p:extLst>
      <p:ext uri="{BB962C8B-B14F-4D97-AF65-F5344CB8AC3E}">
        <p14:creationId xmlns:p14="http://schemas.microsoft.com/office/powerpoint/2010/main" val="103891615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693988"/>
            <a:ext cx="7772400" cy="1470025"/>
          </a:xfrm>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5">
                    <a:lumMod val="75000"/>
                  </a:schemeClr>
                </a:solidFill>
              </a:rPr>
              <a:t>Personal Boundaries</a:t>
            </a:r>
            <a:endParaRPr lang="en-US" dirty="0">
              <a:solidFill>
                <a:schemeClr val="accent5">
                  <a:lumMod val="75000"/>
                </a:schemeClr>
              </a:solidFill>
            </a:endParaRPr>
          </a:p>
        </p:txBody>
      </p:sp>
    </p:spTree>
    <p:extLst>
      <p:ext uri="{BB962C8B-B14F-4D97-AF65-F5344CB8AC3E}">
        <p14:creationId xmlns:p14="http://schemas.microsoft.com/office/powerpoint/2010/main" val="248743994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5">
                    <a:lumMod val="75000"/>
                  </a:schemeClr>
                </a:solidFill>
              </a:rPr>
              <a:t>Personal Boundaries</a:t>
            </a:r>
            <a:endParaRPr lang="en-US" dirty="0"/>
          </a:p>
        </p:txBody>
      </p:sp>
      <p:sp>
        <p:nvSpPr>
          <p:cNvPr id="3" name="Content Placeholder 2"/>
          <p:cNvSpPr>
            <a:spLocks noGrp="1"/>
          </p:cNvSpPr>
          <p:nvPr>
            <p:ph idx="1"/>
          </p:nvPr>
        </p:nvSpPr>
        <p:spPr/>
        <p:txBody>
          <a:bodyPr>
            <a:normAutofit fontScale="85000" lnSpcReduction="20000"/>
          </a:bodyPr>
          <a:lstStyle/>
          <a:p>
            <a:r>
              <a:rPr lang="en-US" dirty="0" smtClean="0">
                <a:solidFill>
                  <a:schemeClr val="accent5">
                    <a:lumMod val="50000"/>
                  </a:schemeClr>
                </a:solidFill>
              </a:rPr>
              <a:t>Like the surface of the ocean, a boundary between the birds in the sky and the fish in the sea, humans too have boundaries.  These boundaries play an important part in human communication.  In order to communicate effectively, we have to demonstrate an awareness of personal boundaries by being conscientious of our space, as well as the space of others.  Personal boundaries are important with all types of communication, especially with nonverbal communication.   Keep in mind that these boundaries vary from culture to culture.  Let's explore personal boundaries.</a:t>
            </a:r>
            <a:endParaRPr lang="en-US" dirty="0"/>
          </a:p>
        </p:txBody>
      </p:sp>
    </p:spTree>
    <p:extLst>
      <p:ext uri="{BB962C8B-B14F-4D97-AF65-F5344CB8AC3E}">
        <p14:creationId xmlns:p14="http://schemas.microsoft.com/office/powerpoint/2010/main" val="45222972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5">
                    <a:lumMod val="75000"/>
                  </a:schemeClr>
                </a:solidFill>
              </a:rPr>
              <a:t>Personal Boundaries</a:t>
            </a:r>
            <a:endParaRPr lang="en-US" dirty="0"/>
          </a:p>
        </p:txBody>
      </p:sp>
      <p:sp>
        <p:nvSpPr>
          <p:cNvPr id="3" name="Content Placeholder 2"/>
          <p:cNvSpPr>
            <a:spLocks noGrp="1"/>
          </p:cNvSpPr>
          <p:nvPr>
            <p:ph idx="1"/>
          </p:nvPr>
        </p:nvSpPr>
        <p:spPr>
          <a:xfrm>
            <a:off x="457200" y="1600200"/>
            <a:ext cx="8229600" cy="5257800"/>
          </a:xfrm>
        </p:spPr>
        <p:txBody>
          <a:bodyPr>
            <a:normAutofit fontScale="77500" lnSpcReduction="20000"/>
          </a:bodyPr>
          <a:lstStyle/>
          <a:p>
            <a:r>
              <a:rPr lang="en-US" dirty="0" smtClean="0">
                <a:solidFill>
                  <a:schemeClr val="accent5">
                    <a:lumMod val="50000"/>
                  </a:schemeClr>
                </a:solidFill>
              </a:rPr>
              <a:t>The following scenario shows personal boundaries being violated and how important they are while communicating.</a:t>
            </a:r>
          </a:p>
          <a:p>
            <a:pPr lvl="1"/>
            <a:r>
              <a:rPr lang="en-US" dirty="0" smtClean="0">
                <a:solidFill>
                  <a:schemeClr val="accent5">
                    <a:lumMod val="50000"/>
                  </a:schemeClr>
                </a:solidFill>
              </a:rPr>
              <a:t>"I can recall engaging in a conversation with a co-worker who had no concept of boundaries. Communicating with her looked like a scene from a “Saturday Night Live” sketch. We would literally start in one area of the room and as she moved closer, I moved farther away. This would go on until eventually I was up against a wall with nowhere to go.</a:t>
            </a:r>
          </a:p>
          <a:p>
            <a:pPr lvl="1"/>
            <a:r>
              <a:rPr lang="en-US" dirty="0" smtClean="0">
                <a:solidFill>
                  <a:schemeClr val="accent5">
                    <a:lumMod val="50000"/>
                  </a:schemeClr>
                </a:solidFill>
              </a:rPr>
              <a:t>I finally had to inform her that her lack of respect for personal space was bothersome. I realized I often missed a lot of what she was verbally trying to convey because my goal was to get her out of my personal space. Once this issue was addressed, we were able to communicate more effectively. Be aware of how others feel about their space." </a:t>
            </a:r>
          </a:p>
          <a:p>
            <a:r>
              <a:rPr lang="en-US" dirty="0" smtClean="0">
                <a:solidFill>
                  <a:schemeClr val="accent5">
                    <a:lumMod val="50000"/>
                  </a:schemeClr>
                </a:solidFill>
              </a:rPr>
              <a:t>Have you encountered someone like this?</a:t>
            </a:r>
          </a:p>
          <a:p>
            <a:r>
              <a:rPr lang="en-US" dirty="0" smtClean="0">
                <a:solidFill>
                  <a:schemeClr val="accent5">
                    <a:lumMod val="50000"/>
                  </a:schemeClr>
                </a:solidFill>
              </a:rPr>
              <a:t>What's acceptable?</a:t>
            </a:r>
          </a:p>
          <a:p>
            <a:r>
              <a:rPr lang="en-US" dirty="0" smtClean="0">
                <a:solidFill>
                  <a:schemeClr val="accent5">
                    <a:lumMod val="50000"/>
                  </a:schemeClr>
                </a:solidFill>
              </a:rPr>
              <a:t>Let's find out!</a:t>
            </a:r>
            <a:endParaRPr lang="en-US" dirty="0">
              <a:solidFill>
                <a:schemeClr val="accent5">
                  <a:lumMod val="50000"/>
                </a:schemeClr>
              </a:solidFill>
            </a:endParaRPr>
          </a:p>
        </p:txBody>
      </p:sp>
    </p:spTree>
    <p:extLst>
      <p:ext uri="{BB962C8B-B14F-4D97-AF65-F5344CB8AC3E}">
        <p14:creationId xmlns:p14="http://schemas.microsoft.com/office/powerpoint/2010/main" val="86830765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5">
                    <a:lumMod val="75000"/>
                  </a:schemeClr>
                </a:solidFill>
              </a:rPr>
              <a:t>Personal Boundaries</a:t>
            </a:r>
            <a:endParaRPr lang="en-US" dirty="0"/>
          </a:p>
        </p:txBody>
      </p:sp>
      <p:sp>
        <p:nvSpPr>
          <p:cNvPr id="3" name="Content Placeholder 2"/>
          <p:cNvSpPr>
            <a:spLocks noGrp="1"/>
          </p:cNvSpPr>
          <p:nvPr>
            <p:ph idx="1"/>
          </p:nvPr>
        </p:nvSpPr>
        <p:spPr>
          <a:xfrm>
            <a:off x="0" y="1447800"/>
            <a:ext cx="9144000" cy="5181600"/>
          </a:xfrm>
        </p:spPr>
        <p:txBody>
          <a:bodyPr>
            <a:noAutofit/>
          </a:bodyPr>
          <a:lstStyle/>
          <a:p>
            <a:r>
              <a:rPr lang="en-US" sz="1900" dirty="0" smtClean="0">
                <a:solidFill>
                  <a:schemeClr val="accent5">
                    <a:lumMod val="50000"/>
                  </a:schemeClr>
                </a:solidFill>
              </a:rPr>
              <a:t>Personal boundaries, or proxemics, refers to the distance between people as they interact.   They are the invisible bubbles we all carry around with us which define how close we will approach to other people and how close we will allow other people to approach us.  Research suggests that although we think of personal boundaries as circular, like a bubble, this isn't the case.  The personal space bubble is not circular, but elliptical, so we will tolerate people coming closer to us at the side than in front or behind. Just like body gestures and facial expressions can communicate a lot of nonverbal information, so can this physical space between individuals.  Personal boundaries are a mechanism of communication.  For example, on a crowded train we may be forced to allow others to invade our personal boundary for periods of time. However, consider the difference between having to stand very close to someone in front of you who turns slightly to one side, tries to avoid touching you, and avoids eye contact, as opposed to someone who faces you head on, makes no attempt to avoid squashing against you, and looks you straight in the eye.  Even though you are forced to invade personal boundaries in this example, the way in which it is done communicates a lot.  Likewise, being inappropriately far apart is also uncomfortable. </a:t>
            </a:r>
          </a:p>
          <a:p>
            <a:r>
              <a:rPr lang="en-US" sz="1900" dirty="0" smtClean="0">
                <a:solidFill>
                  <a:schemeClr val="accent5">
                    <a:lumMod val="50000"/>
                  </a:schemeClr>
                </a:solidFill>
              </a:rPr>
              <a:t>In the United States, there are four levels of social distance that should be observed to have the best possible communication outcome.  Let's explore those next.</a:t>
            </a:r>
            <a:endParaRPr lang="en-US" sz="1900" dirty="0"/>
          </a:p>
        </p:txBody>
      </p:sp>
    </p:spTree>
    <p:extLst>
      <p:ext uri="{BB962C8B-B14F-4D97-AF65-F5344CB8AC3E}">
        <p14:creationId xmlns:p14="http://schemas.microsoft.com/office/powerpoint/2010/main" val="86830765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5">
                    <a:lumMod val="75000"/>
                  </a:schemeClr>
                </a:solidFill>
              </a:rPr>
              <a:t>Personal Boundaries</a:t>
            </a:r>
            <a:endParaRPr lang="en-US" dirty="0"/>
          </a:p>
        </p:txBody>
      </p:sp>
      <p:sp>
        <p:nvSpPr>
          <p:cNvPr id="3" name="Content Placeholder 2"/>
          <p:cNvSpPr>
            <a:spLocks noGrp="1"/>
          </p:cNvSpPr>
          <p:nvPr>
            <p:ph idx="1"/>
          </p:nvPr>
        </p:nvSpPr>
        <p:spPr>
          <a:xfrm>
            <a:off x="457200" y="1600200"/>
            <a:ext cx="8229600" cy="5105400"/>
          </a:xfrm>
        </p:spPr>
        <p:txBody>
          <a:bodyPr>
            <a:normAutofit fontScale="85000" lnSpcReduction="20000"/>
          </a:bodyPr>
          <a:lstStyle/>
          <a:p>
            <a:r>
              <a:rPr lang="en-US" dirty="0" smtClean="0">
                <a:solidFill>
                  <a:schemeClr val="accent5">
                    <a:lumMod val="50000"/>
                  </a:schemeClr>
                </a:solidFill>
              </a:rPr>
              <a:t>Intimate distance - 6 to 18 inches This boundary level indicates a closer relationship or greater comfort between individuals. It often occurs during intimate contact such as hugging.</a:t>
            </a:r>
          </a:p>
          <a:p>
            <a:r>
              <a:rPr lang="en-US" dirty="0" smtClean="0">
                <a:solidFill>
                  <a:schemeClr val="accent5">
                    <a:lumMod val="50000"/>
                  </a:schemeClr>
                </a:solidFill>
              </a:rPr>
              <a:t>Personal distance - 1.5 to 4 feet. This boundary level usually occurs between family members or close friends. </a:t>
            </a:r>
          </a:p>
          <a:p>
            <a:r>
              <a:rPr lang="en-US" dirty="0" smtClean="0">
                <a:solidFill>
                  <a:schemeClr val="accent5">
                    <a:lumMod val="50000"/>
                  </a:schemeClr>
                </a:solidFill>
              </a:rPr>
              <a:t>Social distance - 4 to 12 feet. This boundary level usually occurs with acquaintances. For example, communication with the postal delivery driver you only see once a month is likely done at 10 to 12 feet.</a:t>
            </a:r>
          </a:p>
          <a:p>
            <a:r>
              <a:rPr lang="en-US" dirty="0" smtClean="0">
                <a:solidFill>
                  <a:schemeClr val="accent5">
                    <a:lumMod val="50000"/>
                  </a:schemeClr>
                </a:solidFill>
              </a:rPr>
              <a:t>Public distance - 12 to 25 feet. This boundary level is often used in public speaking situations. </a:t>
            </a:r>
            <a:endParaRPr lang="en-US" dirty="0"/>
          </a:p>
        </p:txBody>
      </p:sp>
    </p:spTree>
    <p:extLst>
      <p:ext uri="{BB962C8B-B14F-4D97-AF65-F5344CB8AC3E}">
        <p14:creationId xmlns:p14="http://schemas.microsoft.com/office/powerpoint/2010/main" val="86830765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5">
                    <a:lumMod val="75000"/>
                  </a:schemeClr>
                </a:solidFill>
              </a:rPr>
              <a:t>Personal Boundaries</a:t>
            </a:r>
            <a:endParaRPr lang="en-US" dirty="0"/>
          </a:p>
        </p:txBody>
      </p:sp>
      <p:sp>
        <p:nvSpPr>
          <p:cNvPr id="3" name="Content Placeholder 2"/>
          <p:cNvSpPr>
            <a:spLocks noGrp="1"/>
          </p:cNvSpPr>
          <p:nvPr>
            <p:ph idx="1"/>
          </p:nvPr>
        </p:nvSpPr>
        <p:spPr>
          <a:xfrm>
            <a:off x="457200" y="1600200"/>
            <a:ext cx="8229600" cy="5029200"/>
          </a:xfrm>
        </p:spPr>
        <p:txBody>
          <a:bodyPr>
            <a:normAutofit fontScale="70000" lnSpcReduction="20000"/>
          </a:bodyPr>
          <a:lstStyle/>
          <a:p>
            <a:r>
              <a:rPr lang="en-US" dirty="0" smtClean="0">
                <a:solidFill>
                  <a:schemeClr val="accent5">
                    <a:lumMod val="50000"/>
                  </a:schemeClr>
                </a:solidFill>
              </a:rPr>
              <a:t>Gender: Males interacting with males require the most distance or biggest boundaries, followed by females interacting with females, and males and females interacting together.</a:t>
            </a:r>
          </a:p>
          <a:p>
            <a:r>
              <a:rPr lang="en-US" dirty="0" smtClean="0">
                <a:solidFill>
                  <a:schemeClr val="accent5">
                    <a:lumMod val="50000"/>
                  </a:schemeClr>
                </a:solidFill>
              </a:rPr>
              <a:t>Age: Personal boundaries seem to get bigger as we age.  For example, children are happy being physically close to each other. </a:t>
            </a:r>
          </a:p>
          <a:p>
            <a:r>
              <a:rPr lang="en-US" dirty="0" smtClean="0">
                <a:solidFill>
                  <a:schemeClr val="accent5">
                    <a:lumMod val="50000"/>
                  </a:schemeClr>
                </a:solidFill>
              </a:rPr>
              <a:t>Culture: While all cultures use personal boundaries to communicate, the boundary size varies across cultures.  For example, people from Latin countries are okay standing closer to each other when they interact.  However, those from North America need more personal distance.  Similarly, Middle Eastern people tend to tolerate closer distances than people from Britain. </a:t>
            </a:r>
          </a:p>
          <a:p>
            <a:r>
              <a:rPr lang="en-US" dirty="0" smtClean="0">
                <a:solidFill>
                  <a:schemeClr val="accent5">
                    <a:lumMod val="50000"/>
                  </a:schemeClr>
                </a:solidFill>
              </a:rPr>
              <a:t>Personality: Extroverted people tend to have smaller personal boundaries than introverted people.  </a:t>
            </a:r>
          </a:p>
          <a:p>
            <a:r>
              <a:rPr lang="en-US" dirty="0" smtClean="0">
                <a:solidFill>
                  <a:schemeClr val="accent5">
                    <a:lumMod val="50000"/>
                  </a:schemeClr>
                </a:solidFill>
              </a:rPr>
              <a:t>Status: People of equal status tend to have smaller boundaries than those of unequal status.  For example, a subordinate typically stands further away from their superior than a co-worker of equal status.</a:t>
            </a:r>
            <a:endParaRPr lang="en-US" dirty="0"/>
          </a:p>
        </p:txBody>
      </p:sp>
    </p:spTree>
    <p:extLst>
      <p:ext uri="{BB962C8B-B14F-4D97-AF65-F5344CB8AC3E}">
        <p14:creationId xmlns:p14="http://schemas.microsoft.com/office/powerpoint/2010/main" val="86830765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5">
                    <a:lumMod val="75000"/>
                  </a:schemeClr>
                </a:solidFill>
              </a:rPr>
              <a:t>Personal Boundaries</a:t>
            </a:r>
            <a:endParaRPr lang="en-US" dirty="0"/>
          </a:p>
        </p:txBody>
      </p:sp>
      <p:sp>
        <p:nvSpPr>
          <p:cNvPr id="3" name="Content Placeholder 2"/>
          <p:cNvSpPr>
            <a:spLocks noGrp="1"/>
          </p:cNvSpPr>
          <p:nvPr>
            <p:ph idx="1"/>
          </p:nvPr>
        </p:nvSpPr>
        <p:spPr>
          <a:xfrm>
            <a:off x="457200" y="1600200"/>
            <a:ext cx="8229600" cy="5241235"/>
          </a:xfrm>
        </p:spPr>
        <p:txBody>
          <a:bodyPr>
            <a:normAutofit fontScale="70000" lnSpcReduction="20000"/>
          </a:bodyPr>
          <a:lstStyle/>
          <a:p>
            <a:r>
              <a:rPr lang="en-US" b="1" dirty="0" smtClean="0">
                <a:solidFill>
                  <a:schemeClr val="accent5">
                    <a:lumMod val="50000"/>
                  </a:schemeClr>
                </a:solidFill>
              </a:rPr>
              <a:t>What kind of boundary would you use in the following situations?</a:t>
            </a:r>
          </a:p>
          <a:p>
            <a:r>
              <a:rPr lang="en-US" dirty="0" smtClean="0">
                <a:solidFill>
                  <a:schemeClr val="accent5">
                    <a:lumMod val="50000"/>
                  </a:schemeClr>
                </a:solidFill>
              </a:rPr>
              <a:t>1. ______________ You meet your grandmother at the door for the holiday. </a:t>
            </a:r>
          </a:p>
          <a:p>
            <a:r>
              <a:rPr lang="en-US" dirty="0" smtClean="0">
                <a:solidFill>
                  <a:schemeClr val="accent5">
                    <a:lumMod val="50000"/>
                  </a:schemeClr>
                </a:solidFill>
              </a:rPr>
              <a:t>2. ______________ You must answer a question in class.</a:t>
            </a:r>
          </a:p>
          <a:p>
            <a:r>
              <a:rPr lang="en-US" dirty="0" smtClean="0">
                <a:solidFill>
                  <a:schemeClr val="accent5">
                    <a:lumMod val="50000"/>
                  </a:schemeClr>
                </a:solidFill>
              </a:rPr>
              <a:t>3. ______________ You arrive at the house of your friend for his birthday party.</a:t>
            </a:r>
          </a:p>
          <a:p>
            <a:r>
              <a:rPr lang="en-US" dirty="0" smtClean="0">
                <a:solidFill>
                  <a:schemeClr val="accent5">
                    <a:lumMod val="50000"/>
                  </a:schemeClr>
                </a:solidFill>
              </a:rPr>
              <a:t>4. ______________ You meet your teacher at Target when you are shopping.</a:t>
            </a:r>
          </a:p>
          <a:p>
            <a:r>
              <a:rPr lang="en-US" dirty="0" smtClean="0">
                <a:solidFill>
                  <a:schemeClr val="accent5">
                    <a:lumMod val="50000"/>
                  </a:schemeClr>
                </a:solidFill>
              </a:rPr>
              <a:t>5. ______________ You are eating lunch in the cafeteria with your friends.</a:t>
            </a:r>
          </a:p>
          <a:p>
            <a:r>
              <a:rPr lang="en-US" dirty="0" smtClean="0">
                <a:solidFill>
                  <a:schemeClr val="accent5">
                    <a:lumMod val="50000"/>
                  </a:schemeClr>
                </a:solidFill>
              </a:rPr>
              <a:t>6. ______________ You are at a football game.</a:t>
            </a:r>
          </a:p>
          <a:p>
            <a:r>
              <a:rPr lang="en-US" dirty="0" smtClean="0">
                <a:solidFill>
                  <a:schemeClr val="accent5">
                    <a:lumMod val="50000"/>
                  </a:schemeClr>
                </a:solidFill>
              </a:rPr>
              <a:t>7. ______________ You greet your aunt at a school play.</a:t>
            </a:r>
          </a:p>
          <a:p>
            <a:r>
              <a:rPr lang="en-US" dirty="0" smtClean="0">
                <a:solidFill>
                  <a:schemeClr val="accent5">
                    <a:lumMod val="50000"/>
                  </a:schemeClr>
                </a:solidFill>
              </a:rPr>
              <a:t>8. ______________ You are on stage for choirs.</a:t>
            </a:r>
          </a:p>
          <a:p>
            <a:r>
              <a:rPr lang="en-US" dirty="0" smtClean="0">
                <a:solidFill>
                  <a:schemeClr val="accent5">
                    <a:lumMod val="50000"/>
                  </a:schemeClr>
                </a:solidFill>
              </a:rPr>
              <a:t>9. ______________ You are eating your lunch at the mall with your parents.</a:t>
            </a:r>
            <a:endParaRPr lang="en-US" dirty="0">
              <a:solidFill>
                <a:schemeClr val="accent5">
                  <a:lumMod val="50000"/>
                </a:schemeClr>
              </a:solidFill>
            </a:endParaRPr>
          </a:p>
        </p:txBody>
      </p:sp>
    </p:spTree>
    <p:extLst>
      <p:ext uri="{BB962C8B-B14F-4D97-AF65-F5344CB8AC3E}">
        <p14:creationId xmlns:p14="http://schemas.microsoft.com/office/powerpoint/2010/main" val="86830765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5"/>
          </a:lnRef>
          <a:fillRef idx="1">
            <a:schemeClr val="lt1"/>
          </a:fillRef>
          <a:effectRef idx="0">
            <a:schemeClr val="accent5"/>
          </a:effectRef>
          <a:fontRef idx="minor">
            <a:schemeClr val="dk1"/>
          </a:fontRef>
        </p:style>
        <p:txBody>
          <a:bodyPr/>
          <a:lstStyle/>
          <a:p>
            <a:r>
              <a:rPr lang="en-US" dirty="0" smtClean="0">
                <a:solidFill>
                  <a:schemeClr val="accent5">
                    <a:lumMod val="75000"/>
                  </a:schemeClr>
                </a:solidFill>
              </a:rPr>
              <a:t>Personal Boundaries</a:t>
            </a:r>
            <a:endParaRPr lang="en-US" dirty="0"/>
          </a:p>
        </p:txBody>
      </p:sp>
      <p:sp>
        <p:nvSpPr>
          <p:cNvPr id="3" name="Content Placeholder 2"/>
          <p:cNvSpPr>
            <a:spLocks noGrp="1"/>
          </p:cNvSpPr>
          <p:nvPr>
            <p:ph idx="1"/>
          </p:nvPr>
        </p:nvSpPr>
        <p:spPr/>
        <p:txBody>
          <a:bodyPr>
            <a:normAutofit lnSpcReduction="10000"/>
          </a:bodyPr>
          <a:lstStyle/>
          <a:p>
            <a:r>
              <a:rPr lang="en-US" dirty="0" smtClean="0">
                <a:solidFill>
                  <a:schemeClr val="accent5">
                    <a:lumMod val="50000"/>
                  </a:schemeClr>
                </a:solidFill>
              </a:rPr>
              <a:t>When we are aware of personal boundaries and abide by them, it enhances our communication.  Think about the scenario in the beginning of this lesson.  Because personal boundaries were not being observed, the message wasn't being communicated correctly.  Don't let boundary issues get in the way of the message you want to send.  Be mindful of personal boundaries and observe them whenever possible.</a:t>
            </a:r>
            <a:endParaRPr lang="en-US" dirty="0"/>
          </a:p>
        </p:txBody>
      </p:sp>
    </p:spTree>
    <p:extLst>
      <p:ext uri="{BB962C8B-B14F-4D97-AF65-F5344CB8AC3E}">
        <p14:creationId xmlns:p14="http://schemas.microsoft.com/office/powerpoint/2010/main" val="868307658"/>
      </p:ext>
    </p:extLst>
  </p:cSld>
  <p:clrMapOvr>
    <a:masterClrMapping/>
  </p:clrMapOvr>
</p:sld>
</file>

<file path=ppt/theme/theme1.xml><?xml version="1.0" encoding="utf-8"?>
<a:theme xmlns:a="http://schemas.openxmlformats.org/drawingml/2006/main" name="Office Theme">
  <a:themeElements>
    <a:clrScheme name="Elemental">
      <a:dk1>
        <a:sysClr val="windowText" lastClr="000000"/>
      </a:dk1>
      <a:lt1>
        <a:sysClr val="window" lastClr="FFFFFF"/>
      </a:lt1>
      <a:dk2>
        <a:srgbClr val="242852"/>
      </a:dk2>
      <a:lt2>
        <a:srgbClr val="ACCBF9"/>
      </a:lt2>
      <a:accent1>
        <a:srgbClr val="629DD1"/>
      </a:accent1>
      <a:accent2>
        <a:srgbClr val="297FD5"/>
      </a:accent2>
      <a:accent3>
        <a:srgbClr val="7F8FA9"/>
      </a:accent3>
      <a:accent4>
        <a:srgbClr val="4A66AC"/>
      </a:accent4>
      <a:accent5>
        <a:srgbClr val="5AA2AE"/>
      </a:accent5>
      <a:accent6>
        <a:srgbClr val="9D90A0"/>
      </a:accent6>
      <a:hlink>
        <a:srgbClr val="9454C3"/>
      </a:hlink>
      <a:folHlink>
        <a:srgbClr val="3EBBF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TotalTime>
  <Words>1047</Words>
  <Application>Microsoft Office PowerPoint</Application>
  <PresentationFormat>On-screen Show (4:3)</PresentationFormat>
  <Paragraphs>47</Paragraphs>
  <Slides>8</Slides>
  <Notes>1</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Office Theme</vt:lpstr>
      <vt:lpstr>Personal Boundaries</vt:lpstr>
      <vt:lpstr>Personal Boundaries</vt:lpstr>
      <vt:lpstr>Personal Boundaries</vt:lpstr>
      <vt:lpstr>Personal Boundaries</vt:lpstr>
      <vt:lpstr>Personal Boundaries</vt:lpstr>
      <vt:lpstr>Personal Boundaries</vt:lpstr>
      <vt:lpstr>Personal Boundaries</vt:lpstr>
      <vt:lpstr>Personal Boundaries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Personal Boundaries</dc:title>
  <dc:creator>Windows User</dc:creator>
  <cp:lastModifiedBy>Windows User</cp:lastModifiedBy>
  <cp:revision>1</cp:revision>
  <dcterms:created xsi:type="dcterms:W3CDTF">2013-10-14T18:40:06Z</dcterms:created>
  <dcterms:modified xsi:type="dcterms:W3CDTF">2013-10-14T18:47:34Z</dcterms:modified>
</cp:coreProperties>
</file>

<file path=docProps/thumbnail.jpeg>
</file>