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6" d="100"/>
          <a:sy n="106" d="100"/>
        </p:scale>
        <p:origin x="-11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96BB4A15-967D-4523-9808-CCCC29A6AF70}" type="datetimeFigureOut">
              <a:rPr lang="en-US" smtClean="0"/>
              <a:t>10/31/2014</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C519ADDA-C9AF-4DDD-B6F6-1DB4CBFFEC29}"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BB4A15-967D-4523-9808-CCCC29A6AF70}"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BB4A15-967D-4523-9808-CCCC29A6AF70}"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6BB4A15-967D-4523-9808-CCCC29A6AF70}"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6BB4A15-967D-4523-9808-CCCC29A6AF70}"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519ADDA-C9AF-4DDD-B6F6-1DB4CBFFEC29}"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6BB4A15-967D-4523-9808-CCCC29A6AF70}" type="datetimeFigureOut">
              <a:rPr lang="en-US" smtClean="0"/>
              <a:t>10/31/2014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6BB4A15-967D-4523-9808-CCCC29A6AF70}" type="datetimeFigureOut">
              <a:rPr lang="en-US" smtClean="0"/>
              <a:t>10/31/2014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6BB4A15-967D-4523-9808-CCCC29A6AF70}" type="datetimeFigureOut">
              <a:rPr lang="en-US" smtClean="0"/>
              <a:t>10/31/2014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6BB4A15-967D-4523-9808-CCCC29A6AF70}" type="datetimeFigureOut">
              <a:rPr lang="en-US" smtClean="0"/>
              <a:t>10/31/2014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6BB4A15-967D-4523-9808-CCCC29A6AF70}" type="datetimeFigureOut">
              <a:rPr lang="en-US" smtClean="0"/>
              <a:t>10/31/2014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519ADDA-C9AF-4DDD-B6F6-1DB4CBFFEC29}"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6BB4A15-967D-4523-9808-CCCC29A6AF70}" type="datetimeFigureOut">
              <a:rPr lang="en-US" smtClean="0"/>
              <a:t>10/31/2014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C519ADDA-C9AF-4DDD-B6F6-1DB4CBFFEC29}" type="slidenum">
              <a:rPr lang="en-US" smtClean="0"/>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96BB4A15-967D-4523-9808-CCCC29A6AF70}" type="datetimeFigureOut">
              <a:rPr lang="en-US" smtClean="0"/>
              <a:t>10/31/2014</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C519ADDA-C9AF-4DDD-B6F6-1DB4CBFFEC29}" type="slidenum">
              <a:rPr lang="en-US" smtClean="0"/>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57200" y="2514600"/>
            <a:ext cx="7851648" cy="1828800"/>
          </a:xfrm>
        </p:spPr>
        <p:txBody>
          <a:bodyPr>
            <a:noAutofit/>
          </a:bodyPr>
          <a:lstStyle/>
          <a:p>
            <a:pPr algn="ctr"/>
            <a:r>
              <a:rPr lang="en-US" sz="7200" dirty="0" smtClean="0"/>
              <a:t>Generational Respect</a:t>
            </a:r>
            <a:endParaRPr lang="en-US" sz="7200" dirty="0"/>
          </a:p>
        </p:txBody>
      </p:sp>
    </p:spTree>
    <p:extLst>
      <p:ext uri="{BB962C8B-B14F-4D97-AF65-F5344CB8AC3E}">
        <p14:creationId xmlns:p14="http://schemas.microsoft.com/office/powerpoint/2010/main" val="274115964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7200" dirty="0" smtClean="0"/>
              <a:t>Courtesy</a:t>
            </a:r>
            <a:endParaRPr lang="en-US" sz="7200" dirty="0"/>
          </a:p>
        </p:txBody>
      </p:sp>
      <p:sp>
        <p:nvSpPr>
          <p:cNvPr id="3" name="Content Placeholder 2"/>
          <p:cNvSpPr>
            <a:spLocks noGrp="1"/>
          </p:cNvSpPr>
          <p:nvPr>
            <p:ph idx="1"/>
          </p:nvPr>
        </p:nvSpPr>
        <p:spPr>
          <a:xfrm>
            <a:off x="457200" y="2057400"/>
            <a:ext cx="8229600" cy="4389120"/>
          </a:xfrm>
        </p:spPr>
        <p:txBody>
          <a:bodyPr/>
          <a:lstStyle/>
          <a:p>
            <a:pPr marL="0" indent="0" algn="ctr">
              <a:buNone/>
            </a:pPr>
            <a:r>
              <a:rPr lang="en-US" dirty="0"/>
              <a:t>Say please and thank you</a:t>
            </a:r>
            <a:r>
              <a:rPr lang="en-US" dirty="0" smtClean="0"/>
              <a:t>!</a:t>
            </a:r>
          </a:p>
          <a:p>
            <a:pPr marL="0" indent="0" algn="ctr">
              <a:buNone/>
            </a:pPr>
            <a:endParaRPr lang="en-US" dirty="0"/>
          </a:p>
          <a:p>
            <a:pPr marL="0" indent="0" algn="ctr">
              <a:buNone/>
            </a:pPr>
            <a:r>
              <a:rPr lang="en-US" dirty="0" smtClean="0"/>
              <a:t>This </a:t>
            </a:r>
            <a:r>
              <a:rPr lang="en-US" dirty="0"/>
              <a:t>makes people understand that you appreciate what they have done for you. Forgetting this basic courtesy shows a lack of appreciation for others. </a:t>
            </a:r>
            <a:endParaRPr lang="en-US" dirty="0" smtClean="0"/>
          </a:p>
          <a:p>
            <a:pPr marL="0" indent="0" algn="ctr">
              <a:buNone/>
            </a:pPr>
            <a:endParaRPr lang="en-US" dirty="0"/>
          </a:p>
          <a:p>
            <a:pPr marL="0" indent="0" algn="ctr">
              <a:buNone/>
            </a:pPr>
            <a:r>
              <a:rPr lang="en-US" dirty="0" smtClean="0"/>
              <a:t>This </a:t>
            </a:r>
            <a:r>
              <a:rPr lang="en-US" dirty="0"/>
              <a:t>common courtesy is appropriate for every generation of people you work with. It is more expected in the older generations, but no less important for Generation X or Y. </a:t>
            </a:r>
          </a:p>
        </p:txBody>
      </p:sp>
    </p:spTree>
    <p:extLst>
      <p:ext uri="{BB962C8B-B14F-4D97-AF65-F5344CB8AC3E}">
        <p14:creationId xmlns:p14="http://schemas.microsoft.com/office/powerpoint/2010/main" val="18861675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7200" dirty="0" smtClean="0"/>
              <a:t>Language</a:t>
            </a:r>
            <a:endParaRPr lang="en-US" sz="7200" dirty="0"/>
          </a:p>
        </p:txBody>
      </p:sp>
      <p:sp>
        <p:nvSpPr>
          <p:cNvPr id="3" name="Content Placeholder 2"/>
          <p:cNvSpPr>
            <a:spLocks noGrp="1"/>
          </p:cNvSpPr>
          <p:nvPr>
            <p:ph idx="1"/>
          </p:nvPr>
        </p:nvSpPr>
        <p:spPr>
          <a:xfrm>
            <a:off x="457200" y="2209800"/>
            <a:ext cx="8229600" cy="4389120"/>
          </a:xfrm>
        </p:spPr>
        <p:txBody>
          <a:bodyPr>
            <a:noAutofit/>
          </a:bodyPr>
          <a:lstStyle/>
          <a:p>
            <a:pPr marL="0" indent="0" algn="ctr">
              <a:buNone/>
            </a:pPr>
            <a:r>
              <a:rPr lang="en-US" sz="2800" dirty="0"/>
              <a:t>Language counts! Talk like a professional and you'll be seen and treated as one. </a:t>
            </a:r>
            <a:endParaRPr lang="en-US" sz="2800" dirty="0" smtClean="0"/>
          </a:p>
          <a:p>
            <a:pPr marL="0" indent="0" algn="ctr">
              <a:buNone/>
            </a:pPr>
            <a:endParaRPr lang="en-US" sz="2800" dirty="0"/>
          </a:p>
          <a:p>
            <a:pPr marL="0" indent="0" algn="ctr">
              <a:buNone/>
            </a:pPr>
            <a:r>
              <a:rPr lang="en-US" sz="2800" dirty="0" smtClean="0"/>
              <a:t>The </a:t>
            </a:r>
            <a:r>
              <a:rPr lang="en-US" sz="2800" dirty="0"/>
              <a:t>use of rude, derogatory, or obscene language is not tolerated by any generation within a professional setting.  Although the Y Generation may take a less formal approach to interpersonal communication, such language is still not acceptable.</a:t>
            </a:r>
          </a:p>
        </p:txBody>
      </p:sp>
    </p:spTree>
    <p:extLst>
      <p:ext uri="{BB962C8B-B14F-4D97-AF65-F5344CB8AC3E}">
        <p14:creationId xmlns:p14="http://schemas.microsoft.com/office/powerpoint/2010/main" val="138774538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1143000"/>
          </a:xfrm>
        </p:spPr>
        <p:txBody>
          <a:bodyPr>
            <a:normAutofit/>
          </a:bodyPr>
          <a:lstStyle/>
          <a:p>
            <a:pPr algn="ctr"/>
            <a:r>
              <a:rPr lang="en-US" sz="6000" dirty="0" smtClean="0"/>
              <a:t>Respect</a:t>
            </a:r>
            <a:endParaRPr lang="en-US" sz="6000" dirty="0"/>
          </a:p>
        </p:txBody>
      </p:sp>
      <p:sp>
        <p:nvSpPr>
          <p:cNvPr id="3" name="Content Placeholder 2"/>
          <p:cNvSpPr>
            <a:spLocks noGrp="1"/>
          </p:cNvSpPr>
          <p:nvPr>
            <p:ph idx="1"/>
          </p:nvPr>
        </p:nvSpPr>
        <p:spPr/>
        <p:txBody>
          <a:bodyPr>
            <a:normAutofit fontScale="92500" lnSpcReduction="20000"/>
          </a:bodyPr>
          <a:lstStyle/>
          <a:p>
            <a:pPr marL="0" indent="0" algn="ctr">
              <a:buNone/>
            </a:pPr>
            <a:r>
              <a:rPr lang="en-US" dirty="0"/>
              <a:t>No matter how long an individual has worked, the extent of their skill set, or how long you have known them, they deserve your respect</a:t>
            </a:r>
            <a:r>
              <a:rPr lang="en-US" dirty="0" smtClean="0"/>
              <a:t>.</a:t>
            </a:r>
          </a:p>
          <a:p>
            <a:pPr marL="0" indent="0" algn="ctr">
              <a:buNone/>
            </a:pPr>
            <a:endParaRPr lang="en-US" dirty="0"/>
          </a:p>
          <a:p>
            <a:pPr marL="0" indent="0" algn="ctr">
              <a:buNone/>
            </a:pPr>
            <a:r>
              <a:rPr lang="en-US" dirty="0" smtClean="0"/>
              <a:t>Younger </a:t>
            </a:r>
            <a:r>
              <a:rPr lang="en-US" dirty="0"/>
              <a:t>generations as well as older generations want to be respected. However, there are differences in their definitions of respect.  Older generations believe their opinions should matter due to their experience, while younger generations want to be listened to and to have people pay attention</a:t>
            </a:r>
            <a:r>
              <a:rPr lang="en-US" dirty="0" smtClean="0"/>
              <a:t>.</a:t>
            </a:r>
          </a:p>
          <a:p>
            <a:pPr marL="0" indent="0" algn="ctr">
              <a:buNone/>
            </a:pPr>
            <a:endParaRPr lang="en-US" dirty="0"/>
          </a:p>
          <a:p>
            <a:pPr marL="0" indent="0" algn="ctr">
              <a:buNone/>
            </a:pPr>
            <a:r>
              <a:rPr lang="en-US" dirty="0" smtClean="0"/>
              <a:t>However</a:t>
            </a:r>
            <a:r>
              <a:rPr lang="en-US" dirty="0"/>
              <a:t>, individuals from older generations may not be receptive to being treated in the same way as another younger, less experienced individuals. </a:t>
            </a:r>
          </a:p>
        </p:txBody>
      </p:sp>
    </p:spTree>
    <p:extLst>
      <p:ext uri="{BB962C8B-B14F-4D97-AF65-F5344CB8AC3E}">
        <p14:creationId xmlns:p14="http://schemas.microsoft.com/office/powerpoint/2010/main" val="392541389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7200" dirty="0" smtClean="0"/>
              <a:t>Criticism</a:t>
            </a:r>
            <a:endParaRPr lang="en-US" sz="7200" dirty="0"/>
          </a:p>
        </p:txBody>
      </p:sp>
      <p:sp>
        <p:nvSpPr>
          <p:cNvPr id="3" name="Content Placeholder 2"/>
          <p:cNvSpPr>
            <a:spLocks noGrp="1"/>
          </p:cNvSpPr>
          <p:nvPr>
            <p:ph idx="1"/>
          </p:nvPr>
        </p:nvSpPr>
        <p:spPr/>
        <p:txBody>
          <a:bodyPr/>
          <a:lstStyle/>
          <a:p>
            <a:pPr marL="0" indent="0" algn="ctr">
              <a:buNone/>
            </a:pPr>
            <a:r>
              <a:rPr lang="en-US" dirty="0"/>
              <a:t>Constructive criticism is unavoidable within any workplace. However, it is approached differently between generations. </a:t>
            </a:r>
            <a:endParaRPr lang="en-US" dirty="0" smtClean="0"/>
          </a:p>
          <a:p>
            <a:pPr marL="0" indent="0" algn="ctr">
              <a:buNone/>
            </a:pPr>
            <a:endParaRPr lang="en-US" dirty="0"/>
          </a:p>
          <a:p>
            <a:pPr marL="0" indent="0" algn="ctr">
              <a:buNone/>
            </a:pPr>
            <a:r>
              <a:rPr lang="en-US" dirty="0" smtClean="0"/>
              <a:t>Younger </a:t>
            </a:r>
            <a:r>
              <a:rPr lang="en-US" dirty="0"/>
              <a:t>generations dislike micromanagement of tasks, but will provide a strong leadership style with clear instructions. Younger generations will engage in regular feedback and critique, while older generations prefer less feedback with freedom from supervision. </a:t>
            </a:r>
          </a:p>
        </p:txBody>
      </p:sp>
    </p:spTree>
    <p:extLst>
      <p:ext uri="{BB962C8B-B14F-4D97-AF65-F5344CB8AC3E}">
        <p14:creationId xmlns:p14="http://schemas.microsoft.com/office/powerpoint/2010/main" val="127474427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normAutofit/>
          </a:bodyPr>
          <a:lstStyle/>
          <a:p>
            <a:pPr algn="ctr"/>
            <a:r>
              <a:rPr lang="en-US" sz="6000" dirty="0" smtClean="0"/>
              <a:t>Chain of Command</a:t>
            </a:r>
            <a:endParaRPr lang="en-US" sz="6000" dirty="0"/>
          </a:p>
        </p:txBody>
      </p:sp>
      <p:sp>
        <p:nvSpPr>
          <p:cNvPr id="3" name="Content Placeholder 2"/>
          <p:cNvSpPr>
            <a:spLocks noGrp="1"/>
          </p:cNvSpPr>
          <p:nvPr>
            <p:ph idx="1"/>
          </p:nvPr>
        </p:nvSpPr>
        <p:spPr/>
        <p:txBody>
          <a:bodyPr>
            <a:normAutofit fontScale="92500"/>
          </a:bodyPr>
          <a:lstStyle/>
          <a:p>
            <a:pPr marL="0" indent="0" algn="ctr">
              <a:buNone/>
            </a:pPr>
            <a:r>
              <a:rPr lang="en-US" dirty="0"/>
              <a:t>Within professional settings, there is an established chain of command. How each chain of this command is treated by other employees can differ based on the generation of the superior and inferior employee and their positions</a:t>
            </a:r>
            <a:r>
              <a:rPr lang="en-US" dirty="0" smtClean="0"/>
              <a:t>.</a:t>
            </a:r>
          </a:p>
          <a:p>
            <a:pPr marL="0" indent="0" algn="ctr">
              <a:buNone/>
            </a:pPr>
            <a:endParaRPr lang="en-US" dirty="0"/>
          </a:p>
          <a:p>
            <a:pPr marL="0" indent="0" algn="ctr">
              <a:buNone/>
            </a:pPr>
            <a:r>
              <a:rPr lang="en-US" dirty="0" smtClean="0"/>
              <a:t>Traditional </a:t>
            </a:r>
            <a:r>
              <a:rPr lang="en-US" dirty="0"/>
              <a:t>generations respect conformity and authority, and the rules that come with both. Baby Boomers may still be uncomfortable interacting with authority figures. Generation X is comfortable with authority figures and is not impressed by titles. Generation Y believes that respect must be earned in the chain of command. </a:t>
            </a:r>
          </a:p>
        </p:txBody>
      </p:sp>
    </p:spTree>
    <p:extLst>
      <p:ext uri="{BB962C8B-B14F-4D97-AF65-F5344CB8AC3E}">
        <p14:creationId xmlns:p14="http://schemas.microsoft.com/office/powerpoint/2010/main" val="13529168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8800" b="1" dirty="0" smtClean="0"/>
              <a:t>DO</a:t>
            </a:r>
            <a:endParaRPr lang="en-US" sz="8800" b="1" dirty="0"/>
          </a:p>
        </p:txBody>
      </p:sp>
      <p:sp>
        <p:nvSpPr>
          <p:cNvPr id="3" name="Content Placeholder 2"/>
          <p:cNvSpPr>
            <a:spLocks noGrp="1"/>
          </p:cNvSpPr>
          <p:nvPr>
            <p:ph idx="1"/>
          </p:nvPr>
        </p:nvSpPr>
        <p:spPr/>
        <p:txBody>
          <a:bodyPr>
            <a:noAutofit/>
          </a:bodyPr>
          <a:lstStyle/>
          <a:p>
            <a:pPr marL="0" indent="0">
              <a:buNone/>
            </a:pPr>
            <a:r>
              <a:rPr lang="en-US" sz="3800" dirty="0"/>
              <a:t>Act professionally at all times, and expect to be treated professionally. Explore opportunities to learn and grow within the professional space. Likewise, learn and grow from each person you meet and work with. Treat people the way you want to be treated.</a:t>
            </a:r>
          </a:p>
        </p:txBody>
      </p:sp>
    </p:spTree>
    <p:extLst>
      <p:ext uri="{BB962C8B-B14F-4D97-AF65-F5344CB8AC3E}">
        <p14:creationId xmlns:p14="http://schemas.microsoft.com/office/powerpoint/2010/main" val="75574845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8800" b="1" dirty="0" smtClean="0"/>
              <a:t>DON’T</a:t>
            </a:r>
            <a:endParaRPr lang="en-US" sz="8800" b="1" dirty="0"/>
          </a:p>
        </p:txBody>
      </p:sp>
      <p:sp>
        <p:nvSpPr>
          <p:cNvPr id="3" name="Content Placeholder 2"/>
          <p:cNvSpPr>
            <a:spLocks noGrp="1"/>
          </p:cNvSpPr>
          <p:nvPr>
            <p:ph idx="1"/>
          </p:nvPr>
        </p:nvSpPr>
        <p:spPr/>
        <p:txBody>
          <a:bodyPr>
            <a:noAutofit/>
          </a:bodyPr>
          <a:lstStyle/>
          <a:p>
            <a:pPr marL="0" indent="0">
              <a:buNone/>
            </a:pPr>
            <a:r>
              <a:rPr lang="en-US" sz="3400" dirty="0" smtClean="0"/>
              <a:t>Do not make value judgments on other people’s importance in the workplace. Do not ask others to share their personal lives with you. Do not interrupt people. This is a bad habit to start and a tough one to end. Vigilantly observe the corporate culture in which you work, and be aware that change will happen.</a:t>
            </a:r>
            <a:endParaRPr lang="en-US" sz="3400" dirty="0"/>
          </a:p>
        </p:txBody>
      </p:sp>
    </p:spTree>
    <p:extLst>
      <p:ext uri="{BB962C8B-B14F-4D97-AF65-F5344CB8AC3E}">
        <p14:creationId xmlns:p14="http://schemas.microsoft.com/office/powerpoint/2010/main" val="235240549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3400" y="1828800"/>
            <a:ext cx="7772400" cy="1362456"/>
          </a:xfrm>
        </p:spPr>
        <p:txBody>
          <a:bodyPr/>
          <a:lstStyle/>
          <a:p>
            <a:pPr algn="ctr"/>
            <a:r>
              <a:rPr lang="en-US" sz="7200" dirty="0" smtClean="0"/>
              <a:t>END OF</a:t>
            </a:r>
            <a:endParaRPr lang="en-US" sz="7200" dirty="0"/>
          </a:p>
        </p:txBody>
      </p:sp>
      <p:sp>
        <p:nvSpPr>
          <p:cNvPr id="5" name="Text Placeholder 4"/>
          <p:cNvSpPr>
            <a:spLocks noGrp="1"/>
          </p:cNvSpPr>
          <p:nvPr>
            <p:ph type="body" idx="1"/>
          </p:nvPr>
        </p:nvSpPr>
        <p:spPr>
          <a:xfrm>
            <a:off x="533400" y="3886200"/>
            <a:ext cx="7772400" cy="1509712"/>
          </a:xfrm>
        </p:spPr>
        <p:txBody>
          <a:bodyPr>
            <a:normAutofit/>
          </a:bodyPr>
          <a:lstStyle/>
          <a:p>
            <a:r>
              <a:rPr lang="en-US" sz="3200" dirty="0" smtClean="0"/>
              <a:t>RESPECT ACROSS GENERATIONAL LINES</a:t>
            </a:r>
            <a:endParaRPr lang="en-US" sz="3200" dirty="0"/>
          </a:p>
        </p:txBody>
      </p:sp>
    </p:spTree>
    <p:extLst>
      <p:ext uri="{BB962C8B-B14F-4D97-AF65-F5344CB8AC3E}">
        <p14:creationId xmlns:p14="http://schemas.microsoft.com/office/powerpoint/2010/main" val="9333504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2115312"/>
          </a:xfrm>
        </p:spPr>
        <p:txBody>
          <a:bodyPr>
            <a:noAutofit/>
          </a:bodyPr>
          <a:lstStyle/>
          <a:p>
            <a:pPr algn="ctr"/>
            <a:r>
              <a:rPr lang="en-US" sz="8000" b="1" dirty="0" smtClean="0"/>
              <a:t>Respect</a:t>
            </a:r>
            <a:br>
              <a:rPr lang="en-US" sz="8000" b="1" dirty="0" smtClean="0"/>
            </a:br>
            <a:r>
              <a:rPr lang="en-US" sz="4800" b="1" dirty="0" smtClean="0"/>
              <a:t>Across Generational Lines</a:t>
            </a:r>
            <a:endParaRPr lang="en-US" sz="8000" b="1" dirty="0"/>
          </a:p>
        </p:txBody>
      </p:sp>
      <p:sp>
        <p:nvSpPr>
          <p:cNvPr id="3" name="Content Placeholder 2"/>
          <p:cNvSpPr>
            <a:spLocks noGrp="1"/>
          </p:cNvSpPr>
          <p:nvPr>
            <p:ph idx="1"/>
          </p:nvPr>
        </p:nvSpPr>
        <p:spPr>
          <a:xfrm>
            <a:off x="457200" y="3276600"/>
            <a:ext cx="8229600" cy="3048000"/>
          </a:xfrm>
        </p:spPr>
        <p:txBody>
          <a:bodyPr/>
          <a:lstStyle/>
          <a:p>
            <a:pPr marL="0" indent="0">
              <a:buNone/>
            </a:pPr>
            <a:r>
              <a:rPr lang="en-US" dirty="0"/>
              <a:t>The  population can be divided into four main generational categories. Each of these generations has its own unique version of values, reactions, and behaviors that determine how they conduct themselves as well as their expectations of others.</a:t>
            </a:r>
          </a:p>
        </p:txBody>
      </p:sp>
    </p:spTree>
    <p:extLst>
      <p:ext uri="{BB962C8B-B14F-4D97-AF65-F5344CB8AC3E}">
        <p14:creationId xmlns:p14="http://schemas.microsoft.com/office/powerpoint/2010/main" val="20862427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914400" y="3048000"/>
            <a:ext cx="7772400" cy="1362456"/>
          </a:xfrm>
        </p:spPr>
        <p:txBody>
          <a:bodyPr>
            <a:noAutofit/>
          </a:bodyPr>
          <a:lstStyle/>
          <a:p>
            <a:r>
              <a:rPr lang="en-US" sz="9600" b="1" dirty="0" smtClean="0"/>
              <a:t>The Generations…</a:t>
            </a:r>
            <a:endParaRPr lang="en-US" sz="9600" b="1" dirty="0"/>
          </a:p>
        </p:txBody>
      </p:sp>
    </p:spTree>
    <p:extLst>
      <p:ext uri="{BB962C8B-B14F-4D97-AF65-F5344CB8AC3E}">
        <p14:creationId xmlns:p14="http://schemas.microsoft.com/office/powerpoint/2010/main" val="42799997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Autofit/>
          </a:bodyPr>
          <a:lstStyle/>
          <a:p>
            <a:pPr algn="ctr"/>
            <a:r>
              <a:rPr lang="en-US" sz="5400" dirty="0" smtClean="0"/>
              <a:t>The Traditional Generation</a:t>
            </a:r>
            <a:endParaRPr lang="en-US" sz="5400" dirty="0"/>
          </a:p>
        </p:txBody>
      </p:sp>
      <p:sp>
        <p:nvSpPr>
          <p:cNvPr id="4" name="Content Placeholder 3"/>
          <p:cNvSpPr>
            <a:spLocks noGrp="1"/>
          </p:cNvSpPr>
          <p:nvPr>
            <p:ph idx="1"/>
          </p:nvPr>
        </p:nvSpPr>
        <p:spPr>
          <a:xfrm>
            <a:off x="457200" y="2209800"/>
            <a:ext cx="8229600" cy="4389120"/>
          </a:xfrm>
        </p:spPr>
        <p:txBody>
          <a:bodyPr>
            <a:normAutofit/>
          </a:bodyPr>
          <a:lstStyle/>
          <a:p>
            <a:pPr marL="0" indent="0" algn="ctr">
              <a:buNone/>
            </a:pPr>
            <a:r>
              <a:rPr lang="en-US" sz="2800" dirty="0"/>
              <a:t>This is the oldest generation  and depicts a conservative and disciplined group of individuals. This group of  people like formality and implement a chains of command</a:t>
            </a:r>
            <a:r>
              <a:rPr lang="en-US" sz="2800" dirty="0" smtClean="0"/>
              <a:t>.</a:t>
            </a:r>
          </a:p>
          <a:p>
            <a:pPr marL="0" indent="0" algn="ctr">
              <a:buNone/>
            </a:pPr>
            <a:endParaRPr lang="en-US" sz="2800" dirty="0"/>
          </a:p>
          <a:p>
            <a:pPr marL="0" indent="0" algn="ctr">
              <a:buNone/>
            </a:pPr>
            <a:r>
              <a:rPr lang="en-US" sz="2800" dirty="0" smtClean="0"/>
              <a:t>Traditional </a:t>
            </a:r>
            <a:r>
              <a:rPr lang="en-US" sz="2800" dirty="0"/>
              <a:t>generation groups believe in paying one's dues, respecting authority figures, and promoting teamwork and collaboration.</a:t>
            </a:r>
          </a:p>
        </p:txBody>
      </p:sp>
    </p:spTree>
    <p:extLst>
      <p:ext uri="{BB962C8B-B14F-4D97-AF65-F5344CB8AC3E}">
        <p14:creationId xmlns:p14="http://schemas.microsoft.com/office/powerpoint/2010/main" val="12176692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5400" dirty="0" smtClean="0"/>
              <a:t>The Baby Boom Generation</a:t>
            </a:r>
            <a:endParaRPr lang="en-US" sz="5400" dirty="0"/>
          </a:p>
        </p:txBody>
      </p:sp>
      <p:sp>
        <p:nvSpPr>
          <p:cNvPr id="3" name="Content Placeholder 2"/>
          <p:cNvSpPr>
            <a:spLocks noGrp="1"/>
          </p:cNvSpPr>
          <p:nvPr>
            <p:ph idx="1"/>
          </p:nvPr>
        </p:nvSpPr>
        <p:spPr>
          <a:xfrm>
            <a:off x="457200" y="2057400"/>
            <a:ext cx="8229600" cy="4389120"/>
          </a:xfrm>
        </p:spPr>
        <p:txBody>
          <a:bodyPr>
            <a:normAutofit/>
          </a:bodyPr>
          <a:lstStyle/>
          <a:p>
            <a:pPr marL="0" indent="0" algn="ctr">
              <a:buNone/>
            </a:pPr>
            <a:r>
              <a:rPr lang="en-US" sz="2800" dirty="0"/>
              <a:t>These individuals were born between 1946 and 1964. This generation was raised to  respect authority figures, is hardworking, and began the trend of "workaholics</a:t>
            </a:r>
            <a:r>
              <a:rPr lang="en-US" sz="2800" dirty="0" smtClean="0"/>
              <a:t>.“</a:t>
            </a:r>
          </a:p>
          <a:p>
            <a:pPr marL="0" indent="0" algn="ctr">
              <a:buNone/>
            </a:pPr>
            <a:endParaRPr lang="en-US" sz="2800" dirty="0"/>
          </a:p>
          <a:p>
            <a:pPr marL="0" indent="0" algn="ctr">
              <a:buNone/>
            </a:pPr>
            <a:r>
              <a:rPr lang="en-US" sz="2800" dirty="0" smtClean="0"/>
              <a:t>They </a:t>
            </a:r>
            <a:r>
              <a:rPr lang="en-US" sz="2800" dirty="0"/>
              <a:t>have a tendency to be goal-oriented and are more welcoming of diversity. Many within this generation keep with the chain of command style of authority. </a:t>
            </a:r>
          </a:p>
        </p:txBody>
      </p:sp>
    </p:spTree>
    <p:extLst>
      <p:ext uri="{BB962C8B-B14F-4D97-AF65-F5344CB8AC3E}">
        <p14:creationId xmlns:p14="http://schemas.microsoft.com/office/powerpoint/2010/main" val="4928422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7200" dirty="0" smtClean="0"/>
              <a:t>Generation</a:t>
            </a:r>
            <a:r>
              <a:rPr lang="en-US" sz="6000" dirty="0" smtClean="0"/>
              <a:t> X</a:t>
            </a:r>
            <a:endParaRPr lang="en-US" sz="6000" dirty="0"/>
          </a:p>
        </p:txBody>
      </p:sp>
      <p:sp>
        <p:nvSpPr>
          <p:cNvPr id="3" name="Content Placeholder 2"/>
          <p:cNvSpPr>
            <a:spLocks noGrp="1"/>
          </p:cNvSpPr>
          <p:nvPr>
            <p:ph idx="1"/>
          </p:nvPr>
        </p:nvSpPr>
        <p:spPr>
          <a:xfrm>
            <a:off x="457200" y="1935480"/>
            <a:ext cx="8229600" cy="4693920"/>
          </a:xfrm>
        </p:spPr>
        <p:txBody>
          <a:bodyPr>
            <a:normAutofit/>
          </a:bodyPr>
          <a:lstStyle/>
          <a:p>
            <a:pPr marL="0" indent="0" algn="ctr">
              <a:buNone/>
            </a:pPr>
            <a:r>
              <a:rPr lang="en-US" dirty="0"/>
              <a:t>Generation X spans a group of individuals who were born between 1968 and 1979. This group holds high aspirations of achievement and are independent and self-reliant. </a:t>
            </a:r>
            <a:endParaRPr lang="en-US" dirty="0" smtClean="0"/>
          </a:p>
          <a:p>
            <a:pPr marL="0" indent="0" algn="ctr">
              <a:buNone/>
            </a:pPr>
            <a:endParaRPr lang="en-US" dirty="0"/>
          </a:p>
          <a:p>
            <a:pPr marL="0" indent="0" algn="ctr">
              <a:buNone/>
            </a:pPr>
            <a:r>
              <a:rPr lang="en-US" dirty="0" smtClean="0"/>
              <a:t>Individuals </a:t>
            </a:r>
            <a:r>
              <a:rPr lang="en-US" dirty="0"/>
              <a:t>within Generation X are continuous learners, have strong professional skills, and are result-orientated. They are not commonly intimidated by authority figures and feel they can question those in the chain of command. These individuals also are more flexible in their schedules and are very adaptable to </a:t>
            </a:r>
            <a:r>
              <a:rPr lang="en-US" dirty="0" smtClean="0"/>
              <a:t>change.</a:t>
            </a:r>
            <a:endParaRPr lang="en-US" dirty="0"/>
          </a:p>
        </p:txBody>
      </p:sp>
    </p:spTree>
    <p:extLst>
      <p:ext uri="{BB962C8B-B14F-4D97-AF65-F5344CB8AC3E}">
        <p14:creationId xmlns:p14="http://schemas.microsoft.com/office/powerpoint/2010/main" val="232200421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sz="7200" dirty="0" smtClean="0"/>
              <a:t>Generation</a:t>
            </a:r>
            <a:r>
              <a:rPr lang="en-US" dirty="0" smtClean="0"/>
              <a:t> Y</a:t>
            </a:r>
            <a:endParaRPr lang="en-US" dirty="0"/>
          </a:p>
        </p:txBody>
      </p:sp>
      <p:sp>
        <p:nvSpPr>
          <p:cNvPr id="3" name="Content Placeholder 2"/>
          <p:cNvSpPr>
            <a:spLocks noGrp="1"/>
          </p:cNvSpPr>
          <p:nvPr>
            <p:ph idx="1"/>
          </p:nvPr>
        </p:nvSpPr>
        <p:spPr>
          <a:xfrm>
            <a:off x="457200" y="2133600"/>
            <a:ext cx="8229600" cy="4389120"/>
          </a:xfrm>
        </p:spPr>
        <p:txBody>
          <a:bodyPr/>
          <a:lstStyle/>
          <a:p>
            <a:pPr marL="0" indent="0" algn="ctr">
              <a:buNone/>
            </a:pPr>
            <a:r>
              <a:rPr lang="en-US" dirty="0"/>
              <a:t>This generation includes those people born from 1978 to the present.  They value teamwork, embrace diversity, are adaptive to change, and are flexible with any situation. </a:t>
            </a:r>
            <a:endParaRPr lang="en-US" dirty="0" smtClean="0"/>
          </a:p>
          <a:p>
            <a:pPr marL="0" indent="0" algn="ctr">
              <a:buNone/>
            </a:pPr>
            <a:endParaRPr lang="en-US" dirty="0"/>
          </a:p>
          <a:p>
            <a:pPr marL="0" indent="0" algn="ctr">
              <a:buNone/>
            </a:pPr>
            <a:r>
              <a:rPr lang="en-US" dirty="0" smtClean="0"/>
              <a:t>Generation </a:t>
            </a:r>
            <a:r>
              <a:rPr lang="en-US" dirty="0"/>
              <a:t>Y people are multitaskers and are to date the most highly educated group of people. They value training and education and are known as a confident, goal-oriented generation. </a:t>
            </a:r>
          </a:p>
        </p:txBody>
      </p:sp>
    </p:spTree>
    <p:extLst>
      <p:ext uri="{BB962C8B-B14F-4D97-AF65-F5344CB8AC3E}">
        <p14:creationId xmlns:p14="http://schemas.microsoft.com/office/powerpoint/2010/main" val="89336250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85800" y="3124200"/>
            <a:ext cx="7772400" cy="1362456"/>
          </a:xfrm>
        </p:spPr>
        <p:txBody>
          <a:bodyPr/>
          <a:lstStyle/>
          <a:p>
            <a:r>
              <a:rPr lang="en-US" sz="9600" dirty="0" smtClean="0"/>
              <a:t>Professional 	Etiquette…</a:t>
            </a:r>
            <a:endParaRPr lang="en-US" sz="9600" dirty="0"/>
          </a:p>
        </p:txBody>
      </p:sp>
    </p:spTree>
    <p:extLst>
      <p:ext uri="{BB962C8B-B14F-4D97-AF65-F5344CB8AC3E}">
        <p14:creationId xmlns:p14="http://schemas.microsoft.com/office/powerpoint/2010/main" val="22200706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pPr algn="ctr"/>
            <a:r>
              <a:rPr lang="en-US" sz="8000" dirty="0" smtClean="0"/>
              <a:t>Names</a:t>
            </a:r>
            <a:endParaRPr lang="en-US" dirty="0"/>
          </a:p>
        </p:txBody>
      </p:sp>
      <p:sp>
        <p:nvSpPr>
          <p:cNvPr id="5" name="Content Placeholder 4"/>
          <p:cNvSpPr>
            <a:spLocks noGrp="1"/>
          </p:cNvSpPr>
          <p:nvPr>
            <p:ph idx="1"/>
          </p:nvPr>
        </p:nvSpPr>
        <p:spPr>
          <a:xfrm>
            <a:off x="457200" y="2057400"/>
            <a:ext cx="8229600" cy="4389120"/>
          </a:xfrm>
        </p:spPr>
        <p:txBody>
          <a:bodyPr>
            <a:normAutofit/>
          </a:bodyPr>
          <a:lstStyle/>
          <a:p>
            <a:pPr marL="0" indent="0" algn="ctr">
              <a:buNone/>
            </a:pPr>
            <a:r>
              <a:rPr lang="en-US" sz="2800" dirty="0"/>
              <a:t>Address each individual by their formal name when meeting them for the first time. Until they ask you to use their first name or a nickname, continue to address them formally. Be the first to extend your hand for a handshake and look them in the eye</a:t>
            </a:r>
            <a:r>
              <a:rPr lang="en-US" sz="2800" dirty="0" smtClean="0"/>
              <a:t>.</a:t>
            </a:r>
          </a:p>
          <a:p>
            <a:pPr marL="0" indent="0" algn="ctr">
              <a:buNone/>
            </a:pPr>
            <a:endParaRPr lang="en-US" sz="2800" dirty="0"/>
          </a:p>
          <a:p>
            <a:pPr marL="0" indent="0" algn="ctr">
              <a:buNone/>
            </a:pPr>
            <a:r>
              <a:rPr lang="en-US" sz="2800" dirty="0" smtClean="0"/>
              <a:t>When </a:t>
            </a:r>
            <a:r>
              <a:rPr lang="en-US" sz="2800" dirty="0"/>
              <a:t>addressing those of the Traditional or Baby Boomer Generations, you should use Mr. or Mrs. in their titles. </a:t>
            </a:r>
          </a:p>
        </p:txBody>
      </p:sp>
    </p:spTree>
    <p:extLst>
      <p:ext uri="{BB962C8B-B14F-4D97-AF65-F5344CB8AC3E}">
        <p14:creationId xmlns:p14="http://schemas.microsoft.com/office/powerpoint/2010/main" val="1741819016"/>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452</TotalTime>
  <Words>883</Words>
  <Application>Microsoft Office PowerPoint</Application>
  <PresentationFormat>On-screen Show (4:3)</PresentationFormat>
  <Paragraphs>55</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Flow</vt:lpstr>
      <vt:lpstr>Generational Respect</vt:lpstr>
      <vt:lpstr>Respect Across Generational Lines</vt:lpstr>
      <vt:lpstr>The Generations…</vt:lpstr>
      <vt:lpstr>The Traditional Generation</vt:lpstr>
      <vt:lpstr>The Baby Boom Generation</vt:lpstr>
      <vt:lpstr>Generation X</vt:lpstr>
      <vt:lpstr>Generation Y</vt:lpstr>
      <vt:lpstr>Professional  Etiquette…</vt:lpstr>
      <vt:lpstr>Names</vt:lpstr>
      <vt:lpstr>Courtesy</vt:lpstr>
      <vt:lpstr>Language</vt:lpstr>
      <vt:lpstr>Respect</vt:lpstr>
      <vt:lpstr>Criticism</vt:lpstr>
      <vt:lpstr>Chain of Command</vt:lpstr>
      <vt:lpstr>DO</vt:lpstr>
      <vt:lpstr>DON’T</vt:lpstr>
      <vt:lpstr>END OF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Generational Respect</dc:title>
  <dc:creator>Windows User</dc:creator>
  <cp:lastModifiedBy>Windows User</cp:lastModifiedBy>
  <cp:revision>4</cp:revision>
  <dcterms:created xsi:type="dcterms:W3CDTF">2014-10-31T16:28:58Z</dcterms:created>
  <dcterms:modified xsi:type="dcterms:W3CDTF">2014-11-01T00:01:53Z</dcterms:modified>
</cp:coreProperties>
</file>

<file path=docProps/thumbnail.jpeg>
</file>