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6CABD748-1AF4-477B-9CF8-C36B5EBEE94F}" type="datetimeFigureOut">
              <a:rPr lang="en-US" smtClean="0"/>
              <a:t>10/31/2014</a:t>
            </a:fld>
            <a:endParaRPr lang="en-US" dirty="0"/>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A3665E6-88B4-4E0B-A462-5A04B1FB1F69}"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6CABD748-1AF4-477B-9CF8-C36B5EBEE94F}" type="datetimeFigureOut">
              <a:rPr lang="en-US" smtClean="0"/>
              <a:t>10/31/2014</a:t>
            </a:fld>
            <a:endParaRPr lang="en-US" dirty="0"/>
          </a:p>
        </p:txBody>
      </p:sp>
      <p:sp>
        <p:nvSpPr>
          <p:cNvPr id="27" name="Slide Number Placeholder 26"/>
          <p:cNvSpPr>
            <a:spLocks noGrp="1"/>
          </p:cNvSpPr>
          <p:nvPr>
            <p:ph type="sldNum" sz="quarter" idx="11"/>
          </p:nvPr>
        </p:nvSpPr>
        <p:spPr/>
        <p:txBody>
          <a:bodyPr rtlCol="0"/>
          <a:lstStyle/>
          <a:p>
            <a:fld id="{6A3665E6-88B4-4E0B-A462-5A04B1FB1F69}" type="slidenum">
              <a:rPr lang="en-US" smtClean="0"/>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6CABD748-1AF4-477B-9CF8-C36B5EBEE94F}" type="datetimeFigureOut">
              <a:rPr lang="en-US" smtClean="0"/>
              <a:t>10/31/2014</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6A3665E6-88B4-4E0B-A462-5A04B1FB1F6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CABD748-1AF4-477B-9CF8-C36B5EBEE94F}" type="datetimeFigureOut">
              <a:rPr lang="en-US" smtClean="0"/>
              <a:t>10/31/2014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6CABD748-1AF4-477B-9CF8-C36B5EBEE94F}" type="datetimeFigureOut">
              <a:rPr lang="en-US" smtClean="0"/>
              <a:t>10/31/2014</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A3665E6-88B4-4E0B-A462-5A04B1FB1F69}"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Use Language that Enables Patients’ Understanding</a:t>
            </a:r>
            <a:endParaRPr lang="en-US" dirty="0"/>
          </a:p>
        </p:txBody>
      </p:sp>
      <p:sp>
        <p:nvSpPr>
          <p:cNvPr id="3" name="Subtitle 2"/>
          <p:cNvSpPr>
            <a:spLocks noGrp="1"/>
          </p:cNvSpPr>
          <p:nvPr>
            <p:ph type="subTitle" idx="1"/>
          </p:nvPr>
        </p:nvSpPr>
        <p:spPr/>
        <p:txBody>
          <a:bodyPr/>
          <a:lstStyle/>
          <a:p>
            <a:r>
              <a:rPr lang="en-US" dirty="0" smtClean="0"/>
              <a:t>(Use </a:t>
            </a:r>
            <a:r>
              <a:rPr lang="en-US" dirty="0"/>
              <a:t>Language/Verbal Skills that Enhance A Patients </a:t>
            </a:r>
            <a:r>
              <a:rPr lang="en-US" dirty="0" smtClean="0"/>
              <a:t>Understanding)</a:t>
            </a:r>
            <a:endParaRPr lang="en-US" dirty="0"/>
          </a:p>
          <a:p>
            <a:endParaRPr lang="en-US" dirty="0"/>
          </a:p>
        </p:txBody>
      </p:sp>
    </p:spTree>
    <p:extLst>
      <p:ext uri="{BB962C8B-B14F-4D97-AF65-F5344CB8AC3E}">
        <p14:creationId xmlns:p14="http://schemas.microsoft.com/office/powerpoint/2010/main" val="3504675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fontScale="90000"/>
          </a:bodyPr>
          <a:lstStyle/>
          <a:p>
            <a:pPr algn="ctr"/>
            <a:r>
              <a:rPr lang="en-US" dirty="0" smtClean="0"/>
              <a:t>Identifying the Patient’s Approach to Learning</a:t>
            </a:r>
            <a:endParaRPr lang="en-US" dirty="0"/>
          </a:p>
        </p:txBody>
      </p:sp>
      <p:sp>
        <p:nvSpPr>
          <p:cNvPr id="3" name="Content Placeholder 2"/>
          <p:cNvSpPr>
            <a:spLocks noGrp="1"/>
          </p:cNvSpPr>
          <p:nvPr>
            <p:ph idx="1"/>
          </p:nvPr>
        </p:nvSpPr>
        <p:spPr/>
        <p:txBody>
          <a:bodyPr>
            <a:normAutofit fontScale="77500" lnSpcReduction="20000"/>
          </a:bodyPr>
          <a:lstStyle/>
          <a:p>
            <a:pPr marL="109728" indent="0">
              <a:buNone/>
            </a:pPr>
            <a:r>
              <a:rPr lang="en-US" dirty="0"/>
              <a:t>As we discussed in another lesson, medical information can be very hard for patients to understand. Therefore, it is important to do everything that we can to help facilitate their understanding. In this lesson, we will focus on the language necessary to enable patient understanding. </a:t>
            </a:r>
            <a:endParaRPr lang="en-US" dirty="0" smtClean="0"/>
          </a:p>
          <a:p>
            <a:pPr marL="109728" indent="0">
              <a:buNone/>
            </a:pPr>
            <a:endParaRPr lang="en-US" dirty="0"/>
          </a:p>
          <a:p>
            <a:pPr marL="109728" indent="0">
              <a:buNone/>
            </a:pPr>
            <a:r>
              <a:rPr lang="en-US" dirty="0" smtClean="0"/>
              <a:t>The </a:t>
            </a:r>
            <a:r>
              <a:rPr lang="en-US" dirty="0"/>
              <a:t>first suggestion for making sure you are using language that enables the patient's understanding is to identify their approach to learning.  As you know, people learn in different ways. Trying to reach people by using the ways they learn best enhances communication and their overall understanding. It also decreases frustration. It is okay to ask your patient which approach works best for them. If they don’t know, ask them a couple of simple questions like: "How do you like to learn?" and "How can we communicate better?" </a:t>
            </a:r>
          </a:p>
        </p:txBody>
      </p:sp>
    </p:spTree>
    <p:extLst>
      <p:ext uri="{BB962C8B-B14F-4D97-AF65-F5344CB8AC3E}">
        <p14:creationId xmlns:p14="http://schemas.microsoft.com/office/powerpoint/2010/main" val="2856482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dirty="0" smtClean="0"/>
              <a:t>Demonstrating Mutual Respect</a:t>
            </a:r>
            <a:endParaRPr lang="en-US" sz="4400" dirty="0"/>
          </a:p>
        </p:txBody>
      </p:sp>
      <p:sp>
        <p:nvSpPr>
          <p:cNvPr id="3" name="Content Placeholder 2"/>
          <p:cNvSpPr>
            <a:spLocks noGrp="1"/>
          </p:cNvSpPr>
          <p:nvPr>
            <p:ph idx="1"/>
          </p:nvPr>
        </p:nvSpPr>
        <p:spPr/>
        <p:txBody>
          <a:bodyPr>
            <a:noAutofit/>
          </a:bodyPr>
          <a:lstStyle/>
          <a:p>
            <a:pPr marL="109728" indent="0">
              <a:buNone/>
            </a:pPr>
            <a:r>
              <a:rPr lang="en-US" sz="3000" dirty="0"/>
              <a:t>Another suggestion for making sure you are using language that enables the patient's understanding is by demonstrating mutual respect. Mutual respect is an extremely important factor in the medical communications equation. Asking about your patient's preferences, and incorporating these preferences into the agenda, shows respect and opens the door for better understanding.</a:t>
            </a:r>
          </a:p>
        </p:txBody>
      </p:sp>
    </p:spTree>
    <p:extLst>
      <p:ext uri="{BB962C8B-B14F-4D97-AF65-F5344CB8AC3E}">
        <p14:creationId xmlns:p14="http://schemas.microsoft.com/office/powerpoint/2010/main" val="697868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Tips for Using Language that Enables Understanding</a:t>
            </a:r>
            <a:endParaRPr lang="en-US" dirty="0"/>
          </a:p>
        </p:txBody>
      </p:sp>
      <p:sp>
        <p:nvSpPr>
          <p:cNvPr id="3" name="Content Placeholder 2"/>
          <p:cNvSpPr>
            <a:spLocks noGrp="1"/>
          </p:cNvSpPr>
          <p:nvPr>
            <p:ph idx="1"/>
          </p:nvPr>
        </p:nvSpPr>
        <p:spPr/>
        <p:txBody>
          <a:bodyPr>
            <a:normAutofit fontScale="62500" lnSpcReduction="20000"/>
          </a:bodyPr>
          <a:lstStyle/>
          <a:p>
            <a:r>
              <a:rPr lang="en-US" dirty="0"/>
              <a:t>Communicate in key points, avoiding excessive information. Most patients don't remember more than three messages. </a:t>
            </a:r>
            <a:endParaRPr lang="en-US" dirty="0" smtClean="0"/>
          </a:p>
          <a:p>
            <a:r>
              <a:rPr lang="en-US" dirty="0" smtClean="0"/>
              <a:t>Speak </a:t>
            </a:r>
            <a:r>
              <a:rPr lang="en-US" dirty="0"/>
              <a:t>slowly and pause. This gives the patient time to digest the information or ask for clarification</a:t>
            </a:r>
            <a:r>
              <a:rPr lang="en-US" dirty="0" smtClean="0"/>
              <a:t>.</a:t>
            </a:r>
          </a:p>
          <a:p>
            <a:r>
              <a:rPr lang="en-US" dirty="0" smtClean="0"/>
              <a:t>Avoid </a:t>
            </a:r>
            <a:r>
              <a:rPr lang="en-US" dirty="0"/>
              <a:t>medical jargon, acronyms, idioms, and made-up terms. </a:t>
            </a:r>
            <a:endParaRPr lang="en-US" dirty="0" smtClean="0"/>
          </a:p>
          <a:p>
            <a:r>
              <a:rPr lang="en-US" dirty="0" smtClean="0"/>
              <a:t>Use </a:t>
            </a:r>
            <a:r>
              <a:rPr lang="en-US" dirty="0"/>
              <a:t>analogies for common things.  </a:t>
            </a:r>
            <a:endParaRPr lang="en-US" dirty="0" smtClean="0"/>
          </a:p>
          <a:p>
            <a:r>
              <a:rPr lang="en-US" dirty="0" smtClean="0"/>
              <a:t>Beware </a:t>
            </a:r>
            <a:r>
              <a:rPr lang="en-US" dirty="0"/>
              <a:t>of homonyms (words with multiple meanings). For example, "stool" &amp; "gait." Try to use words that have one meaning. </a:t>
            </a:r>
            <a:endParaRPr lang="en-US" dirty="0" smtClean="0"/>
          </a:p>
          <a:p>
            <a:r>
              <a:rPr lang="en-US" dirty="0" smtClean="0"/>
              <a:t>Beware </a:t>
            </a:r>
            <a:r>
              <a:rPr lang="en-US" dirty="0"/>
              <a:t>of "one phrase, two interpretation" statements. Even commonly used words such as “may,” “might,” and “suggest” can be difficult to understand. For example, “This treatment MAY help” could be interpreted as “This treatment WILL help.” Make sure to explain what you really mean</a:t>
            </a:r>
            <a:r>
              <a:rPr lang="en-US" dirty="0" smtClean="0"/>
              <a:t>.</a:t>
            </a:r>
          </a:p>
          <a:p>
            <a:r>
              <a:rPr lang="en-US" dirty="0" smtClean="0"/>
              <a:t>Avoid </a:t>
            </a:r>
            <a:r>
              <a:rPr lang="en-US" dirty="0"/>
              <a:t>using common words in uncommon ways. Sometimes health care professionals use words in unusual ways. For example, providers might tell patients that they are “unremarkable,” which is likely good news. </a:t>
            </a:r>
            <a:endParaRPr lang="en-US" dirty="0" smtClean="0"/>
          </a:p>
          <a:p>
            <a:r>
              <a:rPr lang="en-US" dirty="0" smtClean="0"/>
              <a:t>Use </a:t>
            </a:r>
            <a:r>
              <a:rPr lang="en-US" dirty="0"/>
              <a:t>the patient's own words and language whenever possible</a:t>
            </a:r>
            <a:r>
              <a:rPr lang="en-US" dirty="0" smtClean="0"/>
              <a:t>.</a:t>
            </a:r>
          </a:p>
          <a:p>
            <a:r>
              <a:rPr lang="en-US" dirty="0" smtClean="0"/>
              <a:t>Encourage </a:t>
            </a:r>
            <a:r>
              <a:rPr lang="en-US" dirty="0"/>
              <a:t>the patient to ask questions.</a:t>
            </a:r>
          </a:p>
        </p:txBody>
      </p:sp>
    </p:spTree>
    <p:extLst>
      <p:ext uri="{BB962C8B-B14F-4D97-AF65-F5344CB8AC3E}">
        <p14:creationId xmlns:p14="http://schemas.microsoft.com/office/powerpoint/2010/main" val="3992633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fontScale="90000"/>
          </a:bodyPr>
          <a:lstStyle/>
          <a:p>
            <a:pPr algn="ctr"/>
            <a:r>
              <a:rPr lang="en-US" dirty="0" smtClean="0"/>
              <a:t>Language Strategy that Enables Understanding</a:t>
            </a:r>
            <a:endParaRPr lang="en-US" dirty="0"/>
          </a:p>
        </p:txBody>
      </p:sp>
      <p:sp>
        <p:nvSpPr>
          <p:cNvPr id="3" name="Content Placeholder 2"/>
          <p:cNvSpPr>
            <a:spLocks noGrp="1"/>
          </p:cNvSpPr>
          <p:nvPr>
            <p:ph idx="1"/>
          </p:nvPr>
        </p:nvSpPr>
        <p:spPr/>
        <p:txBody>
          <a:bodyPr>
            <a:normAutofit fontScale="70000" lnSpcReduction="20000"/>
          </a:bodyPr>
          <a:lstStyle/>
          <a:p>
            <a:pPr marL="109728" indent="0">
              <a:buNone/>
            </a:pPr>
            <a:r>
              <a:rPr lang="en-US" dirty="0"/>
              <a:t>The following is an example of a more specific language strategy that can be helpful in enabling patient understanding</a:t>
            </a:r>
            <a:r>
              <a:rPr lang="en-US" dirty="0" smtClean="0"/>
              <a:t>:</a:t>
            </a:r>
          </a:p>
          <a:p>
            <a:pPr marL="109728" indent="0">
              <a:buNone/>
            </a:pPr>
            <a:endParaRPr lang="en-US" dirty="0" smtClean="0"/>
          </a:p>
          <a:p>
            <a:r>
              <a:rPr lang="en-US" dirty="0" smtClean="0"/>
              <a:t>Begin </a:t>
            </a:r>
            <a:r>
              <a:rPr lang="en-US" dirty="0"/>
              <a:t>from the patient's perspective: Use the patient's story as the starting place and listen for the patient's meanings, language, and values as they tell the story. Use as much of the patient's language in your communication with them as possible. </a:t>
            </a:r>
            <a:endParaRPr lang="en-US" dirty="0" smtClean="0"/>
          </a:p>
          <a:p>
            <a:r>
              <a:rPr lang="en-US" dirty="0" smtClean="0"/>
              <a:t>Include </a:t>
            </a:r>
            <a:r>
              <a:rPr lang="en-US" dirty="0"/>
              <a:t>feelings in the discussion: Ask the patient how she feels about the situation. Actively listen, using the patient's terms to reflect on what she is saying. Show the patient you care by expressing your feelings about her progress, problems, and so on</a:t>
            </a:r>
            <a:r>
              <a:rPr lang="en-US" dirty="0" smtClean="0"/>
              <a:t>.</a:t>
            </a:r>
          </a:p>
          <a:p>
            <a:r>
              <a:rPr lang="en-US" dirty="0" smtClean="0"/>
              <a:t>Base </a:t>
            </a:r>
            <a:r>
              <a:rPr lang="en-US" dirty="0"/>
              <a:t>goals on the patient's values: Ask the patient how much they prefer to participate. Allow the patient to participate to the extent that they are willing. Guide the patient to set goals and establish steps that they are willing to take.</a:t>
            </a:r>
          </a:p>
        </p:txBody>
      </p:sp>
      <p:sp>
        <p:nvSpPr>
          <p:cNvPr id="4" name="TextBox 3"/>
          <p:cNvSpPr txBox="1"/>
          <p:nvPr/>
        </p:nvSpPr>
        <p:spPr>
          <a:xfrm>
            <a:off x="5216371" y="6019800"/>
            <a:ext cx="3657600" cy="646331"/>
          </a:xfrm>
          <a:prstGeom prst="rect">
            <a:avLst/>
          </a:prstGeom>
          <a:noFill/>
        </p:spPr>
        <p:txBody>
          <a:bodyPr wrap="square" rtlCol="0">
            <a:spAutoFit/>
          </a:bodyPr>
          <a:lstStyle/>
          <a:p>
            <a:pPr algn="r"/>
            <a:r>
              <a:rPr lang="en-US" sz="3600" b="1" dirty="0" smtClean="0"/>
              <a:t>TRY IT!</a:t>
            </a:r>
            <a:endParaRPr lang="en-US" sz="3600" b="1" dirty="0"/>
          </a:p>
        </p:txBody>
      </p:sp>
    </p:spTree>
    <p:extLst>
      <p:ext uri="{BB962C8B-B14F-4D97-AF65-F5344CB8AC3E}">
        <p14:creationId xmlns:p14="http://schemas.microsoft.com/office/powerpoint/2010/main" val="2503848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7200" dirty="0" smtClean="0"/>
              <a:t>Conclusion </a:t>
            </a:r>
            <a:endParaRPr lang="en-US" sz="7200" dirty="0"/>
          </a:p>
        </p:txBody>
      </p:sp>
      <p:sp>
        <p:nvSpPr>
          <p:cNvPr id="3" name="Content Placeholder 2"/>
          <p:cNvSpPr>
            <a:spLocks noGrp="1"/>
          </p:cNvSpPr>
          <p:nvPr>
            <p:ph idx="1"/>
          </p:nvPr>
        </p:nvSpPr>
        <p:spPr>
          <a:xfrm>
            <a:off x="457200" y="2514600"/>
            <a:ext cx="8229600" cy="3770376"/>
          </a:xfrm>
        </p:spPr>
        <p:txBody>
          <a:bodyPr>
            <a:normAutofit/>
          </a:bodyPr>
          <a:lstStyle/>
          <a:p>
            <a:pPr marL="109728" indent="0" algn="ctr">
              <a:buNone/>
            </a:pPr>
            <a:r>
              <a:rPr lang="en-US" sz="3600" dirty="0"/>
              <a:t>By identifying the patient's approach to learning, demonstrating mutual respect, and practicing the tips and strategies presented in this lesson, you will be able to use language that enables the patient's understanding.</a:t>
            </a:r>
          </a:p>
        </p:txBody>
      </p:sp>
    </p:spTree>
    <p:extLst>
      <p:ext uri="{BB962C8B-B14F-4D97-AF65-F5344CB8AC3E}">
        <p14:creationId xmlns:p14="http://schemas.microsoft.com/office/powerpoint/2010/main" val="4011378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8000" b="1" dirty="0" smtClean="0"/>
              <a:t>END OF</a:t>
            </a:r>
            <a:endParaRPr lang="en-US" sz="8000" b="1" dirty="0"/>
          </a:p>
        </p:txBody>
      </p:sp>
      <p:sp>
        <p:nvSpPr>
          <p:cNvPr id="5" name="Subtitle 4"/>
          <p:cNvSpPr>
            <a:spLocks noGrp="1"/>
          </p:cNvSpPr>
          <p:nvPr>
            <p:ph type="subTitle" idx="1"/>
          </p:nvPr>
        </p:nvSpPr>
        <p:spPr/>
        <p:txBody>
          <a:bodyPr>
            <a:normAutofit/>
          </a:bodyPr>
          <a:lstStyle/>
          <a:p>
            <a:pPr algn="r"/>
            <a:r>
              <a:rPr lang="en-US" sz="3200" dirty="0" smtClean="0"/>
              <a:t>Use Language that Enables Patients’ Understanding</a:t>
            </a:r>
            <a:endParaRPr lang="en-US" sz="3200" dirty="0"/>
          </a:p>
        </p:txBody>
      </p:sp>
    </p:spTree>
    <p:extLst>
      <p:ext uri="{BB962C8B-B14F-4D97-AF65-F5344CB8AC3E}">
        <p14:creationId xmlns:p14="http://schemas.microsoft.com/office/powerpoint/2010/main" val="10113018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21</TotalTime>
  <Words>655</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Urban</vt:lpstr>
      <vt:lpstr>Use Language that Enables Patients’ Understanding</vt:lpstr>
      <vt:lpstr>Identifying the Patient’s Approach to Learning</vt:lpstr>
      <vt:lpstr>Demonstrating Mutual Respect</vt:lpstr>
      <vt:lpstr>Tips for Using Language that Enables Understanding</vt:lpstr>
      <vt:lpstr>Language Strategy that Enables Understanding</vt:lpstr>
      <vt:lpstr>Conclusion </vt:lpstr>
      <vt:lpstr>END OF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Language that Enables Patients’ Understanding</dc:title>
  <dc:creator>Windows User</dc:creator>
  <cp:lastModifiedBy>Windows User</cp:lastModifiedBy>
  <cp:revision>3</cp:revision>
  <dcterms:created xsi:type="dcterms:W3CDTF">2014-10-31T17:07:24Z</dcterms:created>
  <dcterms:modified xsi:type="dcterms:W3CDTF">2014-10-31T17:29:06Z</dcterms:modified>
</cp:coreProperties>
</file>