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0"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850CD3-3954-4F2B-B155-05EFD5E74279}"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A9103C-BF00-4506-8C00-5F82B4C061F8}" type="slidenum">
              <a:rPr lang="en-US" smtClean="0"/>
              <a:t>‹#›</a:t>
            </a:fld>
            <a:endParaRPr lang="en-US"/>
          </a:p>
        </p:txBody>
      </p:sp>
    </p:spTree>
    <p:extLst>
      <p:ext uri="{BB962C8B-B14F-4D97-AF65-F5344CB8AC3E}">
        <p14:creationId xmlns:p14="http://schemas.microsoft.com/office/powerpoint/2010/main" val="634642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850CD3-3954-4F2B-B155-05EFD5E74279}"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A9103C-BF00-4506-8C00-5F82B4C061F8}" type="slidenum">
              <a:rPr lang="en-US" smtClean="0"/>
              <a:t>‹#›</a:t>
            </a:fld>
            <a:endParaRPr lang="en-US"/>
          </a:p>
        </p:txBody>
      </p:sp>
    </p:spTree>
    <p:extLst>
      <p:ext uri="{BB962C8B-B14F-4D97-AF65-F5344CB8AC3E}">
        <p14:creationId xmlns:p14="http://schemas.microsoft.com/office/powerpoint/2010/main" val="2758426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850CD3-3954-4F2B-B155-05EFD5E74279}"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A9103C-BF00-4506-8C00-5F82B4C061F8}" type="slidenum">
              <a:rPr lang="en-US" smtClean="0"/>
              <a:t>‹#›</a:t>
            </a:fld>
            <a:endParaRPr lang="en-US"/>
          </a:p>
        </p:txBody>
      </p:sp>
    </p:spTree>
    <p:extLst>
      <p:ext uri="{BB962C8B-B14F-4D97-AF65-F5344CB8AC3E}">
        <p14:creationId xmlns:p14="http://schemas.microsoft.com/office/powerpoint/2010/main" val="1353232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850CD3-3954-4F2B-B155-05EFD5E74279}"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A9103C-BF00-4506-8C00-5F82B4C061F8}" type="slidenum">
              <a:rPr lang="en-US" smtClean="0"/>
              <a:t>‹#›</a:t>
            </a:fld>
            <a:endParaRPr lang="en-US"/>
          </a:p>
        </p:txBody>
      </p:sp>
    </p:spTree>
    <p:extLst>
      <p:ext uri="{BB962C8B-B14F-4D97-AF65-F5344CB8AC3E}">
        <p14:creationId xmlns:p14="http://schemas.microsoft.com/office/powerpoint/2010/main" val="4235169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850CD3-3954-4F2B-B155-05EFD5E74279}"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A9103C-BF00-4506-8C00-5F82B4C061F8}" type="slidenum">
              <a:rPr lang="en-US" smtClean="0"/>
              <a:t>‹#›</a:t>
            </a:fld>
            <a:endParaRPr lang="en-US"/>
          </a:p>
        </p:txBody>
      </p:sp>
    </p:spTree>
    <p:extLst>
      <p:ext uri="{BB962C8B-B14F-4D97-AF65-F5344CB8AC3E}">
        <p14:creationId xmlns:p14="http://schemas.microsoft.com/office/powerpoint/2010/main" val="494167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850CD3-3954-4F2B-B155-05EFD5E74279}"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A9103C-BF00-4506-8C00-5F82B4C061F8}" type="slidenum">
              <a:rPr lang="en-US" smtClean="0"/>
              <a:t>‹#›</a:t>
            </a:fld>
            <a:endParaRPr lang="en-US"/>
          </a:p>
        </p:txBody>
      </p:sp>
    </p:spTree>
    <p:extLst>
      <p:ext uri="{BB962C8B-B14F-4D97-AF65-F5344CB8AC3E}">
        <p14:creationId xmlns:p14="http://schemas.microsoft.com/office/powerpoint/2010/main" val="2712813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850CD3-3954-4F2B-B155-05EFD5E74279}" type="datetimeFigureOut">
              <a:rPr lang="en-US" smtClean="0"/>
              <a:t>10/14/2013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A9103C-BF00-4506-8C00-5F82B4C061F8}" type="slidenum">
              <a:rPr lang="en-US" smtClean="0"/>
              <a:t>‹#›</a:t>
            </a:fld>
            <a:endParaRPr lang="en-US"/>
          </a:p>
        </p:txBody>
      </p:sp>
    </p:spTree>
    <p:extLst>
      <p:ext uri="{BB962C8B-B14F-4D97-AF65-F5344CB8AC3E}">
        <p14:creationId xmlns:p14="http://schemas.microsoft.com/office/powerpoint/2010/main" val="960703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850CD3-3954-4F2B-B155-05EFD5E74279}" type="datetimeFigureOut">
              <a:rPr lang="en-US" smtClean="0"/>
              <a:t>10/14/2013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A9103C-BF00-4506-8C00-5F82B4C061F8}" type="slidenum">
              <a:rPr lang="en-US" smtClean="0"/>
              <a:t>‹#›</a:t>
            </a:fld>
            <a:endParaRPr lang="en-US"/>
          </a:p>
        </p:txBody>
      </p:sp>
    </p:spTree>
    <p:extLst>
      <p:ext uri="{BB962C8B-B14F-4D97-AF65-F5344CB8AC3E}">
        <p14:creationId xmlns:p14="http://schemas.microsoft.com/office/powerpoint/2010/main" val="3959228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850CD3-3954-4F2B-B155-05EFD5E74279}" type="datetimeFigureOut">
              <a:rPr lang="en-US" smtClean="0"/>
              <a:t>10/14/2013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A9103C-BF00-4506-8C00-5F82B4C061F8}" type="slidenum">
              <a:rPr lang="en-US" smtClean="0"/>
              <a:t>‹#›</a:t>
            </a:fld>
            <a:endParaRPr lang="en-US"/>
          </a:p>
        </p:txBody>
      </p:sp>
    </p:spTree>
    <p:extLst>
      <p:ext uri="{BB962C8B-B14F-4D97-AF65-F5344CB8AC3E}">
        <p14:creationId xmlns:p14="http://schemas.microsoft.com/office/powerpoint/2010/main" val="3647169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850CD3-3954-4F2B-B155-05EFD5E74279}"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A9103C-BF00-4506-8C00-5F82B4C061F8}" type="slidenum">
              <a:rPr lang="en-US" smtClean="0"/>
              <a:t>‹#›</a:t>
            </a:fld>
            <a:endParaRPr lang="en-US"/>
          </a:p>
        </p:txBody>
      </p:sp>
    </p:spTree>
    <p:extLst>
      <p:ext uri="{BB962C8B-B14F-4D97-AF65-F5344CB8AC3E}">
        <p14:creationId xmlns:p14="http://schemas.microsoft.com/office/powerpoint/2010/main" val="4236190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850CD3-3954-4F2B-B155-05EFD5E74279}"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A9103C-BF00-4506-8C00-5F82B4C061F8}" type="slidenum">
              <a:rPr lang="en-US" smtClean="0"/>
              <a:t>‹#›</a:t>
            </a:fld>
            <a:endParaRPr lang="en-US"/>
          </a:p>
        </p:txBody>
      </p:sp>
    </p:spTree>
    <p:extLst>
      <p:ext uri="{BB962C8B-B14F-4D97-AF65-F5344CB8AC3E}">
        <p14:creationId xmlns:p14="http://schemas.microsoft.com/office/powerpoint/2010/main" val="37406511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25000"/>
            <a:alpha val="69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850CD3-3954-4F2B-B155-05EFD5E74279}" type="datetimeFigureOut">
              <a:rPr lang="en-US" smtClean="0"/>
              <a:t>10/14/2013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A9103C-BF00-4506-8C00-5F82B4C061F8}" type="slidenum">
              <a:rPr lang="en-US" smtClean="0"/>
              <a:t>‹#›</a:t>
            </a:fld>
            <a:endParaRPr lang="en-US"/>
          </a:p>
        </p:txBody>
      </p:sp>
    </p:spTree>
    <p:extLst>
      <p:ext uri="{BB962C8B-B14F-4D97-AF65-F5344CB8AC3E}">
        <p14:creationId xmlns:p14="http://schemas.microsoft.com/office/powerpoint/2010/main" val="16969838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style>
          <a:lnRef idx="2">
            <a:schemeClr val="accent2"/>
          </a:lnRef>
          <a:fillRef idx="1">
            <a:schemeClr val="lt1"/>
          </a:fillRef>
          <a:effectRef idx="0">
            <a:schemeClr val="accent2"/>
          </a:effectRef>
          <a:fontRef idx="minor">
            <a:schemeClr val="dk1"/>
          </a:fontRef>
        </p:style>
        <p:txBody>
          <a:bodyPr/>
          <a:lstStyle/>
          <a:p>
            <a:r>
              <a:rPr lang="en-US" dirty="0" smtClean="0">
                <a:solidFill>
                  <a:schemeClr val="accent2">
                    <a:lumMod val="75000"/>
                  </a:schemeClr>
                </a:solidFill>
              </a:rPr>
              <a:t>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1931243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410200"/>
          </a:xfrm>
        </p:spPr>
        <p:txBody>
          <a:bodyPr>
            <a:normAutofit fontScale="85000" lnSpcReduction="20000"/>
          </a:bodyPr>
          <a:lstStyle/>
          <a:p>
            <a:r>
              <a:rPr lang="en-US" dirty="0" smtClean="0"/>
              <a:t>Time</a:t>
            </a:r>
          </a:p>
          <a:p>
            <a:pPr lvl="1"/>
            <a:r>
              <a:rPr lang="en-US" dirty="0" smtClean="0"/>
              <a:t> What it nonverbally conveys</a:t>
            </a:r>
          </a:p>
          <a:p>
            <a:r>
              <a:rPr lang="en-US" dirty="0" smtClean="0"/>
              <a:t>There is a time language: 	</a:t>
            </a:r>
          </a:p>
          <a:p>
            <a:pPr lvl="2"/>
            <a:r>
              <a:rPr lang="en-US" dirty="0" smtClean="0"/>
              <a:t>how we give meaning to time communicates something to others.</a:t>
            </a:r>
          </a:p>
          <a:p>
            <a:pPr lvl="2"/>
            <a:r>
              <a:rPr lang="en-US" dirty="0" smtClean="0"/>
              <a:t>How do you manage your time?</a:t>
            </a:r>
          </a:p>
          <a:p>
            <a:pPr lvl="2"/>
            <a:r>
              <a:rPr lang="en-US" dirty="0" smtClean="0"/>
              <a:t>Do you arrive early for appointments?</a:t>
            </a:r>
          </a:p>
          <a:p>
            <a:pPr lvl="2"/>
            <a:r>
              <a:rPr lang="en-US" dirty="0" smtClean="0"/>
              <a:t>Do you prioritize telephone calls?</a:t>
            </a:r>
          </a:p>
          <a:p>
            <a:pPr lvl="2"/>
            <a:r>
              <a:rPr lang="en-US" dirty="0" smtClean="0"/>
              <a:t>Do you prepare an agenda for meetings?</a:t>
            </a:r>
          </a:p>
          <a:p>
            <a:pPr lvl="1"/>
            <a:r>
              <a:rPr lang="en-US" dirty="0" smtClean="0"/>
              <a:t>Your response to time in these ways communicates to others; and, of course, others' use of time communicates to you.</a:t>
            </a:r>
          </a:p>
          <a:p>
            <a:pPr lvl="1"/>
            <a:r>
              <a:rPr lang="en-US" dirty="0" err="1" smtClean="0"/>
              <a:t>Monochronic</a:t>
            </a:r>
            <a:r>
              <a:rPr lang="en-US" dirty="0" smtClean="0"/>
              <a:t> : People who tend to view time as linear and always moving ahead. They expect events to happen as scheduled.</a:t>
            </a:r>
          </a:p>
          <a:p>
            <a:pPr lvl="1"/>
            <a:r>
              <a:rPr lang="en-US" dirty="0" err="1" smtClean="0"/>
              <a:t>Polychronic</a:t>
            </a:r>
            <a:r>
              <a:rPr lang="en-US" dirty="0" smtClean="0"/>
              <a:t> : People who have a more indefinite view of time.</a:t>
            </a:r>
            <a:endParaRPr lang="en-US" dirty="0"/>
          </a:p>
        </p:txBody>
      </p:sp>
      <p:sp>
        <p:nvSpPr>
          <p:cNvPr id="4" name="Title 1"/>
          <p:cNvSpPr txBox="1">
            <a:spLocks/>
          </p:cNvSpPr>
          <p:nvPr/>
        </p:nvSpPr>
        <p:spPr>
          <a:xfrm>
            <a:off x="685800" y="76200"/>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2">
                    <a:lumMod val="75000"/>
                  </a:schemeClr>
                </a:solidFill>
              </a:rPr>
              <a:t>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4914794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05400"/>
          </a:xfrm>
        </p:spPr>
        <p:txBody>
          <a:bodyPr>
            <a:normAutofit/>
          </a:bodyPr>
          <a:lstStyle/>
          <a:p>
            <a:r>
              <a:rPr lang="en-US" dirty="0" smtClean="0"/>
              <a:t>3 Characteristics of Nonverbal Communication</a:t>
            </a:r>
          </a:p>
          <a:p>
            <a:pPr lvl="1"/>
            <a:r>
              <a:rPr lang="en-US" dirty="0" smtClean="0"/>
              <a:t>There is a relationship between the receiver and the sender.</a:t>
            </a:r>
          </a:p>
          <a:p>
            <a:pPr lvl="1"/>
            <a:r>
              <a:rPr lang="en-US" dirty="0" smtClean="0"/>
              <a:t>The meaning is based on the context.</a:t>
            </a:r>
          </a:p>
          <a:p>
            <a:pPr lvl="1"/>
            <a:r>
              <a:rPr lang="en-US" dirty="0" smtClean="0"/>
              <a:t> It is part of and not separate from verbal communication.</a:t>
            </a:r>
            <a:endParaRPr lang="en-US" dirty="0"/>
          </a:p>
        </p:txBody>
      </p:sp>
      <p:sp>
        <p:nvSpPr>
          <p:cNvPr id="4" name="Title 1"/>
          <p:cNvSpPr txBox="1">
            <a:spLocks/>
          </p:cNvSpPr>
          <p:nvPr/>
        </p:nvSpPr>
        <p:spPr>
          <a:xfrm>
            <a:off x="685800" y="76200"/>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2">
                    <a:lumMod val="75000"/>
                  </a:schemeClr>
                </a:solidFill>
              </a:rPr>
              <a:t>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491479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05400"/>
          </a:xfrm>
        </p:spPr>
        <p:txBody>
          <a:bodyPr>
            <a:normAutofit/>
          </a:bodyPr>
          <a:lstStyle/>
          <a:p>
            <a:r>
              <a:rPr lang="en-US" dirty="0" smtClean="0"/>
              <a:t>Culture &amp; Nonverbal Communication</a:t>
            </a:r>
          </a:p>
          <a:p>
            <a:pPr lvl="1"/>
            <a:r>
              <a:rPr lang="en-US" dirty="0" smtClean="0"/>
              <a:t>Nonverbal communication is universal in its appeal!</a:t>
            </a:r>
          </a:p>
          <a:p>
            <a:pPr lvl="1"/>
            <a:r>
              <a:rPr lang="en-US" dirty="0" smtClean="0"/>
              <a:t>People from different cultures may communicate their pain, anxiety, fear, and other powerful feelings and emotions in different ways that are different from yours. It is important to carefully assess clients and patients in order to accurately decode their transcultural communication--both the verbal and the nonverbal.</a:t>
            </a:r>
            <a:endParaRPr lang="en-US" dirty="0"/>
          </a:p>
        </p:txBody>
      </p:sp>
      <p:sp>
        <p:nvSpPr>
          <p:cNvPr id="4" name="Title 1"/>
          <p:cNvSpPr txBox="1">
            <a:spLocks/>
          </p:cNvSpPr>
          <p:nvPr/>
        </p:nvSpPr>
        <p:spPr>
          <a:xfrm>
            <a:off x="685800" y="76200"/>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2">
                    <a:lumMod val="75000"/>
                  </a:schemeClr>
                </a:solidFill>
              </a:rPr>
              <a:t>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491479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Nonverbal Communication is the process of communicating through sending and receiving wordless messages.</a:t>
            </a:r>
          </a:p>
          <a:p>
            <a:r>
              <a:rPr lang="en-US" dirty="0" smtClean="0"/>
              <a:t>Nonverbal refers to any communication that does not use words.</a:t>
            </a:r>
          </a:p>
          <a:p>
            <a:endParaRPr lang="en-US" dirty="0"/>
          </a:p>
        </p:txBody>
      </p:sp>
      <p:sp>
        <p:nvSpPr>
          <p:cNvPr id="4" name="Title 1"/>
          <p:cNvSpPr txBox="1">
            <a:spLocks/>
          </p:cNvSpPr>
          <p:nvPr/>
        </p:nvSpPr>
        <p:spPr>
          <a:xfrm>
            <a:off x="685800" y="76200"/>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2">
                    <a:lumMod val="75000"/>
                  </a:schemeClr>
                </a:solidFill>
              </a:rPr>
              <a:t>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689128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05400"/>
          </a:xfrm>
        </p:spPr>
        <p:txBody>
          <a:bodyPr>
            <a:normAutofit fontScale="92500" lnSpcReduction="10000"/>
          </a:bodyPr>
          <a:lstStyle/>
          <a:p>
            <a:r>
              <a:rPr lang="en-US" dirty="0" smtClean="0"/>
              <a:t>It may repeat or add stress to the spoken message. </a:t>
            </a:r>
          </a:p>
          <a:p>
            <a:r>
              <a:rPr lang="en-US" dirty="0" smtClean="0"/>
              <a:t>It may accent the spoken word or place an emphasis on the words said.</a:t>
            </a:r>
          </a:p>
          <a:p>
            <a:r>
              <a:rPr lang="en-US" dirty="0" smtClean="0"/>
              <a:t>It may help to regulate conversation. A receiver may nod his/her head or look interested in the spoken words and thereby encourage further communication.</a:t>
            </a:r>
          </a:p>
          <a:p>
            <a:r>
              <a:rPr lang="en-US" dirty="0" smtClean="0"/>
              <a:t>It may substitute for verbal communication. A nod, smile, or a frown may actually take the place of words.</a:t>
            </a:r>
            <a:endParaRPr lang="en-US" dirty="0"/>
          </a:p>
        </p:txBody>
      </p:sp>
      <p:sp>
        <p:nvSpPr>
          <p:cNvPr id="4" name="Title 1"/>
          <p:cNvSpPr txBox="1">
            <a:spLocks/>
          </p:cNvSpPr>
          <p:nvPr/>
        </p:nvSpPr>
        <p:spPr>
          <a:xfrm>
            <a:off x="685800" y="76200"/>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2">
                    <a:lumMod val="75000"/>
                  </a:schemeClr>
                </a:solidFill>
              </a:rPr>
              <a:t>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4230615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05400"/>
          </a:xfrm>
        </p:spPr>
        <p:txBody>
          <a:bodyPr>
            <a:normAutofit/>
          </a:bodyPr>
          <a:lstStyle/>
          <a:p>
            <a:r>
              <a:rPr lang="en-US" dirty="0" smtClean="0"/>
              <a:t>There are two 	key points to remember in successful communication:</a:t>
            </a:r>
          </a:p>
          <a:p>
            <a:pPr lvl="1"/>
            <a:r>
              <a:rPr lang="en-US" dirty="0" smtClean="0"/>
              <a:t>First, there must be congruency between the verbal and the nonverbal message. This means that the two messages must be in agreement or consistent with one another.</a:t>
            </a:r>
          </a:p>
          <a:p>
            <a:pPr lvl="1"/>
            <a:r>
              <a:rPr lang="en-US" dirty="0" smtClean="0"/>
              <a:t>Second, remember that nonverbal cues appear in groups.</a:t>
            </a:r>
            <a:endParaRPr lang="en-US" dirty="0"/>
          </a:p>
        </p:txBody>
      </p:sp>
      <p:sp>
        <p:nvSpPr>
          <p:cNvPr id="4" name="Title 1"/>
          <p:cNvSpPr txBox="1">
            <a:spLocks/>
          </p:cNvSpPr>
          <p:nvPr/>
        </p:nvSpPr>
        <p:spPr>
          <a:xfrm>
            <a:off x="685800" y="76200"/>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2">
                    <a:lumMod val="75000"/>
                  </a:schemeClr>
                </a:solidFill>
              </a:rPr>
              <a:t>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4020266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05400"/>
          </a:xfrm>
        </p:spPr>
        <p:txBody>
          <a:bodyPr>
            <a:normAutofit fontScale="92500"/>
          </a:bodyPr>
          <a:lstStyle/>
          <a:p>
            <a:r>
              <a:rPr lang="en-US" dirty="0" smtClean="0"/>
              <a:t>Kinesics </a:t>
            </a:r>
          </a:p>
          <a:p>
            <a:pPr lvl="1"/>
            <a:r>
              <a:rPr lang="en-US" dirty="0" smtClean="0"/>
              <a:t>Definition: The study of the way in which certain body movements and gestures serve as a form of nonverbal communication. Certain body movements and gestures that are regarded in such a way.</a:t>
            </a:r>
          </a:p>
          <a:p>
            <a:r>
              <a:rPr lang="en-US" dirty="0" smtClean="0"/>
              <a:t>Clustering</a:t>
            </a:r>
          </a:p>
          <a:p>
            <a:pPr lvl="1"/>
            <a:r>
              <a:rPr lang="en-US" dirty="0" smtClean="0"/>
              <a:t>Definition: The grouping of gestures, facial expressions, and postures into nonverbal statements.</a:t>
            </a:r>
          </a:p>
          <a:p>
            <a:r>
              <a:rPr lang="en-US" dirty="0" smtClean="0"/>
              <a:t>Words have boundaries, while nonverbal communication rises above language and cultural boundaries--because it does not use words.</a:t>
            </a:r>
          </a:p>
          <a:p>
            <a:pPr lvl="1"/>
            <a:endParaRPr lang="en-US" dirty="0"/>
          </a:p>
        </p:txBody>
      </p:sp>
      <p:sp>
        <p:nvSpPr>
          <p:cNvPr id="4" name="Title 1"/>
          <p:cNvSpPr txBox="1">
            <a:spLocks/>
          </p:cNvSpPr>
          <p:nvPr/>
        </p:nvSpPr>
        <p:spPr>
          <a:xfrm>
            <a:off x="685800" y="76200"/>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2">
                    <a:lumMod val="75000"/>
                  </a:schemeClr>
                </a:solidFill>
              </a:rPr>
              <a:t>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436658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05400"/>
          </a:xfrm>
        </p:spPr>
        <p:txBody>
          <a:bodyPr>
            <a:normAutofit/>
          </a:bodyPr>
          <a:lstStyle/>
          <a:p>
            <a:r>
              <a:rPr lang="en-US" dirty="0" smtClean="0"/>
              <a:t>Gestures and Mannerisms</a:t>
            </a:r>
          </a:p>
          <a:p>
            <a:pPr lvl="1"/>
            <a:r>
              <a:rPr lang="en-US" dirty="0" smtClean="0"/>
              <a:t>Another way we send nonverbal messages through our body movements. Gestures are physical movements of our arms, legs, hands, torso, or head. Mannerisms are distinctive behavioral traits. An exaggerated or affected style or habit, as in dress or speech.</a:t>
            </a:r>
          </a:p>
          <a:p>
            <a:pPr lvl="1"/>
            <a:r>
              <a:rPr lang="en-US" dirty="0" smtClean="0"/>
              <a:t>Gestures are useful in emphasizing ideas, in creating and holding others' attention, and in relieving stress.</a:t>
            </a:r>
            <a:endParaRPr lang="en-US" dirty="0"/>
          </a:p>
        </p:txBody>
      </p:sp>
      <p:sp>
        <p:nvSpPr>
          <p:cNvPr id="4" name="Title 1"/>
          <p:cNvSpPr txBox="1">
            <a:spLocks/>
          </p:cNvSpPr>
          <p:nvPr/>
        </p:nvSpPr>
        <p:spPr>
          <a:xfrm>
            <a:off x="685800" y="76200"/>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2">
                    <a:lumMod val="75000"/>
                  </a:schemeClr>
                </a:solidFill>
              </a:rPr>
              <a:t>Types of 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4366589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05400"/>
          </a:xfrm>
        </p:spPr>
        <p:txBody>
          <a:bodyPr>
            <a:normAutofit/>
          </a:bodyPr>
          <a:lstStyle/>
          <a:p>
            <a:r>
              <a:rPr lang="en-US" dirty="0" smtClean="0"/>
              <a:t>Touch</a:t>
            </a:r>
          </a:p>
          <a:p>
            <a:pPr lvl="1"/>
            <a:r>
              <a:rPr lang="en-US" dirty="0" smtClean="0"/>
              <a:t>One of the most sensitive means of communication is touch.</a:t>
            </a:r>
          </a:p>
          <a:p>
            <a:pPr lvl="1"/>
            <a:r>
              <a:rPr lang="en-US" dirty="0" smtClean="0"/>
              <a:t>Touch is often synonymous with reassurance, understanding, and caring.</a:t>
            </a:r>
          </a:p>
          <a:p>
            <a:pPr lvl="2"/>
            <a:r>
              <a:rPr lang="en-US" dirty="0" smtClean="0"/>
              <a:t>Spontaneous touch: touch that is automatic and subconscious.</a:t>
            </a:r>
          </a:p>
          <a:p>
            <a:pPr lvl="2"/>
            <a:r>
              <a:rPr lang="en-US" dirty="0" smtClean="0"/>
              <a:t>Ritualized touch: touch that is scripted rather than spontaneous.</a:t>
            </a:r>
          </a:p>
          <a:p>
            <a:pPr lvl="2"/>
            <a:r>
              <a:rPr lang="en-US" dirty="0" smtClean="0"/>
              <a:t>Task-related touch: touch that is used to perform certain functions.</a:t>
            </a:r>
            <a:endParaRPr lang="en-US" dirty="0"/>
          </a:p>
        </p:txBody>
      </p:sp>
      <p:sp>
        <p:nvSpPr>
          <p:cNvPr id="4" name="Title 1"/>
          <p:cNvSpPr txBox="1">
            <a:spLocks/>
          </p:cNvSpPr>
          <p:nvPr/>
        </p:nvSpPr>
        <p:spPr>
          <a:xfrm>
            <a:off x="685800" y="76200"/>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2">
                    <a:lumMod val="75000"/>
                  </a:schemeClr>
                </a:solidFill>
              </a:rPr>
              <a:t>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436658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05400"/>
          </a:xfrm>
        </p:spPr>
        <p:txBody>
          <a:bodyPr>
            <a:normAutofit/>
          </a:bodyPr>
          <a:lstStyle/>
          <a:p>
            <a:r>
              <a:rPr lang="en-US" dirty="0" smtClean="0"/>
              <a:t>Paralanguage</a:t>
            </a:r>
          </a:p>
          <a:p>
            <a:pPr lvl="1"/>
            <a:r>
              <a:rPr lang="en-US" dirty="0" smtClean="0"/>
              <a:t>Paralanguage (sounds) includes:</a:t>
            </a:r>
          </a:p>
          <a:p>
            <a:pPr lvl="2"/>
            <a:r>
              <a:rPr lang="en-US" dirty="0" smtClean="0"/>
              <a:t>Pitch: the highness or lowness of vocal tone.</a:t>
            </a:r>
          </a:p>
          <a:p>
            <a:pPr lvl="2"/>
            <a:r>
              <a:rPr lang="en-US" dirty="0" smtClean="0"/>
              <a:t>Volume: the loudness or softness of tone.</a:t>
            </a:r>
          </a:p>
          <a:p>
            <a:pPr lvl="2"/>
            <a:r>
              <a:rPr lang="en-US" dirty="0" smtClean="0"/>
              <a:t>Rate: the speed at which a person speaks.</a:t>
            </a:r>
          </a:p>
          <a:p>
            <a:pPr lvl="2"/>
            <a:r>
              <a:rPr lang="en-US" dirty="0" smtClean="0"/>
              <a:t>Quality: the sound of a person's voice.</a:t>
            </a:r>
          </a:p>
          <a:p>
            <a:pPr lvl="2"/>
            <a:r>
              <a:rPr lang="en-US" dirty="0" smtClean="0"/>
              <a:t>Intonation: the amount of variety, melody, or inflection in one's voice.</a:t>
            </a:r>
            <a:endParaRPr lang="en-US" dirty="0"/>
          </a:p>
        </p:txBody>
      </p:sp>
      <p:sp>
        <p:nvSpPr>
          <p:cNvPr id="4" name="Title 1"/>
          <p:cNvSpPr txBox="1">
            <a:spLocks/>
          </p:cNvSpPr>
          <p:nvPr/>
        </p:nvSpPr>
        <p:spPr>
          <a:xfrm>
            <a:off x="685800" y="76200"/>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2">
                    <a:lumMod val="75000"/>
                  </a:schemeClr>
                </a:solidFill>
              </a:rPr>
              <a:t>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4020266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fontScale="92500" lnSpcReduction="20000"/>
          </a:bodyPr>
          <a:lstStyle/>
          <a:p>
            <a:r>
              <a:rPr lang="en-US" dirty="0" smtClean="0"/>
              <a:t>Facial Expressions</a:t>
            </a:r>
          </a:p>
          <a:p>
            <a:pPr lvl="1"/>
            <a:r>
              <a:rPr lang="en-US" dirty="0" smtClean="0"/>
              <a:t>The face and the eyes are by far the most important features of body language.</a:t>
            </a:r>
          </a:p>
          <a:p>
            <a:pPr lvl="1"/>
            <a:r>
              <a:rPr lang="en-US" dirty="0" smtClean="0"/>
              <a:t>By looking at a little one, can you tell what s/he is saying?</a:t>
            </a:r>
          </a:p>
          <a:p>
            <a:pPr lvl="1"/>
            <a:r>
              <a:rPr lang="en-US" dirty="0" smtClean="0"/>
              <a:t>What can you see by looking at just someone's eyes?</a:t>
            </a:r>
          </a:p>
          <a:p>
            <a:r>
              <a:rPr lang="en-US" dirty="0" smtClean="0"/>
              <a:t>Personal Space</a:t>
            </a:r>
          </a:p>
          <a:p>
            <a:pPr lvl="1"/>
            <a:r>
              <a:rPr lang="en-US" dirty="0" smtClean="0"/>
              <a:t>Each of us has a space language, just as we do a body language. This space language is crafted by our culture.</a:t>
            </a:r>
          </a:p>
          <a:p>
            <a:pPr lvl="1"/>
            <a:r>
              <a:rPr lang="en-US" dirty="0" smtClean="0"/>
              <a:t>Many cultures uphold these four categories of spatial relationships; however, the distance may vary from one culture to another.</a:t>
            </a:r>
            <a:endParaRPr lang="en-US" dirty="0"/>
          </a:p>
        </p:txBody>
      </p:sp>
      <p:sp>
        <p:nvSpPr>
          <p:cNvPr id="4" name="Title 1"/>
          <p:cNvSpPr txBox="1">
            <a:spLocks/>
          </p:cNvSpPr>
          <p:nvPr/>
        </p:nvSpPr>
        <p:spPr>
          <a:xfrm>
            <a:off x="685800" y="76200"/>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2">
                    <a:lumMod val="75000"/>
                  </a:schemeClr>
                </a:solidFill>
              </a:rPr>
              <a:t>Nonverbal Communication</a:t>
            </a:r>
            <a:endParaRPr lang="en-US" dirty="0">
              <a:solidFill>
                <a:schemeClr val="accent2">
                  <a:lumMod val="75000"/>
                </a:schemeClr>
              </a:solidFill>
            </a:endParaRPr>
          </a:p>
        </p:txBody>
      </p:sp>
    </p:spTree>
    <p:extLst>
      <p:ext uri="{BB962C8B-B14F-4D97-AF65-F5344CB8AC3E}">
        <p14:creationId xmlns:p14="http://schemas.microsoft.com/office/powerpoint/2010/main" val="4143908138"/>
      </p:ext>
    </p:extLst>
  </p:cSld>
  <p:clrMapOvr>
    <a:masterClrMapping/>
  </p:clrMapOvr>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597</Words>
  <Application>Microsoft Office PowerPoint</Application>
  <PresentationFormat>On-screen Show (4:3)</PresentationFormat>
  <Paragraphs>67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Nonverbal Communication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Nonverbal Communication</dc:title>
  <dc:creator>Windows User</dc:creator>
  <cp:lastModifiedBy>Windows User</cp:lastModifiedBy>
  <cp:revision>3</cp:revision>
  <dcterms:created xsi:type="dcterms:W3CDTF">2013-10-14T18:05:28Z</dcterms:created>
  <dcterms:modified xsi:type="dcterms:W3CDTF">2013-10-14T18:26:38Z</dcterms:modified>
</cp:coreProperties>
</file>