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51C29D-E753-4DB8-9582-0CDD7B85F35E}" type="datetimeFigureOut">
              <a:rPr lang="en-US" smtClean="0"/>
              <a:t>10/29/2014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C4E43F-31C4-476C-B673-262B4CA2F282}" type="slidenum">
              <a:rPr lang="en-US" smtClean="0"/>
              <a:t>‹#›</a:t>
            </a:fld>
            <a:endParaRPr lang="en-US"/>
          </a:p>
        </p:txBody>
      </p:sp>
    </p:spTree>
    <p:extLst>
      <p:ext uri="{BB962C8B-B14F-4D97-AF65-F5344CB8AC3E}">
        <p14:creationId xmlns:p14="http://schemas.microsoft.com/office/powerpoint/2010/main" val="4082937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C4E43F-31C4-476C-B673-262B4CA2F282}" type="slidenum">
              <a:rPr lang="en-US" smtClean="0"/>
              <a:t>4</a:t>
            </a:fld>
            <a:endParaRPr lang="en-US"/>
          </a:p>
        </p:txBody>
      </p:sp>
    </p:spTree>
    <p:extLst>
      <p:ext uri="{BB962C8B-B14F-4D97-AF65-F5344CB8AC3E}">
        <p14:creationId xmlns:p14="http://schemas.microsoft.com/office/powerpoint/2010/main" val="1274602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A64021-9795-4A3E-B062-2256641A8C8A}" type="datetimeFigureOut">
              <a:rPr lang="en-US" smtClean="0"/>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459636-34CD-4B66-84B1-CA7C0C34B6B9}"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A64021-9795-4A3E-B062-2256641A8C8A}" type="datetimeFigureOut">
              <a:rPr lang="en-US" smtClean="0"/>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A64021-9795-4A3E-B062-2256641A8C8A}" type="datetimeFigureOut">
              <a:rPr lang="en-US" smtClean="0"/>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A64021-9795-4A3E-B062-2256641A8C8A}" type="datetimeFigureOut">
              <a:rPr lang="en-US" smtClean="0"/>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A64021-9795-4A3E-B062-2256641A8C8A}" type="datetimeFigureOut">
              <a:rPr lang="en-US" smtClean="0"/>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459636-34CD-4B66-84B1-CA7C0C34B6B9}"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A64021-9795-4A3E-B062-2256641A8C8A}" type="datetimeFigureOut">
              <a:rPr lang="en-US" smtClean="0"/>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A64021-9795-4A3E-B062-2256641A8C8A}" type="datetimeFigureOut">
              <a:rPr lang="en-US" smtClean="0"/>
              <a:t>10/29/2014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459636-34CD-4B66-84B1-CA7C0C34B6B9}"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A64021-9795-4A3E-B062-2256641A8C8A}" type="datetimeFigureOut">
              <a:rPr lang="en-US" smtClean="0"/>
              <a:t>10/29/2014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A64021-9795-4A3E-B062-2256641A8C8A}" type="datetimeFigureOut">
              <a:rPr lang="en-US" smtClean="0"/>
              <a:t>10/29/2014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A64021-9795-4A3E-B062-2256641A8C8A}" type="datetimeFigureOut">
              <a:rPr lang="en-US" smtClean="0"/>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459636-34CD-4B66-84B1-CA7C0C34B6B9}"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A64021-9795-4A3E-B062-2256641A8C8A}" type="datetimeFigureOut">
              <a:rPr lang="en-US" smtClean="0"/>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459636-34CD-4B66-84B1-CA7C0C34B6B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2DA64021-9795-4A3E-B062-2256641A8C8A}" type="datetimeFigureOut">
              <a:rPr lang="en-US" smtClean="0"/>
              <a:t>10/29/2014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A459636-34CD-4B66-84B1-CA7C0C34B6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Providing Appropriate feedback</a:t>
            </a:r>
            <a:endParaRPr lang="en-US" sz="4800" dirty="0"/>
          </a:p>
        </p:txBody>
      </p:sp>
      <p:sp>
        <p:nvSpPr>
          <p:cNvPr id="3" name="Subtitle 2"/>
          <p:cNvSpPr>
            <a:spLocks noGrp="1"/>
          </p:cNvSpPr>
          <p:nvPr>
            <p:ph type="subTitle" idx="1"/>
          </p:nvPr>
        </p:nvSpPr>
        <p:spPr>
          <a:xfrm>
            <a:off x="685800" y="3505200"/>
            <a:ext cx="7391400" cy="1752600"/>
          </a:xfrm>
        </p:spPr>
        <p:txBody>
          <a:bodyPr/>
          <a:lstStyle/>
          <a:p>
            <a:r>
              <a:rPr lang="en-US" sz="4000" dirty="0" smtClean="0"/>
              <a:t>As a Way of Analyzing Communications</a:t>
            </a:r>
            <a:endParaRPr lang="en-US" sz="4000" dirty="0"/>
          </a:p>
        </p:txBody>
      </p:sp>
    </p:spTree>
    <p:extLst>
      <p:ext uri="{BB962C8B-B14F-4D97-AF65-F5344CB8AC3E}">
        <p14:creationId xmlns:p14="http://schemas.microsoft.com/office/powerpoint/2010/main" val="283096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3600" b="1" u="sng" dirty="0" smtClean="0"/>
              <a:t>End of</a:t>
            </a:r>
            <a:r>
              <a:rPr lang="en-US" sz="3600" dirty="0" smtClean="0"/>
              <a:t> Providing appropriate feedback</a:t>
            </a:r>
            <a:endParaRPr lang="en-US" sz="3600" dirty="0"/>
          </a:p>
        </p:txBody>
      </p:sp>
      <p:sp>
        <p:nvSpPr>
          <p:cNvPr id="5" name="Subtitle 4"/>
          <p:cNvSpPr>
            <a:spLocks noGrp="1"/>
          </p:cNvSpPr>
          <p:nvPr>
            <p:ph type="subTitle" idx="1"/>
          </p:nvPr>
        </p:nvSpPr>
        <p:spPr/>
        <p:txBody>
          <a:bodyPr/>
          <a:lstStyle/>
          <a:p>
            <a:r>
              <a:rPr lang="en-US" dirty="0" smtClean="0"/>
              <a:t>As a Way of Analyzing Communications</a:t>
            </a:r>
            <a:endParaRPr lang="en-US" dirty="0"/>
          </a:p>
        </p:txBody>
      </p:sp>
    </p:spTree>
    <p:extLst>
      <p:ext uri="{BB962C8B-B14F-4D97-AF65-F5344CB8AC3E}">
        <p14:creationId xmlns:p14="http://schemas.microsoft.com/office/powerpoint/2010/main" val="1610388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a:t>
            </a:r>
            <a:endParaRPr lang="en-US" dirty="0"/>
          </a:p>
        </p:txBody>
      </p:sp>
      <p:pic>
        <p:nvPicPr>
          <p:cNvPr id="4" name="Picture 3" descr="Message to Encode to Send to Decod to Interpret back = Feedback" title="Effective Communication Cycl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457200"/>
            <a:ext cx="4253342" cy="3581762"/>
          </a:xfrm>
          <a:prstGeom prst="rect">
            <a:avLst/>
          </a:prstGeom>
          <a:ln>
            <a:noFill/>
          </a:ln>
        </p:spPr>
      </p:pic>
      <p:sp>
        <p:nvSpPr>
          <p:cNvPr id="3" name="Content Placeholder 2"/>
          <p:cNvSpPr>
            <a:spLocks noGrp="1"/>
          </p:cNvSpPr>
          <p:nvPr>
            <p:ph idx="1"/>
          </p:nvPr>
        </p:nvSpPr>
        <p:spPr>
          <a:xfrm>
            <a:off x="609600" y="1600562"/>
            <a:ext cx="5029200" cy="4876800"/>
          </a:xfrm>
        </p:spPr>
        <p:txBody>
          <a:bodyPr>
            <a:normAutofit fontScale="92500" lnSpcReduction="10000"/>
          </a:bodyPr>
          <a:lstStyle/>
          <a:p>
            <a:pPr marL="0" indent="0">
              <a:buNone/>
            </a:pPr>
            <a:r>
              <a:rPr lang="en-US" dirty="0" smtClean="0"/>
              <a:t>In our sender-receiver lesson, we touch on feedback. Feedback is the response of a receiver to a sender’s message. Receivers are not just passive absorbers of messages. They receive the message and respond to it. Feedback can be nonverbal like a nod, oral like a question, or written like an email response. Such feedback enables the sender to evaluate the effectiveness of their message. If your audience does not understand what you are trying to communicate, you can tell by the response, and then resend the message accordingly. </a:t>
            </a:r>
            <a:endParaRPr lang="en-US" dirty="0"/>
          </a:p>
        </p:txBody>
      </p:sp>
    </p:spTree>
    <p:extLst>
      <p:ext uri="{BB962C8B-B14F-4D97-AF65-F5344CB8AC3E}">
        <p14:creationId xmlns:p14="http://schemas.microsoft.com/office/powerpoint/2010/main" val="1654348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Providing Appropriate Feedback</a:t>
            </a:r>
            <a:endParaRPr lang="en-US" dirty="0"/>
          </a:p>
        </p:txBody>
      </p:sp>
      <p:sp>
        <p:nvSpPr>
          <p:cNvPr id="3" name="Content Placeholder 2"/>
          <p:cNvSpPr>
            <a:spLocks noGrp="1"/>
          </p:cNvSpPr>
          <p:nvPr>
            <p:ph idx="1"/>
          </p:nvPr>
        </p:nvSpPr>
        <p:spPr>
          <a:xfrm>
            <a:off x="4191000" y="1524000"/>
            <a:ext cx="4876800" cy="4876800"/>
          </a:xfrm>
        </p:spPr>
        <p:txBody>
          <a:bodyPr>
            <a:normAutofit fontScale="92500" lnSpcReduction="10000"/>
          </a:bodyPr>
          <a:lstStyle/>
          <a:p>
            <a:pPr marL="0" indent="0">
              <a:buNone/>
            </a:pPr>
            <a:r>
              <a:rPr lang="en-US" dirty="0"/>
              <a:t>Giving your audience the chance to provide feedback is very important for maintaining open, effective communication. Therefore, an environment must be created that encourages feedback. If the proper environment is not present, necessary feedback might be lost. Feedback falls into four categories: content, manner, timing, and frequency. We will discuss these guidelines for giving appropriate feedback and facilitating an environment that encourages such feedback next. </a:t>
            </a:r>
          </a:p>
        </p:txBody>
      </p:sp>
      <p:pic>
        <p:nvPicPr>
          <p:cNvPr id="4" name="Picture 3" descr="Two heads facing each other with two converstation bubbles intersecting on display. One says &quot;FEED&quot; and the other says &quot;BACK&quot;." title="Providing Appropriate Feedbac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362200"/>
            <a:ext cx="3559174" cy="2895600"/>
          </a:xfrm>
          <a:prstGeom prst="rect">
            <a:avLst/>
          </a:prstGeom>
        </p:spPr>
      </p:pic>
    </p:spTree>
    <p:extLst>
      <p:ext uri="{BB962C8B-B14F-4D97-AF65-F5344CB8AC3E}">
        <p14:creationId xmlns:p14="http://schemas.microsoft.com/office/powerpoint/2010/main" val="3852993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Category 1: Content</a:t>
            </a:r>
            <a:endParaRPr lang="en-US" sz="4800" dirty="0"/>
          </a:p>
        </p:txBody>
      </p:sp>
      <p:sp>
        <p:nvSpPr>
          <p:cNvPr id="3" name="Content Placeholder 2"/>
          <p:cNvSpPr>
            <a:spLocks noGrp="1"/>
          </p:cNvSpPr>
          <p:nvPr>
            <p:ph idx="1"/>
          </p:nvPr>
        </p:nvSpPr>
        <p:spPr>
          <a:xfrm>
            <a:off x="457200" y="1600200"/>
            <a:ext cx="8229600" cy="2971800"/>
          </a:xfrm>
        </p:spPr>
        <p:txBody>
          <a:bodyPr>
            <a:normAutofit/>
          </a:bodyPr>
          <a:lstStyle/>
          <a:p>
            <a:pPr marL="0" indent="0">
              <a:buNone/>
            </a:pPr>
            <a:r>
              <a:rPr lang="en-US" sz="3200" dirty="0"/>
              <a:t>Content is what you say in the feedback. To ensure that you have adequate content, include the following</a:t>
            </a:r>
            <a:r>
              <a:rPr lang="en-US" sz="3200" dirty="0" smtClean="0"/>
              <a:t>:</a:t>
            </a:r>
          </a:p>
          <a:p>
            <a:r>
              <a:rPr lang="en-US" sz="3200" dirty="0" smtClean="0"/>
              <a:t>Identify </a:t>
            </a:r>
            <a:r>
              <a:rPr lang="en-US" sz="3200" dirty="0"/>
              <a:t>what the feedback will be </a:t>
            </a:r>
            <a:r>
              <a:rPr lang="en-US" sz="3200" dirty="0" smtClean="0"/>
              <a:t>about</a:t>
            </a:r>
          </a:p>
          <a:p>
            <a:r>
              <a:rPr lang="en-US" sz="3200" dirty="0" smtClean="0"/>
              <a:t>Provide </a:t>
            </a:r>
            <a:r>
              <a:rPr lang="en-US" sz="3200" dirty="0"/>
              <a:t>specifics</a:t>
            </a:r>
          </a:p>
        </p:txBody>
      </p:sp>
      <p:pic>
        <p:nvPicPr>
          <p:cNvPr id="4" name="Picture 3" descr="Word content highlighted in green in what appears to be a dictionary. " title="Category 1: Cont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3810000"/>
            <a:ext cx="4086806" cy="2914983"/>
          </a:xfrm>
          <a:prstGeom prst="rect">
            <a:avLst/>
          </a:prstGeom>
        </p:spPr>
      </p:pic>
    </p:spTree>
    <p:extLst>
      <p:ext uri="{BB962C8B-B14F-4D97-AF65-F5344CB8AC3E}">
        <p14:creationId xmlns:p14="http://schemas.microsoft.com/office/powerpoint/2010/main" val="2596935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Manner</a:t>
            </a:r>
            <a:endParaRPr lang="en-US" dirty="0"/>
          </a:p>
        </p:txBody>
      </p:sp>
      <p:sp>
        <p:nvSpPr>
          <p:cNvPr id="3" name="Content Placeholder 2"/>
          <p:cNvSpPr>
            <a:spLocks noGrp="1"/>
          </p:cNvSpPr>
          <p:nvPr>
            <p:ph idx="1"/>
          </p:nvPr>
        </p:nvSpPr>
        <p:spPr/>
        <p:txBody>
          <a:bodyPr/>
          <a:lstStyle/>
          <a:p>
            <a:pPr marL="0" indent="0">
              <a:buNone/>
            </a:pPr>
            <a:r>
              <a:rPr lang="en-US" dirty="0"/>
              <a:t>Manner is how you say the feedback. This is also known as paralanguage. Paralanguage is the vocal but nonverbal dimension of speech. Simply put, it is how you say something. How you say something usually carries more weight than what you say. Manner is important when giving feedback.  Below are a few helpful hints</a:t>
            </a:r>
            <a:r>
              <a:rPr lang="en-US" dirty="0" smtClean="0"/>
              <a:t>:</a:t>
            </a:r>
          </a:p>
          <a:p>
            <a:r>
              <a:rPr lang="en-US" dirty="0" smtClean="0"/>
              <a:t>Avoid </a:t>
            </a:r>
            <a:r>
              <a:rPr lang="en-US" dirty="0"/>
              <a:t>giving mixed </a:t>
            </a:r>
            <a:r>
              <a:rPr lang="en-US" dirty="0" smtClean="0"/>
              <a:t>messages</a:t>
            </a:r>
          </a:p>
          <a:p>
            <a:r>
              <a:rPr lang="en-US" dirty="0" smtClean="0"/>
              <a:t>Keep </a:t>
            </a:r>
            <a:r>
              <a:rPr lang="en-US" dirty="0"/>
              <a:t>it </a:t>
            </a:r>
            <a:r>
              <a:rPr lang="en-US" dirty="0" smtClean="0"/>
              <a:t>straightforward</a:t>
            </a:r>
          </a:p>
          <a:p>
            <a:r>
              <a:rPr lang="en-US" dirty="0" smtClean="0"/>
              <a:t>Use </a:t>
            </a:r>
            <a:r>
              <a:rPr lang="en-US" dirty="0"/>
              <a:t>"I" </a:t>
            </a:r>
            <a:r>
              <a:rPr lang="en-US" dirty="0" smtClean="0"/>
              <a:t>messages</a:t>
            </a:r>
          </a:p>
          <a:p>
            <a:r>
              <a:rPr lang="en-US" dirty="0" smtClean="0"/>
              <a:t>Be sincere</a:t>
            </a:r>
          </a:p>
          <a:p>
            <a:pPr marL="0" indent="0">
              <a:buNone/>
            </a:pPr>
            <a:r>
              <a:rPr lang="en-US" dirty="0" smtClean="0"/>
              <a:t>Let's </a:t>
            </a:r>
            <a:r>
              <a:rPr lang="en-US" dirty="0"/>
              <a:t>discuss paralanguage more in detail before we move on to category 3.</a:t>
            </a:r>
          </a:p>
        </p:txBody>
      </p:sp>
      <p:pic>
        <p:nvPicPr>
          <p:cNvPr id="4" name="Picture 3" descr="Two converstation bubbles saying &quot;How you say it&quot;" title="Category 2: Mann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0746" y="3657600"/>
            <a:ext cx="2286000" cy="1802423"/>
          </a:xfrm>
          <a:prstGeom prst="rect">
            <a:avLst/>
          </a:prstGeom>
        </p:spPr>
      </p:pic>
    </p:spTree>
    <p:extLst>
      <p:ext uri="{BB962C8B-B14F-4D97-AF65-F5344CB8AC3E}">
        <p14:creationId xmlns:p14="http://schemas.microsoft.com/office/powerpoint/2010/main" val="1978694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smtClean="0"/>
              <a:t>Paralanguage</a:t>
            </a:r>
            <a:endParaRPr lang="en-US" dirty="0"/>
          </a:p>
        </p:txBody>
      </p:sp>
      <p:sp>
        <p:nvSpPr>
          <p:cNvPr id="3" name="Content Placeholder 2"/>
          <p:cNvSpPr>
            <a:spLocks noGrp="1"/>
          </p:cNvSpPr>
          <p:nvPr>
            <p:ph idx="1"/>
          </p:nvPr>
        </p:nvSpPr>
        <p:spPr>
          <a:xfrm>
            <a:off x="457200" y="1295400"/>
            <a:ext cx="8229600" cy="5181600"/>
          </a:xfrm>
        </p:spPr>
        <p:txBody>
          <a:bodyPr>
            <a:noAutofit/>
          </a:bodyPr>
          <a:lstStyle/>
          <a:p>
            <a:pPr marL="0" indent="0">
              <a:buNone/>
            </a:pPr>
            <a:r>
              <a:rPr lang="en-US" sz="1500" dirty="0"/>
              <a:t>As mentioned, paralanguage is not what you say, but how you say it. The following is an exercise that is used to increase the ability to express different emotions, feelings, and attitudes. This is done by repeating the same sentence while stressing different words. Significant differences in meaning are easily communicated depending on which words the sender stresses</a:t>
            </a:r>
            <a:r>
              <a:rPr lang="en-US" sz="1500" dirty="0" smtClean="0"/>
              <a:t>.</a:t>
            </a:r>
          </a:p>
          <a:p>
            <a:pPr marL="0" indent="0">
              <a:buNone/>
            </a:pPr>
            <a:endParaRPr lang="en-US" sz="1500" dirty="0"/>
          </a:p>
          <a:p>
            <a:pPr marL="0" indent="0">
              <a:buNone/>
            </a:pPr>
            <a:r>
              <a:rPr lang="en-US" sz="1500" dirty="0" smtClean="0"/>
              <a:t>Consider </a:t>
            </a:r>
            <a:r>
              <a:rPr lang="en-US" sz="1500" dirty="0"/>
              <a:t>the following sentence variations. The stressed word(s) appear in yellow</a:t>
            </a:r>
            <a:r>
              <a:rPr lang="en-US" sz="1500" dirty="0" smtClean="0"/>
              <a:t>.</a:t>
            </a:r>
          </a:p>
          <a:p>
            <a:pPr marL="0" indent="0">
              <a:buNone/>
            </a:pPr>
            <a:r>
              <a:rPr lang="en-US" sz="1500" dirty="0" smtClean="0"/>
              <a:t>• </a:t>
            </a:r>
            <a:r>
              <a:rPr lang="en-US" sz="1500" dirty="0"/>
              <a:t>Is this the face that launched a thousand ships</a:t>
            </a:r>
            <a:r>
              <a:rPr lang="en-US" sz="1500" dirty="0" smtClean="0"/>
              <a:t>?</a:t>
            </a:r>
          </a:p>
          <a:p>
            <a:pPr marL="0" indent="0">
              <a:buNone/>
            </a:pPr>
            <a:r>
              <a:rPr lang="en-US" sz="1500" dirty="0" smtClean="0"/>
              <a:t>• </a:t>
            </a:r>
            <a:r>
              <a:rPr lang="en-US" sz="1500" dirty="0"/>
              <a:t>Is this the face that launched a thousand ships</a:t>
            </a:r>
            <a:r>
              <a:rPr lang="en-US" sz="1500" dirty="0" smtClean="0"/>
              <a:t>?</a:t>
            </a:r>
          </a:p>
          <a:p>
            <a:pPr marL="0" indent="0">
              <a:buNone/>
            </a:pPr>
            <a:r>
              <a:rPr lang="en-US" sz="1500" dirty="0" smtClean="0"/>
              <a:t>• </a:t>
            </a:r>
            <a:r>
              <a:rPr lang="en-US" sz="1500" dirty="0"/>
              <a:t>Is this the face that launched a thousand ships</a:t>
            </a:r>
            <a:r>
              <a:rPr lang="en-US" sz="1500" dirty="0" smtClean="0"/>
              <a:t>?</a:t>
            </a:r>
          </a:p>
          <a:p>
            <a:pPr marL="0" indent="0">
              <a:buNone/>
            </a:pPr>
            <a:r>
              <a:rPr lang="en-US" sz="1500" dirty="0" smtClean="0"/>
              <a:t>• </a:t>
            </a:r>
            <a:r>
              <a:rPr lang="en-US" sz="1500" dirty="0"/>
              <a:t>Is this the face that launched a thousand ships</a:t>
            </a:r>
            <a:r>
              <a:rPr lang="en-US" sz="1500" dirty="0" smtClean="0"/>
              <a:t>?</a:t>
            </a:r>
          </a:p>
          <a:p>
            <a:pPr marL="0" indent="0">
              <a:buNone/>
            </a:pPr>
            <a:endParaRPr lang="en-US" sz="1500" dirty="0"/>
          </a:p>
          <a:p>
            <a:pPr marL="0" indent="0">
              <a:buNone/>
            </a:pPr>
            <a:r>
              <a:rPr lang="en-US" sz="1500" dirty="0" smtClean="0"/>
              <a:t>Each </a:t>
            </a:r>
            <a:r>
              <a:rPr lang="en-US" sz="1500" dirty="0"/>
              <a:t>sentence communicates something different and even asks a different question while using the exact same words. All that distinguishes the sentences is the stress. In addition to stress, paralanguage includes voice qualities such as rate (speed), volume (loudness), and rhythm, as well as the vocalizations you make in whispering, yawning, groaning, crying, and yelling. A variation in any of these communicates something to the receiver. For example, when you speak quickly, you communicate something different from when you speak slowly, even if the words are the same. Therefore, paralanguage cues are often used as a basis for judgments about people (e.g., their emotional state, personality, etc.). However, keep in mind that some emotions are easier to identify than others. Hate and sympathy are easier to differentiate than fear and anxiety.</a:t>
            </a:r>
          </a:p>
        </p:txBody>
      </p:sp>
    </p:spTree>
    <p:extLst>
      <p:ext uri="{BB962C8B-B14F-4D97-AF65-F5344CB8AC3E}">
        <p14:creationId xmlns:p14="http://schemas.microsoft.com/office/powerpoint/2010/main" val="707005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600" dirty="0" smtClean="0"/>
              <a:t>Category 3: Timing</a:t>
            </a:r>
            <a:endParaRPr lang="en-US" sz="6600" dirty="0"/>
          </a:p>
        </p:txBody>
      </p:sp>
      <p:sp>
        <p:nvSpPr>
          <p:cNvPr id="3" name="Content Placeholder 2"/>
          <p:cNvSpPr>
            <a:spLocks noGrp="1"/>
          </p:cNvSpPr>
          <p:nvPr>
            <p:ph idx="1"/>
          </p:nvPr>
        </p:nvSpPr>
        <p:spPr>
          <a:xfrm>
            <a:off x="457200" y="1600200"/>
            <a:ext cx="6096000" cy="4876800"/>
          </a:xfrm>
        </p:spPr>
        <p:txBody>
          <a:bodyPr>
            <a:normAutofit/>
          </a:bodyPr>
          <a:lstStyle/>
          <a:p>
            <a:pPr marL="0" indent="0">
              <a:buNone/>
            </a:pPr>
            <a:r>
              <a:rPr lang="en-US" sz="3200" dirty="0"/>
              <a:t>Feedback is meant to be given in real time, but that doesn't mean that you give it as soon as it occurs to you.  Don’t interrupt.  The appropriate time to offer feedback is when the sender pauses or summons a response. </a:t>
            </a:r>
          </a:p>
        </p:txBody>
      </p:sp>
      <p:pic>
        <p:nvPicPr>
          <p:cNvPr id="4" name="Picture 3" descr="Image of a clock with the words 'time for feedback'; and the clock hands points to the word 'feedback' which is portrayed in the color red, while 'time for' is portrayed in the color black." title="Category 3: Tim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4182102"/>
            <a:ext cx="2209800" cy="2274320"/>
          </a:xfrm>
          <a:prstGeom prst="rect">
            <a:avLst/>
          </a:prstGeom>
        </p:spPr>
      </p:pic>
    </p:spTree>
    <p:extLst>
      <p:ext uri="{BB962C8B-B14F-4D97-AF65-F5344CB8AC3E}">
        <p14:creationId xmlns:p14="http://schemas.microsoft.com/office/powerpoint/2010/main" val="2309726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Category 4: Frequency </a:t>
            </a:r>
            <a:endParaRPr lang="en-US" sz="5400" dirty="0"/>
          </a:p>
        </p:txBody>
      </p:sp>
      <p:sp>
        <p:nvSpPr>
          <p:cNvPr id="3" name="Content Placeholder 2"/>
          <p:cNvSpPr>
            <a:spLocks noGrp="1"/>
          </p:cNvSpPr>
          <p:nvPr>
            <p:ph idx="1"/>
          </p:nvPr>
        </p:nvSpPr>
        <p:spPr>
          <a:xfrm>
            <a:off x="4191000" y="1600200"/>
            <a:ext cx="4495800" cy="4876800"/>
          </a:xfrm>
        </p:spPr>
        <p:txBody>
          <a:bodyPr>
            <a:normAutofit/>
          </a:bodyPr>
          <a:lstStyle/>
          <a:p>
            <a:pPr marL="0" indent="0">
              <a:buNone/>
            </a:pPr>
            <a:r>
              <a:rPr lang="en-US" sz="3200" dirty="0"/>
              <a:t>How often should feedback be given?  The answer is as often as needed--and certainly prior to the next message being sent. Regular feedback is necessary for proper communication.</a:t>
            </a:r>
          </a:p>
        </p:txBody>
      </p:sp>
      <p:pic>
        <p:nvPicPr>
          <p:cNvPr id="6" name="Picture 5" descr="Humorous Photo &#10;&#10;&quot;Not only am I a frequent flyer, I'm a frequent waiter&quot;&#10;&#10;says a man to another at an airport waiting terminal." title="Category 4: Frequency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676400"/>
            <a:ext cx="3589985" cy="4572000"/>
          </a:xfrm>
          <a:prstGeom prst="rect">
            <a:avLst/>
          </a:prstGeom>
        </p:spPr>
      </p:pic>
    </p:spTree>
    <p:extLst>
      <p:ext uri="{BB962C8B-B14F-4D97-AF65-F5344CB8AC3E}">
        <p14:creationId xmlns:p14="http://schemas.microsoft.com/office/powerpoint/2010/main" val="390958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rmAutofit/>
          </a:bodyPr>
          <a:lstStyle/>
          <a:p>
            <a:pPr algn="ctr"/>
            <a:r>
              <a:rPr lang="en-US" sz="5400" dirty="0" smtClean="0"/>
              <a:t>In Conclusion</a:t>
            </a:r>
            <a:endParaRPr lang="en-US" sz="5400" dirty="0"/>
          </a:p>
        </p:txBody>
      </p:sp>
      <p:sp>
        <p:nvSpPr>
          <p:cNvPr id="3" name="Content Placeholder 2"/>
          <p:cNvSpPr>
            <a:spLocks noGrp="1"/>
          </p:cNvSpPr>
          <p:nvPr>
            <p:ph idx="1"/>
          </p:nvPr>
        </p:nvSpPr>
        <p:spPr>
          <a:xfrm>
            <a:off x="533400" y="1981200"/>
            <a:ext cx="8229600" cy="3886200"/>
          </a:xfrm>
        </p:spPr>
        <p:txBody>
          <a:bodyPr>
            <a:normAutofit/>
          </a:bodyPr>
          <a:lstStyle/>
          <a:p>
            <a:pPr marL="0" indent="0">
              <a:buNone/>
            </a:pPr>
            <a:r>
              <a:rPr lang="en-US" sz="3200" dirty="0"/>
              <a:t>Feedback is essential in communication so as to know whether or not the receiver has understood the message in the same terms that the sender intended and whether or not the receiver agrees with that message.  Providing appropriate feedback is essential to the communication process.</a:t>
            </a:r>
          </a:p>
        </p:txBody>
      </p:sp>
    </p:spTree>
    <p:extLst>
      <p:ext uri="{BB962C8B-B14F-4D97-AF65-F5344CB8AC3E}">
        <p14:creationId xmlns:p14="http://schemas.microsoft.com/office/powerpoint/2010/main" val="4761025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112</TotalTime>
  <Words>748</Words>
  <Application>Microsoft Office PowerPoint</Application>
  <PresentationFormat>On-screen Show (4:3)</PresentationFormat>
  <Paragraphs>36</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Providing Appropriate feedback</vt:lpstr>
      <vt:lpstr>Feedback </vt:lpstr>
      <vt:lpstr>Providing Appropriate Feedback</vt:lpstr>
      <vt:lpstr>Category 1: Content</vt:lpstr>
      <vt:lpstr>Category 2: Manner</vt:lpstr>
      <vt:lpstr>Paralanguage</vt:lpstr>
      <vt:lpstr>Category 3: Timing</vt:lpstr>
      <vt:lpstr>Category 4: Frequency </vt:lpstr>
      <vt:lpstr>In Conclusion</vt:lpstr>
      <vt:lpstr>End of Providing appropriate feedback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7</cp:revision>
  <dcterms:created xsi:type="dcterms:W3CDTF">2014-10-29T17:16:34Z</dcterms:created>
  <dcterms:modified xsi:type="dcterms:W3CDTF">2014-10-29T19:09:26Z</dcterms:modified>
</cp:coreProperties>
</file>