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84" y="-1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0DDB98-F9A5-4307-B646-9C57D0DDA6D0}" type="datetimeFigureOut">
              <a:rPr lang="en-US" smtClean="0"/>
              <a:t>10/30/2014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A23817-4818-44CD-A506-D22EE8398571}" type="slidenum">
              <a:rPr lang="en-US" smtClean="0"/>
              <a:t>‹#›</a:t>
            </a:fld>
            <a:endParaRPr lang="en-US"/>
          </a:p>
        </p:txBody>
      </p:sp>
    </p:spTree>
    <p:extLst>
      <p:ext uri="{BB962C8B-B14F-4D97-AF65-F5344CB8AC3E}">
        <p14:creationId xmlns:p14="http://schemas.microsoft.com/office/powerpoint/2010/main" val="1701672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A23817-4818-44CD-A506-D22EE8398571}" type="slidenum">
              <a:rPr lang="en-US" smtClean="0"/>
              <a:t>15</a:t>
            </a:fld>
            <a:endParaRPr lang="en-US"/>
          </a:p>
        </p:txBody>
      </p:sp>
    </p:spTree>
    <p:extLst>
      <p:ext uri="{BB962C8B-B14F-4D97-AF65-F5344CB8AC3E}">
        <p14:creationId xmlns:p14="http://schemas.microsoft.com/office/powerpoint/2010/main" val="33345664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F13C9E63-6436-40DC-A36C-A03F8CC444A5}" type="datetimeFigureOut">
              <a:rPr lang="en-US" smtClean="0"/>
              <a:t>10/30/2014</a:t>
            </a:fld>
            <a:endParaRPr lang="en-US"/>
          </a:p>
        </p:txBody>
      </p:sp>
      <p:sp>
        <p:nvSpPr>
          <p:cNvPr id="8" name="Slide Number Placeholder 7"/>
          <p:cNvSpPr>
            <a:spLocks noGrp="1"/>
          </p:cNvSpPr>
          <p:nvPr>
            <p:ph type="sldNum" sz="quarter" idx="11"/>
          </p:nvPr>
        </p:nvSpPr>
        <p:spPr/>
        <p:txBody>
          <a:bodyPr/>
          <a:lstStyle/>
          <a:p>
            <a:fld id="{1BD1ED13-2A95-4614-BDDD-85D1FA1EAF1A}"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3C9E63-6436-40DC-A36C-A03F8CC444A5}" type="datetimeFigureOut">
              <a:rPr lang="en-US" smtClean="0"/>
              <a:t>10/30/2014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D1ED13-2A95-4614-BDDD-85D1FA1EAF1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3C9E63-6436-40DC-A36C-A03F8CC444A5}" type="datetimeFigureOut">
              <a:rPr lang="en-US" smtClean="0"/>
              <a:t>10/30/2014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D1ED13-2A95-4614-BDDD-85D1FA1EAF1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3C9E63-6436-40DC-A36C-A03F8CC444A5}" type="datetimeFigureOut">
              <a:rPr lang="en-US" smtClean="0"/>
              <a:t>10/30/2014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D1ED13-2A95-4614-BDDD-85D1FA1EAF1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3C9E63-6436-40DC-A36C-A03F8CC444A5}" type="datetimeFigureOut">
              <a:rPr lang="en-US" smtClean="0"/>
              <a:t>10/30/2014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D1ED13-2A95-4614-BDDD-85D1FA1EAF1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13C9E63-6436-40DC-A36C-A03F8CC444A5}" type="datetimeFigureOut">
              <a:rPr lang="en-US" smtClean="0"/>
              <a:t>10/30/2014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D1ED13-2A95-4614-BDDD-85D1FA1EAF1A}" type="slidenum">
              <a:rPr lang="en-US" smtClean="0"/>
              <a:t>‹#›</a:t>
            </a:fld>
            <a:endParaRPr lang="en-US"/>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F13C9E63-6436-40DC-A36C-A03F8CC444A5}" type="datetimeFigureOut">
              <a:rPr lang="en-US" smtClean="0"/>
              <a:t>10/30/2014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D1ED13-2A95-4614-BDDD-85D1FA1EAF1A}" type="slidenum">
              <a:rPr lang="en-US" smtClean="0"/>
              <a:t>‹#›</a:t>
            </a:fld>
            <a:endParaRPr lang="en-US"/>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3C9E63-6436-40DC-A36C-A03F8CC444A5}" type="datetimeFigureOut">
              <a:rPr lang="en-US" smtClean="0"/>
              <a:t>10/30/2014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D1ED13-2A95-4614-BDDD-85D1FA1EAF1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3C9E63-6436-40DC-A36C-A03F8CC444A5}" type="datetimeFigureOut">
              <a:rPr lang="en-US" smtClean="0"/>
              <a:t>10/30/2014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D1ED13-2A95-4614-BDDD-85D1FA1EAF1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3C9E63-6436-40DC-A36C-A03F8CC444A5}" type="datetimeFigureOut">
              <a:rPr lang="en-US" smtClean="0"/>
              <a:t>10/30/2014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D1ED13-2A95-4614-BDDD-85D1FA1EAF1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3C9E63-6436-40DC-A36C-A03F8CC444A5}" type="datetimeFigureOut">
              <a:rPr lang="en-US" smtClean="0"/>
              <a:t>10/30/2014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D1ED13-2A95-4614-BDDD-85D1FA1EAF1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F13C9E63-6436-40DC-A36C-A03F8CC444A5}" type="datetimeFigureOut">
              <a:rPr lang="en-US" smtClean="0"/>
              <a:t>10/30/2014</a:t>
            </a:fld>
            <a:endParaRPr lang="en-US"/>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1BD1ED13-2A95-4614-BDDD-85D1FA1EAF1A}" type="slidenum">
              <a:rPr lang="en-US" smtClean="0"/>
              <a:t>‹#›</a:t>
            </a:fld>
            <a:endParaRPr lang="en-US"/>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to Accept and Receive Constructive Criticism </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7275168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 y="76201"/>
            <a:ext cx="4114800" cy="533399"/>
          </a:xfrm>
        </p:spPr>
        <p:txBody>
          <a:bodyPr>
            <a:normAutofit/>
          </a:bodyPr>
          <a:lstStyle/>
          <a:p>
            <a:r>
              <a:rPr lang="en-US" sz="2000" dirty="0" smtClean="0"/>
              <a:t>Acknowledge the Speaker’s POV</a:t>
            </a:r>
            <a:endParaRPr lang="en-US" sz="2000" dirty="0"/>
          </a:p>
        </p:txBody>
      </p:sp>
      <p:sp>
        <p:nvSpPr>
          <p:cNvPr id="4" name="Content Placeholder 3"/>
          <p:cNvSpPr>
            <a:spLocks noGrp="1"/>
          </p:cNvSpPr>
          <p:nvPr>
            <p:ph idx="1"/>
          </p:nvPr>
        </p:nvSpPr>
        <p:spPr>
          <a:xfrm>
            <a:off x="914400" y="838200"/>
            <a:ext cx="7315200" cy="5715000"/>
          </a:xfrm>
        </p:spPr>
        <p:txBody>
          <a:bodyPr>
            <a:normAutofit fontScale="92500" lnSpcReduction="20000"/>
          </a:bodyPr>
          <a:lstStyle/>
          <a:p>
            <a:pPr marL="45720" indent="0">
              <a:buNone/>
            </a:pPr>
            <a:r>
              <a:rPr lang="en-US" dirty="0"/>
              <a:t>As you listen, you may begin to disagree with the statements being given. However, stop for a moment and try to put yourself in the speaker’s shoes. This isn't easy for them either</a:t>
            </a:r>
            <a:r>
              <a:rPr lang="en-US" dirty="0" smtClean="0"/>
              <a:t>.</a:t>
            </a:r>
          </a:p>
          <a:p>
            <a:pPr marL="45720" indent="0" algn="ctr">
              <a:buNone/>
            </a:pPr>
            <a:endParaRPr lang="en-US" dirty="0" smtClean="0"/>
          </a:p>
          <a:p>
            <a:pPr marL="45720" indent="0" algn="ctr">
              <a:buNone/>
            </a:pPr>
            <a:r>
              <a:rPr lang="en-US" dirty="0" smtClean="0"/>
              <a:t>In </a:t>
            </a:r>
            <a:r>
              <a:rPr lang="en-US" dirty="0"/>
              <a:t>the work environment, the person giving constructive criticism is usually uncomfortable confronting an individual with something that is negative. They are counting on you to accept the situation for what it is. You would not respect this person if they hid their real feelings or allowed a more serious problem to develop by failing to address the issue at the beginning</a:t>
            </a:r>
            <a:r>
              <a:rPr lang="en-US" dirty="0" smtClean="0"/>
              <a:t>.</a:t>
            </a:r>
          </a:p>
          <a:p>
            <a:pPr marL="45720" indent="0" algn="ctr">
              <a:buNone/>
            </a:pPr>
            <a:endParaRPr lang="en-US" dirty="0" smtClean="0"/>
          </a:p>
          <a:p>
            <a:pPr marL="45720" indent="0" algn="ctr">
              <a:buNone/>
            </a:pPr>
            <a:r>
              <a:rPr lang="en-US" dirty="0" smtClean="0"/>
              <a:t>To </a:t>
            </a:r>
            <a:r>
              <a:rPr lang="en-US" dirty="0"/>
              <a:t>acknowledge the speaker's point of view. Say Thank You</a:t>
            </a:r>
            <a:r>
              <a:rPr lang="en-US" dirty="0" smtClean="0"/>
              <a:t>!</a:t>
            </a:r>
          </a:p>
          <a:p>
            <a:pPr marL="45720" indent="0" algn="ctr">
              <a:buNone/>
            </a:pPr>
            <a:endParaRPr lang="en-US" dirty="0"/>
          </a:p>
          <a:p>
            <a:pPr marL="45720" indent="0" algn="ctr">
              <a:buNone/>
            </a:pPr>
            <a:r>
              <a:rPr lang="en-US" dirty="0" smtClean="0"/>
              <a:t>This </a:t>
            </a:r>
            <a:r>
              <a:rPr lang="en-US" dirty="0"/>
              <a:t>is hard for anyone receiving criticism, Look the person in the eyes and thank him or her for sharing feedback with you. Don't pass over this step. Deliberately and directly say, “I really appreciate you taking the time to talk about this with me.” Expressing appreciation does not have to mean you’re agreeing with the assessment; it does, however, show that you’re acknowledging the effort your colleague took to evaluate you and share his or her thoughts in an effort to help you.</a:t>
            </a:r>
          </a:p>
        </p:txBody>
      </p:sp>
    </p:spTree>
    <p:extLst>
      <p:ext uri="{BB962C8B-B14F-4D97-AF65-F5344CB8AC3E}">
        <p14:creationId xmlns:p14="http://schemas.microsoft.com/office/powerpoint/2010/main" val="36305023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3505200"/>
            <a:ext cx="7315200" cy="1154097"/>
          </a:xfrm>
        </p:spPr>
        <p:txBody>
          <a:bodyPr>
            <a:noAutofit/>
          </a:bodyPr>
          <a:lstStyle/>
          <a:p>
            <a:r>
              <a:rPr lang="en-US" sz="8800" dirty="0" smtClean="0"/>
              <a:t>Don’t Become Defensive…</a:t>
            </a:r>
            <a:endParaRPr lang="en-US" sz="8800" dirty="0"/>
          </a:p>
        </p:txBody>
      </p:sp>
    </p:spTree>
    <p:extLst>
      <p:ext uri="{BB962C8B-B14F-4D97-AF65-F5344CB8AC3E}">
        <p14:creationId xmlns:p14="http://schemas.microsoft.com/office/powerpoint/2010/main" val="11458256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4400" dirty="0" smtClean="0"/>
              <a:t>How Not to Become Defensive</a:t>
            </a:r>
            <a:endParaRPr lang="en-US" sz="4400" dirty="0"/>
          </a:p>
        </p:txBody>
      </p:sp>
      <p:pic>
        <p:nvPicPr>
          <p:cNvPr id="7" name="Picture Placeholder 6" descr="Picture of a man in the crouch/defnesive position with hands readying/preparing to launch out an attack/defense." title="How Not to Become Defensive"/>
          <p:cNvPicPr>
            <a:picLocks noGrp="1" noChangeAspect="1"/>
          </p:cNvPicPr>
          <p:nvPr>
            <p:ph type="pic" idx="1"/>
          </p:nvPr>
        </p:nvPicPr>
        <p:blipFill>
          <a:blip r:embed="rId2">
            <a:extLst>
              <a:ext uri="{28A0092B-C50C-407E-A947-70E740481C1C}">
                <a14:useLocalDpi xmlns:a14="http://schemas.microsoft.com/office/drawing/2010/main" val="0"/>
              </a:ext>
            </a:extLst>
          </a:blip>
          <a:srcRect t="12023" b="12023"/>
          <a:stretch>
            <a:fillRect/>
          </a:stretch>
        </p:blipFill>
        <p:spPr/>
      </p:pic>
    </p:spTree>
    <p:extLst>
      <p:ext uri="{BB962C8B-B14F-4D97-AF65-F5344CB8AC3E}">
        <p14:creationId xmlns:p14="http://schemas.microsoft.com/office/powerpoint/2010/main" val="38058786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09600" y="533400"/>
            <a:ext cx="7315200" cy="849297"/>
          </a:xfrm>
        </p:spPr>
        <p:txBody>
          <a:bodyPr/>
          <a:lstStyle/>
          <a:p>
            <a:r>
              <a:rPr lang="en-US" dirty="0" smtClean="0"/>
              <a:t>KEY CONCEPTS</a:t>
            </a:r>
            <a:endParaRPr lang="en-US" dirty="0"/>
          </a:p>
        </p:txBody>
      </p:sp>
      <p:sp>
        <p:nvSpPr>
          <p:cNvPr id="8" name="Content Placeholder 7"/>
          <p:cNvSpPr>
            <a:spLocks noGrp="1"/>
          </p:cNvSpPr>
          <p:nvPr>
            <p:ph idx="1"/>
          </p:nvPr>
        </p:nvSpPr>
        <p:spPr>
          <a:xfrm>
            <a:off x="914400" y="1676400"/>
            <a:ext cx="7315200" cy="4632961"/>
          </a:xfrm>
        </p:spPr>
        <p:txBody>
          <a:bodyPr>
            <a:normAutofit lnSpcReduction="10000"/>
          </a:bodyPr>
          <a:lstStyle/>
          <a:p>
            <a:r>
              <a:rPr lang="en-US" dirty="0"/>
              <a:t>All of us want to be accepted and appreciated for who we are. </a:t>
            </a:r>
            <a:endParaRPr lang="en-US" dirty="0" smtClean="0"/>
          </a:p>
          <a:p>
            <a:r>
              <a:rPr lang="en-US" dirty="0" smtClean="0"/>
              <a:t>We </a:t>
            </a:r>
            <a:r>
              <a:rPr lang="en-US" dirty="0"/>
              <a:t>are embarrassed and sometimes feel guilty or ashamed when others notice a problem behavior or a mistake that we have made. </a:t>
            </a:r>
            <a:endParaRPr lang="en-US" dirty="0" smtClean="0"/>
          </a:p>
          <a:p>
            <a:r>
              <a:rPr lang="en-US" dirty="0" smtClean="0"/>
              <a:t>It </a:t>
            </a:r>
            <a:r>
              <a:rPr lang="en-US" dirty="0"/>
              <a:t>is difficult to come across as one who can accept constructive criticism. </a:t>
            </a:r>
            <a:endParaRPr lang="en-US" dirty="0" smtClean="0"/>
          </a:p>
          <a:p>
            <a:r>
              <a:rPr lang="en-US" dirty="0" smtClean="0"/>
              <a:t>Being </a:t>
            </a:r>
            <a:r>
              <a:rPr lang="en-US" dirty="0"/>
              <a:t>open to learning and growing is a desirable characteristic in any job position or relationship. </a:t>
            </a:r>
            <a:endParaRPr lang="en-US" dirty="0" smtClean="0"/>
          </a:p>
          <a:p>
            <a:r>
              <a:rPr lang="en-US" dirty="0" smtClean="0"/>
              <a:t>Don’t </a:t>
            </a:r>
            <a:r>
              <a:rPr lang="en-US" dirty="0"/>
              <a:t>feel that you have to “protect your turf” and go into defense mode just for the sake of appearing right or even </a:t>
            </a:r>
            <a:r>
              <a:rPr lang="en-US" dirty="0" smtClean="0"/>
              <a:t>perfect</a:t>
            </a:r>
          </a:p>
          <a:p>
            <a:pPr marL="45720" indent="0" algn="ctr">
              <a:buNone/>
            </a:pPr>
            <a:endParaRPr lang="en-US" dirty="0" smtClean="0"/>
          </a:p>
          <a:p>
            <a:pPr marL="45720" indent="0" algn="ctr">
              <a:buNone/>
            </a:pPr>
            <a:r>
              <a:rPr lang="en-US" b="1" u="sng" dirty="0" smtClean="0"/>
              <a:t>Don’t take constructive criticism personally – that is not the intention!</a:t>
            </a:r>
            <a:endParaRPr lang="en-US" b="1" u="sng" dirty="0"/>
          </a:p>
        </p:txBody>
      </p:sp>
    </p:spTree>
    <p:extLst>
      <p:ext uri="{BB962C8B-B14F-4D97-AF65-F5344CB8AC3E}">
        <p14:creationId xmlns:p14="http://schemas.microsoft.com/office/powerpoint/2010/main" val="30418142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7315200" cy="1154097"/>
          </a:xfrm>
        </p:spPr>
        <p:txBody>
          <a:bodyPr>
            <a:normAutofit/>
          </a:bodyPr>
          <a:lstStyle/>
          <a:p>
            <a:r>
              <a:rPr lang="en-US" sz="4800" dirty="0" smtClean="0"/>
              <a:t>THINK ABOUT THIS</a:t>
            </a:r>
            <a:endParaRPr lang="en-US" sz="4800" dirty="0"/>
          </a:p>
        </p:txBody>
      </p:sp>
      <p:sp>
        <p:nvSpPr>
          <p:cNvPr id="3" name="Content Placeholder 2"/>
          <p:cNvSpPr>
            <a:spLocks noGrp="1"/>
          </p:cNvSpPr>
          <p:nvPr>
            <p:ph idx="1"/>
          </p:nvPr>
        </p:nvSpPr>
        <p:spPr>
          <a:xfrm>
            <a:off x="914400" y="1905001"/>
            <a:ext cx="7315200" cy="4404360"/>
          </a:xfrm>
        </p:spPr>
        <p:txBody>
          <a:bodyPr>
            <a:normAutofit/>
          </a:bodyPr>
          <a:lstStyle/>
          <a:p>
            <a:pPr marL="45720" indent="0">
              <a:buNone/>
            </a:pPr>
            <a:r>
              <a:rPr lang="en-US" sz="2200" dirty="0"/>
              <a:t>It often helps to realize that you have a valuable opportunity to learn from a negative outcome and become a better employee, partner, friend, or family member. While you may indeed have useful information that will enlighten or at least explain your actions, don’t share those facts in a self-righteous way. Instead, try to maintain a humble but positive outlook that will make it easy for others to work with you</a:t>
            </a:r>
            <a:r>
              <a:rPr lang="en-US" sz="2200" dirty="0" smtClean="0"/>
              <a:t>.</a:t>
            </a:r>
          </a:p>
          <a:p>
            <a:pPr marL="45720" indent="0">
              <a:buNone/>
            </a:pPr>
            <a:endParaRPr lang="en-US" sz="2200" dirty="0"/>
          </a:p>
          <a:p>
            <a:pPr marL="45720" indent="0">
              <a:buNone/>
            </a:pPr>
            <a:r>
              <a:rPr lang="en-US" sz="2200" dirty="0" smtClean="0"/>
              <a:t>Dictionary.com </a:t>
            </a:r>
            <a:r>
              <a:rPr lang="en-US" sz="2200" dirty="0"/>
              <a:t>defines humble as: </a:t>
            </a:r>
            <a:endParaRPr lang="en-US" sz="2200" dirty="0" smtClean="0"/>
          </a:p>
          <a:p>
            <a:pPr marL="45720" indent="0">
              <a:buNone/>
            </a:pPr>
            <a:r>
              <a:rPr lang="en-US" sz="2200" dirty="0" smtClean="0"/>
              <a:t>1</a:t>
            </a:r>
            <a:r>
              <a:rPr lang="en-US" sz="2200" dirty="0"/>
              <a:t>. unpretending, unpretentious. 2. submissive, meek. 3. unassuming</a:t>
            </a:r>
          </a:p>
        </p:txBody>
      </p:sp>
    </p:spTree>
    <p:extLst>
      <p:ext uri="{BB962C8B-B14F-4D97-AF65-F5344CB8AC3E}">
        <p14:creationId xmlns:p14="http://schemas.microsoft.com/office/powerpoint/2010/main" val="39382833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648200" y="2438400"/>
            <a:ext cx="3639312" cy="3657600"/>
          </a:xfrm>
        </p:spPr>
        <p:txBody>
          <a:bodyPr>
            <a:noAutofit/>
          </a:bodyPr>
          <a:lstStyle/>
          <a:p>
            <a:r>
              <a:rPr lang="en-US" sz="3200" dirty="0" smtClean="0"/>
              <a:t>To Be Humble…</a:t>
            </a:r>
            <a:br>
              <a:rPr lang="en-US" sz="3200" dirty="0" smtClean="0"/>
            </a:br>
            <a:r>
              <a:rPr lang="en-US" sz="3200" dirty="0"/>
              <a:t/>
            </a:r>
            <a:br>
              <a:rPr lang="en-US" sz="3200" dirty="0"/>
            </a:br>
            <a:r>
              <a:rPr lang="en-US" sz="3200" dirty="0"/>
              <a:t>1) Accept that there is more going on around you than you can comprehend</a:t>
            </a:r>
            <a:r>
              <a:rPr lang="en-US" sz="3200" dirty="0" smtClean="0"/>
              <a:t>.</a:t>
            </a:r>
            <a:br>
              <a:rPr lang="en-US" sz="3200" dirty="0" smtClean="0"/>
            </a:br>
            <a:r>
              <a:rPr lang="en-US" sz="3200" dirty="0"/>
              <a:t/>
            </a:r>
            <a:br>
              <a:rPr lang="en-US" sz="3200" dirty="0"/>
            </a:br>
            <a:r>
              <a:rPr lang="en-US" sz="3200" dirty="0" smtClean="0"/>
              <a:t>2</a:t>
            </a:r>
            <a:r>
              <a:rPr lang="en-US" sz="3200" dirty="0"/>
              <a:t>) Be teachable.</a:t>
            </a:r>
          </a:p>
        </p:txBody>
      </p:sp>
      <p:pic>
        <p:nvPicPr>
          <p:cNvPr id="11" name="Picture 10" descr="A man atop a mountain overlooking the ocean of clouds before him wilst the sun breaks through in its setting." title="To Be Humbl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2057400"/>
            <a:ext cx="4007079" cy="3048330"/>
          </a:xfrm>
          <a:prstGeom prst="rect">
            <a:avLst/>
          </a:prstGeom>
          <a:effectLst>
            <a:outerShdw blurRad="63500" sx="102000" sy="102000" algn="ctr" rotWithShape="0">
              <a:prstClr val="black">
                <a:alpha val="40000"/>
              </a:prstClr>
            </a:outerShdw>
            <a:reflection blurRad="6350" stA="52000" endA="300" endPos="35000" dir="5400000" sy="-100000" algn="bl" rotWithShape="0"/>
          </a:effectLst>
        </p:spPr>
      </p:pic>
    </p:spTree>
    <p:extLst>
      <p:ext uri="{BB962C8B-B14F-4D97-AF65-F5344CB8AC3E}">
        <p14:creationId xmlns:p14="http://schemas.microsoft.com/office/powerpoint/2010/main" val="42426474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14400" y="2895600"/>
            <a:ext cx="2953512" cy="2176272"/>
          </a:xfrm>
        </p:spPr>
        <p:txBody>
          <a:bodyPr>
            <a:noAutofit/>
          </a:bodyPr>
          <a:lstStyle/>
          <a:p>
            <a:r>
              <a:rPr lang="en-US" sz="5400" dirty="0" smtClean="0"/>
              <a:t>Follow Up with Positive Action…</a:t>
            </a:r>
            <a:endParaRPr lang="en-US" sz="5400" dirty="0"/>
          </a:p>
        </p:txBody>
      </p:sp>
      <p:pic>
        <p:nvPicPr>
          <p:cNvPr id="10" name="Picture Placeholder 9" descr="To do list:&#10;Do something&#10;Do something else&#10;Do more stuff&#10;Do that again&#10;&#10;- all written on a notebook pad with a pencil placed next to it." title="Follow Up with Positive Action"/>
          <p:cNvPicPr>
            <a:picLocks noGrp="1" noChangeAspect="1"/>
          </p:cNvPicPr>
          <p:nvPr>
            <p:ph type="pic" idx="1"/>
          </p:nvPr>
        </p:nvPicPr>
        <p:blipFill>
          <a:blip r:embed="rId2">
            <a:extLst>
              <a:ext uri="{28A0092B-C50C-407E-A947-70E740481C1C}">
                <a14:useLocalDpi xmlns:a14="http://schemas.microsoft.com/office/drawing/2010/main" val="0"/>
              </a:ext>
            </a:extLst>
          </a:blip>
          <a:srcRect l="12143" r="12143"/>
          <a:stretch>
            <a:fillRect/>
          </a:stretch>
        </p:blipFill>
        <p:spPr/>
      </p:pic>
    </p:spTree>
    <p:extLst>
      <p:ext uri="{BB962C8B-B14F-4D97-AF65-F5344CB8AC3E}">
        <p14:creationId xmlns:p14="http://schemas.microsoft.com/office/powerpoint/2010/main" val="8844075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914400" y="533401"/>
            <a:ext cx="7315200" cy="5775960"/>
          </a:xfrm>
        </p:spPr>
        <p:txBody>
          <a:bodyPr>
            <a:noAutofit/>
          </a:bodyPr>
          <a:lstStyle/>
          <a:p>
            <a:pPr marL="502920" indent="-457200" algn="ctr">
              <a:buAutoNum type="arabicParenR"/>
            </a:pPr>
            <a:r>
              <a:rPr lang="en-US" sz="2800" dirty="0" smtClean="0"/>
              <a:t>Accept </a:t>
            </a:r>
            <a:r>
              <a:rPr lang="en-US" sz="2800" dirty="0"/>
              <a:t>criticism gracefully</a:t>
            </a:r>
            <a:r>
              <a:rPr lang="en-US" sz="2800" dirty="0" smtClean="0"/>
              <a:t>.</a:t>
            </a:r>
          </a:p>
          <a:p>
            <a:pPr marL="502920" indent="-457200" algn="ctr">
              <a:buAutoNum type="arabicParenR"/>
            </a:pPr>
            <a:endParaRPr lang="en-US" sz="2800" dirty="0" smtClean="0"/>
          </a:p>
          <a:p>
            <a:pPr marL="502920" indent="-457200" algn="ctr">
              <a:buAutoNum type="arabicParenR"/>
            </a:pPr>
            <a:r>
              <a:rPr lang="en-US" sz="2800" dirty="0" smtClean="0"/>
              <a:t>Accept </a:t>
            </a:r>
            <a:r>
              <a:rPr lang="en-US" sz="2800" dirty="0"/>
              <a:t>responsibility for causing the perceived problem</a:t>
            </a:r>
            <a:r>
              <a:rPr lang="en-US" sz="2800" dirty="0" smtClean="0"/>
              <a:t>.</a:t>
            </a:r>
          </a:p>
          <a:p>
            <a:pPr marL="502920" indent="-457200" algn="ctr">
              <a:buAutoNum type="arabicParenR"/>
            </a:pPr>
            <a:endParaRPr lang="en-US" sz="2800" dirty="0" smtClean="0"/>
          </a:p>
          <a:p>
            <a:pPr marL="502920" indent="-457200" algn="ctr">
              <a:buAutoNum type="arabicParenR"/>
            </a:pPr>
            <a:r>
              <a:rPr lang="en-US" sz="2800" dirty="0" smtClean="0"/>
              <a:t>Accept </a:t>
            </a:r>
            <a:r>
              <a:rPr lang="en-US" sz="2800" dirty="0"/>
              <a:t>responsibility for making </a:t>
            </a:r>
            <a:r>
              <a:rPr lang="en-US" sz="2800" dirty="0" smtClean="0"/>
              <a:t>changes.</a:t>
            </a:r>
          </a:p>
          <a:p>
            <a:pPr marL="502920" indent="-457200" algn="ctr">
              <a:buAutoNum type="arabicParenR"/>
            </a:pPr>
            <a:endParaRPr lang="en-US" sz="2800" dirty="0" smtClean="0"/>
          </a:p>
          <a:p>
            <a:pPr marL="502920" indent="-457200" algn="ctr">
              <a:buAutoNum type="arabicParenR"/>
            </a:pPr>
            <a:r>
              <a:rPr lang="en-US" sz="2800" dirty="0" smtClean="0"/>
              <a:t>Take </a:t>
            </a:r>
            <a:r>
              <a:rPr lang="en-US" sz="2800" dirty="0"/>
              <a:t>action and make a plan to implement </a:t>
            </a:r>
            <a:r>
              <a:rPr lang="en-US" sz="2800" dirty="0" smtClean="0"/>
              <a:t>changes.</a:t>
            </a:r>
          </a:p>
          <a:p>
            <a:pPr marL="502920" indent="-457200" algn="ctr">
              <a:buAutoNum type="arabicParenR"/>
            </a:pPr>
            <a:endParaRPr lang="en-US" sz="2800" dirty="0" smtClean="0"/>
          </a:p>
          <a:p>
            <a:pPr marL="502920" indent="-457200" algn="ctr">
              <a:buAutoNum type="arabicParenR"/>
            </a:pPr>
            <a:r>
              <a:rPr lang="en-US" sz="2800" dirty="0" smtClean="0"/>
              <a:t>Sometimes</a:t>
            </a:r>
            <a:r>
              <a:rPr lang="en-US" sz="2800" dirty="0"/>
              <a:t>, it is most appropriate to just nod and say OK.</a:t>
            </a:r>
          </a:p>
        </p:txBody>
      </p:sp>
    </p:spTree>
    <p:extLst>
      <p:ext uri="{BB962C8B-B14F-4D97-AF65-F5344CB8AC3E}">
        <p14:creationId xmlns:p14="http://schemas.microsoft.com/office/powerpoint/2010/main" val="27076159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533401"/>
            <a:ext cx="7315200" cy="5775960"/>
          </a:xfrm>
        </p:spPr>
        <p:txBody>
          <a:bodyPr>
            <a:normAutofit/>
          </a:bodyPr>
          <a:lstStyle/>
          <a:p>
            <a:pPr marL="45720" indent="0">
              <a:buNone/>
            </a:pPr>
            <a:r>
              <a:rPr lang="en-US" sz="2800" dirty="0"/>
              <a:t>Some people will pretend to accept criticism, but then fail to make the necessary adjustments. Following up with suitable action will show others that you know how to accept criticism and can actually put it to good use. This will enhance your professional image and potentially improve personal relationships. You might even want to keep a written record of any changes that you do make, so if the situation is later revisited, you have documentation that demonstrates your willingness to follow helpful feedback.</a:t>
            </a:r>
          </a:p>
        </p:txBody>
      </p:sp>
    </p:spTree>
    <p:extLst>
      <p:ext uri="{BB962C8B-B14F-4D97-AF65-F5344CB8AC3E}">
        <p14:creationId xmlns:p14="http://schemas.microsoft.com/office/powerpoint/2010/main" val="1816812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962400"/>
            <a:ext cx="7315200" cy="1154097"/>
          </a:xfrm>
        </p:spPr>
        <p:txBody>
          <a:bodyPr>
            <a:noAutofit/>
          </a:bodyPr>
          <a:lstStyle/>
          <a:p>
            <a:r>
              <a:rPr lang="en-US" sz="7200" dirty="0" smtClean="0"/>
              <a:t>Now let’s look at how to give criticism…</a:t>
            </a:r>
            <a:endParaRPr lang="en-US" sz="7200" dirty="0"/>
          </a:p>
        </p:txBody>
      </p:sp>
    </p:spTree>
    <p:extLst>
      <p:ext uri="{BB962C8B-B14F-4D97-AF65-F5344CB8AC3E}">
        <p14:creationId xmlns:p14="http://schemas.microsoft.com/office/powerpoint/2010/main" val="20137098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229600" cy="922538"/>
          </a:xfrm>
        </p:spPr>
        <p:txBody>
          <a:bodyPr>
            <a:noAutofit/>
          </a:bodyPr>
          <a:lstStyle/>
          <a:p>
            <a:r>
              <a:rPr lang="en-US" sz="2800" dirty="0" smtClean="0"/>
              <a:t>How to Accept and Receive Constructive Criticism</a:t>
            </a:r>
            <a:endParaRPr lang="en-US" sz="2800" dirty="0"/>
          </a:p>
        </p:txBody>
      </p:sp>
      <p:sp>
        <p:nvSpPr>
          <p:cNvPr id="3" name="Content Placeholder 2"/>
          <p:cNvSpPr>
            <a:spLocks noGrp="1"/>
          </p:cNvSpPr>
          <p:nvPr>
            <p:ph idx="1"/>
          </p:nvPr>
        </p:nvSpPr>
        <p:spPr>
          <a:xfrm>
            <a:off x="914400" y="1828800"/>
            <a:ext cx="7315200" cy="3733799"/>
          </a:xfrm>
        </p:spPr>
        <p:txBody>
          <a:bodyPr>
            <a:noAutofit/>
          </a:bodyPr>
          <a:lstStyle/>
          <a:p>
            <a:pPr marL="45720" indent="0">
              <a:buNone/>
            </a:pPr>
            <a:r>
              <a:rPr lang="en-US" sz="3600" dirty="0" smtClean="0"/>
              <a:t>An important character-building skills that all people should acquire is the ability to accept constructive criticism. It is the assessment of a person’s performance or personality, with the goal of improvement. </a:t>
            </a:r>
            <a:endParaRPr lang="en-US" sz="3600" dirty="0"/>
          </a:p>
        </p:txBody>
      </p:sp>
    </p:spTree>
    <p:extLst>
      <p:ext uri="{BB962C8B-B14F-4D97-AF65-F5344CB8AC3E}">
        <p14:creationId xmlns:p14="http://schemas.microsoft.com/office/powerpoint/2010/main" val="26762442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28600"/>
            <a:ext cx="1371600" cy="717612"/>
          </a:xfrm>
        </p:spPr>
        <p:txBody>
          <a:bodyPr>
            <a:normAutofit fontScale="90000"/>
          </a:bodyPr>
          <a:lstStyle/>
          <a:p>
            <a:r>
              <a:rPr lang="en-US" sz="6600" b="1" dirty="0" smtClean="0"/>
              <a:t>…</a:t>
            </a:r>
            <a:endParaRPr lang="en-US" sz="6600" b="1" dirty="0"/>
          </a:p>
        </p:txBody>
      </p:sp>
      <p:sp>
        <p:nvSpPr>
          <p:cNvPr id="6" name="Content Placeholder 5"/>
          <p:cNvSpPr>
            <a:spLocks noGrp="1"/>
          </p:cNvSpPr>
          <p:nvPr>
            <p:ph idx="1"/>
          </p:nvPr>
        </p:nvSpPr>
        <p:spPr>
          <a:xfrm>
            <a:off x="914400" y="1295399"/>
            <a:ext cx="7315200" cy="5013961"/>
          </a:xfrm>
        </p:spPr>
        <p:txBody>
          <a:bodyPr>
            <a:normAutofit/>
          </a:bodyPr>
          <a:lstStyle/>
          <a:p>
            <a:pPr marL="45720" indent="0" algn="ctr">
              <a:buNone/>
            </a:pPr>
            <a:r>
              <a:rPr lang="en-US" sz="4400" dirty="0" smtClean="0"/>
              <a:t>Take an honest look at where you’re coming from. If you have some anger or resentment towards the person, then you’re probably not the best person to offer feedback.</a:t>
            </a:r>
            <a:endParaRPr lang="en-US" sz="4400" dirty="0"/>
          </a:p>
        </p:txBody>
      </p:sp>
    </p:spTree>
    <p:extLst>
      <p:ext uri="{BB962C8B-B14F-4D97-AF65-F5344CB8AC3E}">
        <p14:creationId xmlns:p14="http://schemas.microsoft.com/office/powerpoint/2010/main" val="24694139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1197006" cy="648070"/>
          </a:xfrm>
        </p:spPr>
        <p:txBody>
          <a:bodyPr>
            <a:normAutofit fontScale="90000"/>
          </a:bodyPr>
          <a:lstStyle/>
          <a:p>
            <a:r>
              <a:rPr lang="en-US" sz="6000" b="1" dirty="0" smtClean="0"/>
              <a:t>…</a:t>
            </a:r>
            <a:endParaRPr lang="en-US" sz="6000" b="1" dirty="0"/>
          </a:p>
        </p:txBody>
      </p:sp>
      <p:sp>
        <p:nvSpPr>
          <p:cNvPr id="3" name="Content Placeholder 2"/>
          <p:cNvSpPr>
            <a:spLocks noGrp="1"/>
          </p:cNvSpPr>
          <p:nvPr>
            <p:ph idx="1"/>
          </p:nvPr>
        </p:nvSpPr>
        <p:spPr>
          <a:xfrm flipH="1">
            <a:off x="4267200" y="914399"/>
            <a:ext cx="4572000" cy="5394961"/>
          </a:xfrm>
        </p:spPr>
        <p:txBody>
          <a:bodyPr>
            <a:noAutofit/>
          </a:bodyPr>
          <a:lstStyle/>
          <a:p>
            <a:pPr marL="45720" indent="0">
              <a:buNone/>
            </a:pPr>
            <a:r>
              <a:rPr lang="en-US" sz="2900" dirty="0" smtClean="0"/>
              <a:t>Start and end constructive criticism with a compliment. Find something good to say first; this will help the person take in your advice. A compliment at the end of the conversation will help whoever you are addressing to feel that they aren’t a failure or that you’re not angry.</a:t>
            </a:r>
            <a:endParaRPr lang="en-US" sz="2900" dirty="0"/>
          </a:p>
        </p:txBody>
      </p:sp>
      <p:pic>
        <p:nvPicPr>
          <p:cNvPr id="4" name="Picture 3" descr="First a compliment, then the criticism, and then another compliment. Just like a sandwich/burger. " title="Constructive Criticism Sandwich"/>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2286000"/>
            <a:ext cx="3862524" cy="2895600"/>
          </a:xfrm>
          <a:prstGeom prst="rect">
            <a:avLst/>
          </a:prstGeom>
        </p:spPr>
      </p:pic>
    </p:spTree>
    <p:extLst>
      <p:ext uri="{BB962C8B-B14F-4D97-AF65-F5344CB8AC3E}">
        <p14:creationId xmlns:p14="http://schemas.microsoft.com/office/powerpoint/2010/main" val="31114467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1295400" cy="641412"/>
          </a:xfrm>
        </p:spPr>
        <p:txBody>
          <a:bodyPr>
            <a:normAutofit fontScale="90000"/>
          </a:bodyPr>
          <a:lstStyle/>
          <a:p>
            <a:r>
              <a:rPr lang="en-US" sz="6000" b="1" dirty="0" smtClean="0"/>
              <a:t>…</a:t>
            </a:r>
            <a:endParaRPr lang="en-US" sz="6000" b="1" dirty="0"/>
          </a:p>
        </p:txBody>
      </p:sp>
      <p:sp>
        <p:nvSpPr>
          <p:cNvPr id="3" name="Content Placeholder 2"/>
          <p:cNvSpPr>
            <a:spLocks noGrp="1"/>
          </p:cNvSpPr>
          <p:nvPr>
            <p:ph idx="1"/>
          </p:nvPr>
        </p:nvSpPr>
        <p:spPr>
          <a:xfrm>
            <a:off x="914400" y="1143000"/>
            <a:ext cx="7315200" cy="5318760"/>
          </a:xfrm>
        </p:spPr>
        <p:txBody>
          <a:bodyPr>
            <a:normAutofit/>
          </a:bodyPr>
          <a:lstStyle/>
          <a:p>
            <a:pPr marL="45720" indent="0">
              <a:buNone/>
            </a:pPr>
            <a:r>
              <a:rPr lang="en-US" sz="4000" dirty="0" smtClean="0"/>
              <a:t>Listen to your own voice. The tone of your voice can communicate as much – if not more – than the words you choose. If there is an edge to your voice, it will be harder for your receiver to actually hear the request. </a:t>
            </a:r>
            <a:endParaRPr lang="en-US" sz="4000" dirty="0"/>
          </a:p>
        </p:txBody>
      </p:sp>
    </p:spTree>
    <p:extLst>
      <p:ext uri="{BB962C8B-B14F-4D97-AF65-F5344CB8AC3E}">
        <p14:creationId xmlns:p14="http://schemas.microsoft.com/office/powerpoint/2010/main" val="16063461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1219200" cy="946212"/>
          </a:xfrm>
        </p:spPr>
        <p:txBody>
          <a:bodyPr>
            <a:noAutofit/>
          </a:bodyPr>
          <a:lstStyle/>
          <a:p>
            <a:r>
              <a:rPr lang="en-US" sz="6000" b="1" dirty="0" smtClean="0"/>
              <a:t>…</a:t>
            </a:r>
            <a:endParaRPr lang="en-US" sz="6000" b="1" dirty="0"/>
          </a:p>
        </p:txBody>
      </p:sp>
      <p:sp>
        <p:nvSpPr>
          <p:cNvPr id="3" name="Content Placeholder 2"/>
          <p:cNvSpPr>
            <a:spLocks noGrp="1"/>
          </p:cNvSpPr>
          <p:nvPr>
            <p:ph idx="1"/>
          </p:nvPr>
        </p:nvSpPr>
        <p:spPr>
          <a:xfrm>
            <a:off x="914400" y="1219200"/>
            <a:ext cx="7315200" cy="5090160"/>
          </a:xfrm>
        </p:spPr>
        <p:txBody>
          <a:bodyPr>
            <a:normAutofit/>
          </a:bodyPr>
          <a:lstStyle/>
          <a:p>
            <a:pPr marL="45720" indent="0">
              <a:buNone/>
            </a:pPr>
            <a:r>
              <a:rPr lang="en-US" sz="3800" dirty="0" smtClean="0"/>
              <a:t>Eye contact is important. It helps both of you stay focused, and it communicates sincerity. It will also help you stay on topic. If you’re working on the computer or busy with something else, stop what you’re doing and look at the person you’re speaking to.</a:t>
            </a:r>
            <a:endParaRPr lang="en-US" sz="3800" dirty="0"/>
          </a:p>
        </p:txBody>
      </p:sp>
    </p:spTree>
    <p:extLst>
      <p:ext uri="{BB962C8B-B14F-4D97-AF65-F5344CB8AC3E}">
        <p14:creationId xmlns:p14="http://schemas.microsoft.com/office/powerpoint/2010/main" val="6783322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990600" cy="1154097"/>
          </a:xfrm>
        </p:spPr>
        <p:txBody>
          <a:bodyPr>
            <a:normAutofit/>
          </a:bodyPr>
          <a:lstStyle/>
          <a:p>
            <a:r>
              <a:rPr lang="en-US" sz="6000" b="1" dirty="0" smtClean="0"/>
              <a:t>…</a:t>
            </a:r>
            <a:endParaRPr lang="en-US" sz="6000" b="1" dirty="0"/>
          </a:p>
        </p:txBody>
      </p:sp>
      <p:sp>
        <p:nvSpPr>
          <p:cNvPr id="3" name="Content Placeholder 2"/>
          <p:cNvSpPr>
            <a:spLocks noGrp="1"/>
          </p:cNvSpPr>
          <p:nvPr>
            <p:ph idx="1"/>
          </p:nvPr>
        </p:nvSpPr>
        <p:spPr>
          <a:xfrm>
            <a:off x="914400" y="1143001"/>
            <a:ext cx="7315200" cy="5166360"/>
          </a:xfrm>
        </p:spPr>
        <p:txBody>
          <a:bodyPr>
            <a:normAutofit/>
          </a:bodyPr>
          <a:lstStyle/>
          <a:p>
            <a:pPr marL="45720" indent="0">
              <a:buNone/>
            </a:pPr>
            <a:r>
              <a:rPr lang="en-US" sz="3600" dirty="0" smtClean="0"/>
              <a:t>Choose the best time and place. Never give criticism in public, in front of another person, or when you or the other person may be too tired or hungry to deal with it appropriately. If you’re physically uncomfortable, you may not be in the best frame of mind to talk about a difficult subject. </a:t>
            </a:r>
            <a:endParaRPr lang="en-US" sz="3600" dirty="0"/>
          </a:p>
        </p:txBody>
      </p:sp>
    </p:spTree>
    <p:extLst>
      <p:ext uri="{BB962C8B-B14F-4D97-AF65-F5344CB8AC3E}">
        <p14:creationId xmlns:p14="http://schemas.microsoft.com/office/powerpoint/2010/main" val="476916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28600"/>
            <a:ext cx="8305800" cy="779015"/>
          </a:xfrm>
        </p:spPr>
        <p:txBody>
          <a:bodyPr>
            <a:noAutofit/>
          </a:bodyPr>
          <a:lstStyle/>
          <a:p>
            <a:pPr algn="ctr"/>
            <a:r>
              <a:rPr lang="en-US" sz="2400" dirty="0" smtClean="0"/>
              <a:t>OTHER SUGGESTIONS FOR GIVING CONSTRUCTIVE CRITICISM:</a:t>
            </a:r>
            <a:endParaRPr lang="en-US" sz="2400" dirty="0"/>
          </a:p>
        </p:txBody>
      </p:sp>
      <p:sp>
        <p:nvSpPr>
          <p:cNvPr id="3" name="Content Placeholder 2"/>
          <p:cNvSpPr>
            <a:spLocks noGrp="1"/>
          </p:cNvSpPr>
          <p:nvPr>
            <p:ph idx="1"/>
          </p:nvPr>
        </p:nvSpPr>
        <p:spPr>
          <a:xfrm>
            <a:off x="152400" y="1066800"/>
            <a:ext cx="8839200" cy="5714999"/>
          </a:xfrm>
        </p:spPr>
        <p:txBody>
          <a:bodyPr>
            <a:normAutofit fontScale="92500" lnSpcReduction="20000"/>
          </a:bodyPr>
          <a:lstStyle/>
          <a:p>
            <a:pPr marL="502920" indent="-457200">
              <a:buAutoNum type="arabicPeriod"/>
            </a:pPr>
            <a:r>
              <a:rPr lang="en-US" dirty="0" smtClean="0"/>
              <a:t>Make </a:t>
            </a:r>
            <a:r>
              <a:rPr lang="en-US" dirty="0"/>
              <a:t>sure you talk about specific behavior, not the person. Feedback is not about insulting someone's behavior, it's about telling him or her how to be better. For example, you would never say to a child, "You are a mistake." Instead you would say, "You made a mistake." </a:t>
            </a:r>
            <a:endParaRPr lang="en-US" dirty="0" smtClean="0"/>
          </a:p>
          <a:p>
            <a:pPr marL="502920" indent="-457200">
              <a:buAutoNum type="arabicPeriod"/>
            </a:pPr>
            <a:endParaRPr lang="en-US" dirty="0" smtClean="0"/>
          </a:p>
          <a:p>
            <a:pPr marL="502920" indent="-457200">
              <a:buAutoNum type="arabicPeriod"/>
            </a:pPr>
            <a:r>
              <a:rPr lang="en-US" dirty="0" smtClean="0"/>
              <a:t>Never </a:t>
            </a:r>
            <a:r>
              <a:rPr lang="en-US" dirty="0"/>
              <a:t>say “you.” Instead, use " I " statements. This makes others less defensive. For example, “What you said was inappropriate," would be better expressed as “I </a:t>
            </a:r>
            <a:r>
              <a:rPr lang="en-US" dirty="0" smtClean="0"/>
              <a:t>believe </a:t>
            </a:r>
            <a:r>
              <a:rPr lang="en-US" dirty="0"/>
              <a:t>there are better ways to communicate</a:t>
            </a:r>
            <a:r>
              <a:rPr lang="en-US" dirty="0" smtClean="0"/>
              <a:t>.”</a:t>
            </a:r>
          </a:p>
          <a:p>
            <a:pPr marL="502920" indent="-457200">
              <a:buAutoNum type="arabicPeriod"/>
            </a:pPr>
            <a:endParaRPr lang="en-US" dirty="0" smtClean="0"/>
          </a:p>
          <a:p>
            <a:pPr marL="502920" indent="-457200">
              <a:buAutoNum type="arabicPeriod"/>
            </a:pPr>
            <a:r>
              <a:rPr lang="en-US" dirty="0" smtClean="0"/>
              <a:t>Work </a:t>
            </a:r>
            <a:r>
              <a:rPr lang="en-US" dirty="0"/>
              <a:t>together to improve the situation. This will help the person to make the appropriate adjustments sooner rather than later. Making changes is easier if you have someone supporting you. </a:t>
            </a:r>
            <a:endParaRPr lang="en-US" dirty="0" smtClean="0"/>
          </a:p>
          <a:p>
            <a:pPr marL="502920" indent="-457200">
              <a:buAutoNum type="arabicPeriod"/>
            </a:pPr>
            <a:endParaRPr lang="en-US" dirty="0" smtClean="0"/>
          </a:p>
          <a:p>
            <a:pPr marL="502920" indent="-457200">
              <a:buAutoNum type="arabicPeriod"/>
            </a:pPr>
            <a:r>
              <a:rPr lang="en-US" dirty="0" smtClean="0"/>
              <a:t>As </a:t>
            </a:r>
            <a:r>
              <a:rPr lang="en-US" dirty="0"/>
              <a:t>a rule of thumb, it is generally not appropriate to give constructive criticism to someone higher in the chain of command. Understanding the chain of command is important. Working through chain of command is a crucial professional attribute.  </a:t>
            </a:r>
            <a:endParaRPr lang="en-US" dirty="0" smtClean="0"/>
          </a:p>
          <a:p>
            <a:pPr marL="45720" indent="0">
              <a:buNone/>
            </a:pPr>
            <a:r>
              <a:rPr lang="en-US" dirty="0" smtClean="0"/>
              <a:t>	However</a:t>
            </a:r>
            <a:r>
              <a:rPr lang="en-US" dirty="0"/>
              <a:t>, there may be times when as a subordinate, problems are </a:t>
            </a:r>
            <a:r>
              <a:rPr lang="en-US" dirty="0" smtClean="0"/>
              <a:t>	identified</a:t>
            </a:r>
            <a:r>
              <a:rPr lang="en-US" dirty="0"/>
              <a:t>. Presenting your supervisor with a well-thought-out solution to </a:t>
            </a:r>
            <a:r>
              <a:rPr lang="en-US" dirty="0" smtClean="0"/>
              <a:t>	a </a:t>
            </a:r>
            <a:r>
              <a:rPr lang="en-US" dirty="0"/>
              <a:t>problem is a professional way to handle a less-than-ideal situation. </a:t>
            </a:r>
            <a:r>
              <a:rPr lang="en-US" dirty="0" smtClean="0"/>
              <a:t>	Being </a:t>
            </a:r>
            <a:r>
              <a:rPr lang="en-US" dirty="0"/>
              <a:t>professional also means that you understand that the idea may or </a:t>
            </a:r>
            <a:r>
              <a:rPr lang="en-US" dirty="0" smtClean="0"/>
              <a:t>	may </a:t>
            </a:r>
            <a:r>
              <a:rPr lang="en-US" dirty="0"/>
              <a:t>not be implemented. </a:t>
            </a:r>
          </a:p>
        </p:txBody>
      </p:sp>
    </p:spTree>
    <p:extLst>
      <p:ext uri="{BB962C8B-B14F-4D97-AF65-F5344CB8AC3E}">
        <p14:creationId xmlns:p14="http://schemas.microsoft.com/office/powerpoint/2010/main" val="12877055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315200" cy="1154097"/>
          </a:xfrm>
        </p:spPr>
        <p:txBody>
          <a:bodyPr/>
          <a:lstStyle/>
          <a:p>
            <a:r>
              <a:rPr lang="en-US" dirty="0" smtClean="0"/>
              <a:t>Constructive criticism…</a:t>
            </a:r>
            <a:endParaRPr lang="en-US" dirty="0"/>
          </a:p>
        </p:txBody>
      </p:sp>
      <p:sp>
        <p:nvSpPr>
          <p:cNvPr id="3" name="Content Placeholder 2"/>
          <p:cNvSpPr>
            <a:spLocks noGrp="1"/>
          </p:cNvSpPr>
          <p:nvPr>
            <p:ph idx="1"/>
          </p:nvPr>
        </p:nvSpPr>
        <p:spPr>
          <a:xfrm>
            <a:off x="914400" y="1676401"/>
            <a:ext cx="7315200" cy="4632960"/>
          </a:xfrm>
        </p:spPr>
        <p:txBody>
          <a:bodyPr>
            <a:normAutofit/>
          </a:bodyPr>
          <a:lstStyle/>
          <a:p>
            <a:pPr marL="45720" indent="0" algn="ctr">
              <a:buNone/>
            </a:pPr>
            <a:r>
              <a:rPr lang="en-US" sz="3200" dirty="0"/>
              <a:t>is often the only way we learn about our weaknesses—-without it, we can’t improve. When we’re defensive, instead of accepting and gracious, we run the risk of missing out on important insight. Remember, feedback is not easy to give and it’s certainly not easy to receive, but it is intended to help everyone involved.</a:t>
            </a:r>
          </a:p>
        </p:txBody>
      </p:sp>
    </p:spTree>
    <p:extLst>
      <p:ext uri="{BB962C8B-B14F-4D97-AF65-F5344CB8AC3E}">
        <p14:creationId xmlns:p14="http://schemas.microsoft.com/office/powerpoint/2010/main" val="20509595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1544715"/>
            <a:ext cx="7315200" cy="3179685"/>
          </a:xfrm>
        </p:spPr>
        <p:txBody>
          <a:bodyPr>
            <a:normAutofit fontScale="90000"/>
          </a:bodyPr>
          <a:lstStyle/>
          <a:p>
            <a:r>
              <a:rPr lang="en-US" sz="4800" b="1" u="sng" dirty="0" smtClean="0"/>
              <a:t>END OF</a:t>
            </a:r>
            <a:r>
              <a:rPr lang="en-US" sz="4800" dirty="0" smtClean="0"/>
              <a:t> </a:t>
            </a:r>
            <a:br>
              <a:rPr lang="en-US" sz="4800" dirty="0" smtClean="0"/>
            </a:br>
            <a:r>
              <a:rPr lang="en-US" sz="4800" dirty="0"/>
              <a:t/>
            </a:r>
            <a:br>
              <a:rPr lang="en-US" sz="4800" dirty="0"/>
            </a:br>
            <a:r>
              <a:rPr lang="en-US" sz="4800" dirty="0" smtClean="0"/>
              <a:t>How </a:t>
            </a:r>
            <a:r>
              <a:rPr lang="en-US" sz="4800" dirty="0"/>
              <a:t>to Accept and Receive Constructive Criticism </a:t>
            </a:r>
            <a:r>
              <a:rPr lang="en-US" sz="4800" dirty="0" smtClean="0"/>
              <a:t> </a:t>
            </a:r>
            <a:endParaRPr lang="en-US" sz="4800" dirty="0"/>
          </a:p>
        </p:txBody>
      </p:sp>
    </p:spTree>
    <p:extLst>
      <p:ext uri="{BB962C8B-B14F-4D97-AF65-F5344CB8AC3E}">
        <p14:creationId xmlns:p14="http://schemas.microsoft.com/office/powerpoint/2010/main" val="24668821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1"/>
            <a:ext cx="8153400" cy="990600"/>
          </a:xfrm>
        </p:spPr>
        <p:txBody>
          <a:bodyPr>
            <a:normAutofit/>
          </a:bodyPr>
          <a:lstStyle/>
          <a:p>
            <a:r>
              <a:rPr lang="en-US" sz="2800" dirty="0" smtClean="0"/>
              <a:t>How to Accept and Receive Constructive Criticism </a:t>
            </a:r>
            <a:endParaRPr lang="en-US" sz="2800" dirty="0"/>
          </a:p>
        </p:txBody>
      </p:sp>
      <p:sp>
        <p:nvSpPr>
          <p:cNvPr id="3" name="Content Placeholder 2"/>
          <p:cNvSpPr>
            <a:spLocks noGrp="1"/>
          </p:cNvSpPr>
          <p:nvPr>
            <p:ph idx="1"/>
          </p:nvPr>
        </p:nvSpPr>
        <p:spPr>
          <a:xfrm>
            <a:off x="914400" y="1524000"/>
            <a:ext cx="7315200" cy="4937760"/>
          </a:xfrm>
        </p:spPr>
        <p:txBody>
          <a:bodyPr>
            <a:normAutofit lnSpcReduction="10000"/>
          </a:bodyPr>
          <a:lstStyle/>
          <a:p>
            <a:pPr marL="45720" indent="0" algn="ctr">
              <a:buNone/>
            </a:pPr>
            <a:r>
              <a:rPr lang="en-US" sz="2500" dirty="0"/>
              <a:t>The problem most people face when they are given criticism, is that they tend to become very defensive of their behaviors and actions.  This brings to mind the obvious question: why can't they just listen and implement the suggestions</a:t>
            </a:r>
            <a:r>
              <a:rPr lang="en-US" sz="2500" dirty="0" smtClean="0"/>
              <a:t>?</a:t>
            </a:r>
          </a:p>
          <a:p>
            <a:pPr algn="ctr"/>
            <a:endParaRPr lang="en-US" sz="2500" dirty="0"/>
          </a:p>
          <a:p>
            <a:pPr marL="45720" indent="0" algn="ctr">
              <a:buNone/>
            </a:pPr>
            <a:r>
              <a:rPr lang="en-US" sz="2500" dirty="0" smtClean="0"/>
              <a:t>Individuals </a:t>
            </a:r>
            <a:r>
              <a:rPr lang="en-US" sz="2500" dirty="0"/>
              <a:t>who are responsible for giving  criticism to a person may feel that they do a poor job at communicating their message</a:t>
            </a:r>
            <a:r>
              <a:rPr lang="en-US" sz="2500" dirty="0" smtClean="0"/>
              <a:t>.</a:t>
            </a:r>
          </a:p>
          <a:p>
            <a:pPr marL="45720" indent="0" algn="ctr">
              <a:buNone/>
            </a:pPr>
            <a:endParaRPr lang="en-US" sz="2500" dirty="0" smtClean="0"/>
          </a:p>
          <a:p>
            <a:pPr marL="45720" indent="0" algn="ctr">
              <a:buNone/>
            </a:pPr>
            <a:r>
              <a:rPr lang="en-US" sz="2500" dirty="0" smtClean="0"/>
              <a:t>This </a:t>
            </a:r>
            <a:r>
              <a:rPr lang="en-US" sz="2500" dirty="0"/>
              <a:t>brings to mind the obvious question: if they could do it better, then why aren't they?</a:t>
            </a:r>
          </a:p>
        </p:txBody>
      </p:sp>
    </p:spTree>
    <p:extLst>
      <p:ext uri="{BB962C8B-B14F-4D97-AF65-F5344CB8AC3E}">
        <p14:creationId xmlns:p14="http://schemas.microsoft.com/office/powerpoint/2010/main" val="166936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7315200" cy="1154097"/>
          </a:xfrm>
        </p:spPr>
        <p:txBody>
          <a:bodyPr>
            <a:noAutofit/>
          </a:bodyPr>
          <a:lstStyle/>
          <a:p>
            <a:r>
              <a:rPr lang="en-US" sz="8000" dirty="0" smtClean="0"/>
              <a:t>THE GOAL:</a:t>
            </a:r>
            <a:endParaRPr lang="en-US" sz="8000" dirty="0"/>
          </a:p>
        </p:txBody>
      </p:sp>
      <p:sp>
        <p:nvSpPr>
          <p:cNvPr id="3" name="Content Placeholder 2"/>
          <p:cNvSpPr>
            <a:spLocks noGrp="1"/>
          </p:cNvSpPr>
          <p:nvPr>
            <p:ph idx="1"/>
          </p:nvPr>
        </p:nvSpPr>
        <p:spPr/>
        <p:txBody>
          <a:bodyPr>
            <a:normAutofit/>
          </a:bodyPr>
          <a:lstStyle/>
          <a:p>
            <a:pPr marL="502920" indent="-457200">
              <a:buFont typeface="+mj-lt"/>
              <a:buAutoNum type="arabicPeriod"/>
            </a:pPr>
            <a:r>
              <a:rPr lang="en-US" sz="3600" dirty="0" smtClean="0"/>
              <a:t>Learn how to take constructive criticism.</a:t>
            </a:r>
          </a:p>
          <a:p>
            <a:pPr marL="502920" indent="-457200">
              <a:buFont typeface="+mj-lt"/>
              <a:buAutoNum type="arabicPeriod"/>
            </a:pPr>
            <a:r>
              <a:rPr lang="en-US" sz="3600" dirty="0" smtClean="0"/>
              <a:t>Learn how to give constructive criticism.</a:t>
            </a:r>
            <a:endParaRPr lang="en-US" sz="3600" dirty="0"/>
          </a:p>
        </p:txBody>
      </p:sp>
    </p:spTree>
    <p:extLst>
      <p:ext uri="{BB962C8B-B14F-4D97-AF65-F5344CB8AC3E}">
        <p14:creationId xmlns:p14="http://schemas.microsoft.com/office/powerpoint/2010/main" val="860034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6600" dirty="0" smtClean="0"/>
              <a:t>Advice on how to receive criticism…</a:t>
            </a:r>
            <a:endParaRPr lang="en-US" sz="6600" dirty="0"/>
          </a:p>
        </p:txBody>
      </p:sp>
    </p:spTree>
    <p:extLst>
      <p:ext uri="{BB962C8B-B14F-4D97-AF65-F5344CB8AC3E}">
        <p14:creationId xmlns:p14="http://schemas.microsoft.com/office/powerpoint/2010/main" val="11071885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9235"/>
            <a:ext cx="7315200" cy="1154097"/>
          </a:xfrm>
        </p:spPr>
        <p:txBody>
          <a:bodyPr>
            <a:normAutofit/>
          </a:bodyPr>
          <a:lstStyle/>
          <a:p>
            <a:pPr algn="ctr"/>
            <a:r>
              <a:rPr lang="en-US" sz="4400" dirty="0" smtClean="0"/>
              <a:t>Listen Carefully</a:t>
            </a:r>
            <a:endParaRPr lang="en-US" sz="4400" dirty="0"/>
          </a:p>
        </p:txBody>
      </p:sp>
      <p:sp>
        <p:nvSpPr>
          <p:cNvPr id="3" name="Content Placeholder 2"/>
          <p:cNvSpPr>
            <a:spLocks noGrp="1"/>
          </p:cNvSpPr>
          <p:nvPr>
            <p:ph idx="1"/>
          </p:nvPr>
        </p:nvSpPr>
        <p:spPr>
          <a:xfrm>
            <a:off x="914400" y="1524000"/>
            <a:ext cx="7315200" cy="3539527"/>
          </a:xfrm>
        </p:spPr>
        <p:txBody>
          <a:bodyPr>
            <a:noAutofit/>
          </a:bodyPr>
          <a:lstStyle/>
          <a:p>
            <a:pPr marL="45720" indent="0" algn="ctr">
              <a:buNone/>
            </a:pPr>
            <a:r>
              <a:rPr lang="en-US" dirty="0"/>
              <a:t>Listen carefully and respectfully. When a person is trying to tell you something negative, it is easy to get upset and to focus only on the unfavorable aspects of the discussion. In fact, the listener is often tempted to jump into the conversation and deal with the issues, rather than wait to hear what the speaker has to say. </a:t>
            </a:r>
            <a:endParaRPr lang="en-US" dirty="0" smtClean="0"/>
          </a:p>
          <a:p>
            <a:pPr marL="45720" indent="0" algn="ctr">
              <a:buNone/>
            </a:pPr>
            <a:endParaRPr lang="en-US" dirty="0" smtClean="0"/>
          </a:p>
          <a:p>
            <a:pPr marL="45720" indent="0" algn="ctr">
              <a:buNone/>
            </a:pPr>
            <a:r>
              <a:rPr lang="en-US" dirty="0" smtClean="0"/>
              <a:t>DO </a:t>
            </a:r>
            <a:r>
              <a:rPr lang="en-US" dirty="0"/>
              <a:t>NOT INTERRUPT</a:t>
            </a:r>
            <a:r>
              <a:rPr lang="en-US" dirty="0" smtClean="0"/>
              <a:t>.</a:t>
            </a:r>
          </a:p>
          <a:p>
            <a:pPr marL="45720" indent="0" algn="ctr">
              <a:buNone/>
            </a:pPr>
            <a:r>
              <a:rPr lang="en-US" dirty="0" smtClean="0"/>
              <a:t> </a:t>
            </a:r>
          </a:p>
          <a:p>
            <a:pPr marL="45720" indent="0" algn="ctr">
              <a:buNone/>
            </a:pPr>
            <a:r>
              <a:rPr lang="en-US" dirty="0" smtClean="0"/>
              <a:t>Interruptions </a:t>
            </a:r>
            <a:r>
              <a:rPr lang="en-US" dirty="0"/>
              <a:t>just sound like excuses. Hear the speaker out, and when they are done--and only then--you can give your reasoning, input, or views on the situation.  Maintain a positive attitude with facial expression and body language. Try not to tune out the points you disagree with.  Try to stay focused on the entire message. </a:t>
            </a:r>
          </a:p>
        </p:txBody>
      </p:sp>
    </p:spTree>
    <p:extLst>
      <p:ext uri="{BB962C8B-B14F-4D97-AF65-F5344CB8AC3E}">
        <p14:creationId xmlns:p14="http://schemas.microsoft.com/office/powerpoint/2010/main" val="1794569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smtClean="0"/>
              <a:t>Be Sure You Understand</a:t>
            </a:r>
            <a:endParaRPr lang="en-US" sz="5400" dirty="0"/>
          </a:p>
        </p:txBody>
      </p:sp>
      <p:sp>
        <p:nvSpPr>
          <p:cNvPr id="3" name="Content Placeholder 2"/>
          <p:cNvSpPr>
            <a:spLocks noGrp="1"/>
          </p:cNvSpPr>
          <p:nvPr>
            <p:ph idx="1"/>
          </p:nvPr>
        </p:nvSpPr>
        <p:spPr/>
        <p:txBody>
          <a:bodyPr>
            <a:normAutofit/>
          </a:bodyPr>
          <a:lstStyle/>
          <a:p>
            <a:pPr marL="45720" indent="0" algn="ctr">
              <a:buNone/>
            </a:pPr>
            <a:r>
              <a:rPr lang="en-US" sz="2800" dirty="0"/>
              <a:t>In accepting constructive criticism, you need to fully understand what has been shared with you. In situations where aspects may be unclear or inaccurate, do not take on responsibility until issues have been addressed. </a:t>
            </a:r>
          </a:p>
        </p:txBody>
      </p:sp>
    </p:spTree>
    <p:extLst>
      <p:ext uri="{BB962C8B-B14F-4D97-AF65-F5344CB8AC3E}">
        <p14:creationId xmlns:p14="http://schemas.microsoft.com/office/powerpoint/2010/main" val="2068106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315200" cy="1154097"/>
          </a:xfrm>
        </p:spPr>
        <p:txBody>
          <a:bodyPr/>
          <a:lstStyle/>
          <a:p>
            <a:r>
              <a:rPr lang="en-US" dirty="0" smtClean="0"/>
              <a:t>How to Understand </a:t>
            </a:r>
            <a:endParaRPr lang="en-US" dirty="0"/>
          </a:p>
        </p:txBody>
      </p:sp>
      <p:sp>
        <p:nvSpPr>
          <p:cNvPr id="3" name="Content Placeholder 2"/>
          <p:cNvSpPr>
            <a:spLocks noGrp="1"/>
          </p:cNvSpPr>
          <p:nvPr>
            <p:ph idx="1"/>
          </p:nvPr>
        </p:nvSpPr>
        <p:spPr>
          <a:xfrm>
            <a:off x="914400" y="1600201"/>
            <a:ext cx="7315200" cy="4709160"/>
          </a:xfrm>
        </p:spPr>
        <p:txBody>
          <a:bodyPr>
            <a:normAutofit fontScale="92500" lnSpcReduction="10000"/>
          </a:bodyPr>
          <a:lstStyle/>
          <a:p>
            <a:pPr marL="45720" indent="0">
              <a:buNone/>
            </a:pPr>
            <a:r>
              <a:rPr lang="en-US" dirty="0"/>
              <a:t>Ask questions to get to the root of the issues being raised. </a:t>
            </a:r>
            <a:endParaRPr lang="en-US" dirty="0" smtClean="0"/>
          </a:p>
          <a:p>
            <a:endParaRPr lang="en-US" dirty="0" smtClean="0"/>
          </a:p>
          <a:p>
            <a:r>
              <a:rPr lang="en-US" dirty="0" smtClean="0"/>
              <a:t>Seek </a:t>
            </a:r>
            <a:r>
              <a:rPr lang="en-US" dirty="0"/>
              <a:t>specific examples to help you understand the issue. </a:t>
            </a:r>
            <a:r>
              <a:rPr lang="en-US" dirty="0" smtClean="0"/>
              <a:t>	Ask </a:t>
            </a:r>
            <a:r>
              <a:rPr lang="en-US" dirty="0"/>
              <a:t>: “Can you share when this issue happened . . . </a:t>
            </a:r>
            <a:r>
              <a:rPr lang="en-US" dirty="0" smtClean="0"/>
              <a:t>?”</a:t>
            </a:r>
          </a:p>
          <a:p>
            <a:endParaRPr lang="en-US" dirty="0" smtClean="0"/>
          </a:p>
          <a:p>
            <a:r>
              <a:rPr lang="en-US" dirty="0" smtClean="0"/>
              <a:t>Try </a:t>
            </a:r>
            <a:r>
              <a:rPr lang="en-US" dirty="0"/>
              <a:t>to understand whether this is an isolated issue or an ongoing issue.  </a:t>
            </a:r>
            <a:endParaRPr lang="en-US" dirty="0" smtClean="0"/>
          </a:p>
          <a:p>
            <a:pPr marL="45720" indent="0">
              <a:buNone/>
            </a:pPr>
            <a:r>
              <a:rPr lang="en-US" dirty="0"/>
              <a:t>	</a:t>
            </a:r>
            <a:r>
              <a:rPr lang="en-US" dirty="0" smtClean="0"/>
              <a:t>Ask </a:t>
            </a:r>
            <a:r>
              <a:rPr lang="en-US" dirty="0"/>
              <a:t>: "Have you noticed other times when I . . . </a:t>
            </a:r>
            <a:r>
              <a:rPr lang="en-US" dirty="0" smtClean="0"/>
              <a:t>?“</a:t>
            </a:r>
          </a:p>
          <a:p>
            <a:endParaRPr lang="en-US" dirty="0" smtClean="0"/>
          </a:p>
          <a:p>
            <a:r>
              <a:rPr lang="en-US" dirty="0" smtClean="0"/>
              <a:t>Seek </a:t>
            </a:r>
            <a:r>
              <a:rPr lang="en-US" dirty="0"/>
              <a:t>for specific solutions to address the issue. </a:t>
            </a:r>
            <a:endParaRPr lang="en-US" dirty="0" smtClean="0"/>
          </a:p>
          <a:p>
            <a:pPr marL="45720" indent="0">
              <a:buNone/>
            </a:pPr>
            <a:r>
              <a:rPr lang="en-US" dirty="0" smtClean="0"/>
              <a:t>	State </a:t>
            </a:r>
            <a:r>
              <a:rPr lang="en-US" dirty="0"/>
              <a:t>: “I’d like to hear your ideas on how I might handle </a:t>
            </a:r>
            <a:r>
              <a:rPr lang="en-US" dirty="0" smtClean="0"/>
              <a:t>	this </a:t>
            </a:r>
            <a:r>
              <a:rPr lang="en-US" dirty="0"/>
              <a:t>differently in the future</a:t>
            </a:r>
            <a:r>
              <a:rPr lang="en-US" dirty="0" smtClean="0"/>
              <a:t>.”</a:t>
            </a:r>
          </a:p>
          <a:p>
            <a:endParaRPr lang="en-US" dirty="0" smtClean="0"/>
          </a:p>
          <a:p>
            <a:r>
              <a:rPr lang="en-US" dirty="0" smtClean="0"/>
              <a:t>Repeat </a:t>
            </a:r>
            <a:r>
              <a:rPr lang="en-US" dirty="0"/>
              <a:t>back what you heard. </a:t>
            </a:r>
            <a:endParaRPr lang="en-US" dirty="0" smtClean="0"/>
          </a:p>
          <a:p>
            <a:pPr marL="45720" indent="0">
              <a:buNone/>
            </a:pPr>
            <a:r>
              <a:rPr lang="en-US" dirty="0"/>
              <a:t>	</a:t>
            </a:r>
            <a:r>
              <a:rPr lang="en-US" dirty="0" smtClean="0"/>
              <a:t>State </a:t>
            </a:r>
            <a:r>
              <a:rPr lang="en-US" dirty="0"/>
              <a:t>: “I hear you saying that . . .” </a:t>
            </a:r>
          </a:p>
        </p:txBody>
      </p:sp>
    </p:spTree>
    <p:extLst>
      <p:ext uri="{BB962C8B-B14F-4D97-AF65-F5344CB8AC3E}">
        <p14:creationId xmlns:p14="http://schemas.microsoft.com/office/powerpoint/2010/main" val="4207842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581400"/>
            <a:ext cx="7315200" cy="1154097"/>
          </a:xfrm>
        </p:spPr>
        <p:txBody>
          <a:bodyPr>
            <a:noAutofit/>
          </a:bodyPr>
          <a:lstStyle/>
          <a:p>
            <a:r>
              <a:rPr lang="en-US" sz="6000" dirty="0" smtClean="0"/>
              <a:t>Acknowledge the Speaker’s Point of View…</a:t>
            </a:r>
            <a:endParaRPr lang="en-US" sz="6000" dirty="0"/>
          </a:p>
        </p:txBody>
      </p:sp>
    </p:spTree>
    <p:extLst>
      <p:ext uri="{BB962C8B-B14F-4D97-AF65-F5344CB8AC3E}">
        <p14:creationId xmlns:p14="http://schemas.microsoft.com/office/powerpoint/2010/main" val="15215718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103</TotalTime>
  <Words>1454</Words>
  <Application>Microsoft Office PowerPoint</Application>
  <PresentationFormat>On-screen Show (4:3)</PresentationFormat>
  <Paragraphs>94</Paragraphs>
  <Slides>27</Slides>
  <Notes>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Perspective</vt:lpstr>
      <vt:lpstr>How to Accept and Receive Constructive Criticism </vt:lpstr>
      <vt:lpstr>How to Accept and Receive Constructive Criticism</vt:lpstr>
      <vt:lpstr>How to Accept and Receive Constructive Criticism </vt:lpstr>
      <vt:lpstr>THE GOAL:</vt:lpstr>
      <vt:lpstr>Advice on how to receive criticism…</vt:lpstr>
      <vt:lpstr>Listen Carefully</vt:lpstr>
      <vt:lpstr>Be Sure You Understand</vt:lpstr>
      <vt:lpstr>How to Understand </vt:lpstr>
      <vt:lpstr>Acknowledge the Speaker’s Point of View…</vt:lpstr>
      <vt:lpstr>Acknowledge the Speaker’s POV</vt:lpstr>
      <vt:lpstr>Don’t Become Defensive…</vt:lpstr>
      <vt:lpstr>How Not to Become Defensive</vt:lpstr>
      <vt:lpstr>KEY CONCEPTS</vt:lpstr>
      <vt:lpstr>THINK ABOUT THIS</vt:lpstr>
      <vt:lpstr>To Be Humble…  1) Accept that there is more going on around you than you can comprehend.  2) Be teachable.</vt:lpstr>
      <vt:lpstr>Follow Up with Positive Action…</vt:lpstr>
      <vt:lpstr>PowerPoint Presentation</vt:lpstr>
      <vt:lpstr>PowerPoint Presentation</vt:lpstr>
      <vt:lpstr>Now let’s look at how to give criticism…</vt:lpstr>
      <vt:lpstr>…</vt:lpstr>
      <vt:lpstr>…</vt:lpstr>
      <vt:lpstr>…</vt:lpstr>
      <vt:lpstr>…</vt:lpstr>
      <vt:lpstr>…</vt:lpstr>
      <vt:lpstr>OTHER SUGGESTIONS FOR GIVING CONSTRUCTIVE CRITICISM:</vt:lpstr>
      <vt:lpstr>Constructive criticism…</vt:lpstr>
      <vt:lpstr>END OF   How to Accept and Receive Constructive Criticism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Accept and Receive Constructive Criticism</dc:title>
  <dc:creator>Windows User</dc:creator>
  <cp:lastModifiedBy>Windows User</cp:lastModifiedBy>
  <cp:revision>10</cp:revision>
  <dcterms:created xsi:type="dcterms:W3CDTF">2014-10-30T17:25:02Z</dcterms:created>
  <dcterms:modified xsi:type="dcterms:W3CDTF">2014-10-30T19:41:05Z</dcterms:modified>
</cp:coreProperties>
</file>