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14"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374D1D-0120-44CE-B0DF-4E6309FC3C4A}"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3283952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74D1D-0120-44CE-B0DF-4E6309FC3C4A}"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4005278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74D1D-0120-44CE-B0DF-4E6309FC3C4A}"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1291381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74D1D-0120-44CE-B0DF-4E6309FC3C4A}"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277626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374D1D-0120-44CE-B0DF-4E6309FC3C4A}"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545647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374D1D-0120-44CE-B0DF-4E6309FC3C4A}"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914102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374D1D-0120-44CE-B0DF-4E6309FC3C4A}" type="datetimeFigureOut">
              <a:rPr lang="en-US" smtClean="0"/>
              <a:t>5/19/2014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767566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374D1D-0120-44CE-B0DF-4E6309FC3C4A}" type="datetimeFigureOut">
              <a:rPr lang="en-US" smtClean="0"/>
              <a:t>5/19/2014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3826026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374D1D-0120-44CE-B0DF-4E6309FC3C4A}" type="datetimeFigureOut">
              <a:rPr lang="en-US" smtClean="0"/>
              <a:t>5/19/2014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1940030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374D1D-0120-44CE-B0DF-4E6309FC3C4A}"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4006292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374D1D-0120-44CE-B0DF-4E6309FC3C4A}"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2535FD-185F-4595-9FD7-EB2635B7262F}" type="slidenum">
              <a:rPr lang="en-US" smtClean="0"/>
              <a:t>‹#›</a:t>
            </a:fld>
            <a:endParaRPr lang="en-US"/>
          </a:p>
        </p:txBody>
      </p:sp>
    </p:spTree>
    <p:extLst>
      <p:ext uri="{BB962C8B-B14F-4D97-AF65-F5344CB8AC3E}">
        <p14:creationId xmlns:p14="http://schemas.microsoft.com/office/powerpoint/2010/main" val="3112628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75000"/>
            <a:alpha val="76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374D1D-0120-44CE-B0DF-4E6309FC3C4A}" type="datetimeFigureOut">
              <a:rPr lang="en-US" smtClean="0"/>
              <a:t>5/19/2014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2535FD-185F-4595-9FD7-EB2635B7262F}" type="slidenum">
              <a:rPr lang="en-US" smtClean="0"/>
              <a:t>‹#›</a:t>
            </a:fld>
            <a:endParaRPr lang="en-US"/>
          </a:p>
        </p:txBody>
      </p:sp>
    </p:spTree>
    <p:extLst>
      <p:ext uri="{BB962C8B-B14F-4D97-AF65-F5344CB8AC3E}">
        <p14:creationId xmlns:p14="http://schemas.microsoft.com/office/powerpoint/2010/main" val="1770037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6"/>
          </a:lnRef>
          <a:fillRef idx="1">
            <a:schemeClr val="lt1"/>
          </a:fillRef>
          <a:effectRef idx="0">
            <a:schemeClr val="accent6"/>
          </a:effectRef>
          <a:fontRef idx="minor">
            <a:schemeClr val="dk1"/>
          </a:fontRef>
        </p:style>
        <p:txBody>
          <a:body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2632399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562600"/>
          </a:xfrm>
        </p:spPr>
        <p:txBody>
          <a:bodyPr>
            <a:normAutofit fontScale="70000" lnSpcReduction="20000"/>
          </a:bodyPr>
          <a:lstStyle/>
          <a:p>
            <a:r>
              <a:rPr lang="en-US" dirty="0" smtClean="0">
                <a:solidFill>
                  <a:schemeClr val="accent1">
                    <a:lumMod val="50000"/>
                  </a:schemeClr>
                </a:solidFill>
              </a:rPr>
              <a:t>What is an advocate?</a:t>
            </a:r>
          </a:p>
          <a:p>
            <a:pPr lvl="1"/>
            <a:r>
              <a:rPr lang="en-US" dirty="0" smtClean="0">
                <a:solidFill>
                  <a:schemeClr val="accent1">
                    <a:lumMod val="50000"/>
                  </a:schemeClr>
                </a:solidFill>
              </a:rPr>
              <a:t>People are not at their best when they are sick or going through difficult times. Therefore, patients often need someone who can look out for their best interests and help them navigate through the healthcare system.  These people are considered patient advocates.  An advocate is a supporter, sponsor, promoter, campaigner, or spokesperson.  They may be a member of the family, a close friend, or a healthcare professional.   Read the following testimonial to further your understanding of what a patient advocate is.</a:t>
            </a:r>
          </a:p>
          <a:p>
            <a:pPr lvl="2"/>
            <a:r>
              <a:rPr lang="en-US" dirty="0" smtClean="0">
                <a:solidFill>
                  <a:schemeClr val="accent1">
                    <a:lumMod val="50000"/>
                  </a:schemeClr>
                </a:solidFill>
              </a:rPr>
              <a:t>Testimonial : "When my wife was diagnosed with cancer, we had no idea where to turn.  A healthcare professional took interest in us.  They researched options for us, found us resources, and guided us.  They made an outstanding patient advocate because they had an excellent skill set.  They were a good listener, knew the right questions to ask, understood the in's and out's of healthcare, followed through, planned well, were able to think ahead, and worked very hard.  Our advocate helped calm our emotions during what felt like a roller coaster and we are very grateful.“</a:t>
            </a:r>
          </a:p>
          <a:p>
            <a:pPr lvl="1"/>
            <a:r>
              <a:rPr lang="en-US" dirty="0" smtClean="0">
                <a:solidFill>
                  <a:schemeClr val="accent1">
                    <a:lumMod val="50000"/>
                  </a:schemeClr>
                </a:solidFill>
              </a:rPr>
              <a:t>As you can see, an effective advocate needs a strong set of core skills.   Let's discuss these necessary core skills.</a:t>
            </a:r>
          </a:p>
          <a:p>
            <a:pPr lvl="1"/>
            <a:endParaRPr lang="en-US" dirty="0">
              <a:solidFill>
                <a:schemeClr val="accent1">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802739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solidFill>
                  <a:schemeClr val="accent1">
                    <a:lumMod val="50000"/>
                  </a:schemeClr>
                </a:solidFill>
              </a:rPr>
              <a:t>Core Skills for Advocates #1:PROBLEM SOLVING</a:t>
            </a:r>
          </a:p>
          <a:p>
            <a:pPr lvl="1"/>
            <a:r>
              <a:rPr lang="en-US" dirty="0" smtClean="0">
                <a:solidFill>
                  <a:schemeClr val="accent1">
                    <a:lumMod val="50000"/>
                  </a:schemeClr>
                </a:solidFill>
              </a:rPr>
              <a:t>A patient advocate is likely to be faced with problems on a regular basis.  The patient advocate can't be afraid to tackle these challenges and must be willing and able to find solutions to these problems. This might require some degree of creativity. Problem-solving involves research skills (because patient advocates often have to dig up information in order to properly help the patient), thought, and calculated actions.  It's like putting together a puzzle.  It order to solve a puzzle, you have to gather all of the pieces, think about which pieces go where, and then handle them accordingly.  The same is true with patient advocacy.</a:t>
            </a:r>
          </a:p>
          <a:p>
            <a:r>
              <a:rPr lang="en-US" dirty="0" smtClean="0">
                <a:solidFill>
                  <a:schemeClr val="accent1">
                    <a:lumMod val="50000"/>
                  </a:schemeClr>
                </a:solidFill>
              </a:rPr>
              <a:t>Core Skills for Advocates #2:ASSESSMENT</a:t>
            </a:r>
          </a:p>
          <a:p>
            <a:pPr lvl="1"/>
            <a:r>
              <a:rPr lang="en-US" dirty="0" smtClean="0">
                <a:solidFill>
                  <a:schemeClr val="accent1">
                    <a:lumMod val="50000"/>
                  </a:schemeClr>
                </a:solidFill>
              </a:rPr>
              <a:t>Comprehensive patient assessment enables patient advocates to  understand patients' real needs and be more effective in patient advocacy.  Assessment is a process of listening, asking questions, asking for clarification, and observing with the purpose of gathering information so you can best advocate with and empower your client.   If you want to be able to help that patient, you have to assess what is going on.</a:t>
            </a:r>
            <a:endParaRPr lang="en-US" dirty="0">
              <a:solidFill>
                <a:schemeClr val="accent1">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2234548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solidFill>
                  <a:schemeClr val="accent1">
                    <a:lumMod val="50000"/>
                  </a:schemeClr>
                </a:solidFill>
              </a:rPr>
              <a:t>Core Skills for Advocates #3:EMPOWERMENT</a:t>
            </a:r>
          </a:p>
          <a:p>
            <a:pPr lvl="1"/>
            <a:r>
              <a:rPr lang="en-US" dirty="0" smtClean="0">
                <a:solidFill>
                  <a:schemeClr val="accent1">
                    <a:lumMod val="50000"/>
                  </a:schemeClr>
                </a:solidFill>
              </a:rPr>
              <a:t>Empowerment is equipping or supplying someone with an ability.  It is important that advocates not only assist the patient with problems, but also help them develop skills and abilities to advocate for themselves, gain insight and information in order to make informed medical decisions, anticipate and manage the financial and work life implications of illness, and find the support and resources necessary to cope and live life under a "new normal." </a:t>
            </a:r>
          </a:p>
          <a:p>
            <a:r>
              <a:rPr lang="en-US" dirty="0" smtClean="0">
                <a:solidFill>
                  <a:schemeClr val="accent1">
                    <a:lumMod val="50000"/>
                  </a:schemeClr>
                </a:solidFill>
              </a:rPr>
              <a:t>Core Skills for Advocates #4:CONFIDENTIALITY</a:t>
            </a:r>
          </a:p>
          <a:p>
            <a:pPr lvl="1"/>
            <a:r>
              <a:rPr lang="en-US" dirty="0" smtClean="0">
                <a:solidFill>
                  <a:schemeClr val="accent1">
                    <a:lumMod val="50000"/>
                  </a:schemeClr>
                </a:solidFill>
              </a:rPr>
              <a:t>Patient advocates have to get to know their patients in order to help them.  Therefore, they possess a great deal of personal, confidential information about them.  It is important that patient advocates respect the integrity of information shared by their patients and not share it with anyone the patient doesn't explicitly authorize it to be shared with. </a:t>
            </a:r>
            <a:endParaRPr lang="en-US" dirty="0">
              <a:solidFill>
                <a:schemeClr val="accent1">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944881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solidFill>
                  <a:schemeClr val="accent1">
                    <a:lumMod val="50000"/>
                  </a:schemeClr>
                </a:solidFill>
              </a:rPr>
              <a:t>Core Skills for Advocates #5:CULTURAL COMPETENCY</a:t>
            </a:r>
          </a:p>
          <a:p>
            <a:pPr lvl="1"/>
            <a:r>
              <a:rPr lang="en-US" dirty="0" smtClean="0">
                <a:solidFill>
                  <a:schemeClr val="accent1">
                    <a:lumMod val="50000"/>
                  </a:schemeClr>
                </a:solidFill>
              </a:rPr>
              <a:t>Cultural competency is an openness and the skills to understand and value distinct beliefs, practices, communication methods, perspectives, and approaches to life, regardless of race, ethnicity, culture, or language proficiency.  Advocates have to be able to work with patients of all different cultures.  In order to do this, they have to have an understanding of different cultures and a willingness to learn.</a:t>
            </a:r>
          </a:p>
          <a:p>
            <a:r>
              <a:rPr lang="en-US" dirty="0" smtClean="0">
                <a:solidFill>
                  <a:schemeClr val="accent1">
                    <a:lumMod val="50000"/>
                  </a:schemeClr>
                </a:solidFill>
              </a:rPr>
              <a:t>Core Skills for Advocates #6:CASE MANAGEMENT</a:t>
            </a:r>
          </a:p>
          <a:p>
            <a:pPr lvl="1"/>
            <a:r>
              <a:rPr lang="en-US" dirty="0" smtClean="0">
                <a:solidFill>
                  <a:schemeClr val="accent1">
                    <a:lumMod val="50000"/>
                  </a:schemeClr>
                </a:solidFill>
              </a:rPr>
              <a:t>Keeping track of a patient's concerns means the patient advocate needs to stay on top of things.  In order to do this, they have to be organized and manage the patient's case appropriately. This includes staying on top of details, keeping records, following up, and managing time.  A great deal of patient issues are time sensitive and can't be "brushed under the rug until someone gets to them." Having adequate case management skills improves the advocacy outcome. </a:t>
            </a:r>
            <a:endParaRPr lang="en-US" dirty="0">
              <a:solidFill>
                <a:schemeClr val="accent1">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944881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81600"/>
          </a:xfrm>
        </p:spPr>
        <p:txBody>
          <a:bodyPr>
            <a:normAutofit fontScale="77500" lnSpcReduction="20000"/>
          </a:bodyPr>
          <a:lstStyle/>
          <a:p>
            <a:r>
              <a:rPr lang="en-US" dirty="0" smtClean="0">
                <a:solidFill>
                  <a:schemeClr val="accent1">
                    <a:lumMod val="50000"/>
                  </a:schemeClr>
                </a:solidFill>
              </a:rPr>
              <a:t>Core Skills for Advocates #7:ETHICS</a:t>
            </a:r>
          </a:p>
          <a:p>
            <a:pPr lvl="1"/>
            <a:r>
              <a:rPr lang="en-US" dirty="0" smtClean="0">
                <a:solidFill>
                  <a:schemeClr val="accent1">
                    <a:lumMod val="50000"/>
                  </a:schemeClr>
                </a:solidFill>
              </a:rPr>
              <a:t>Advocates need to be able to act ethically with a collective understanding of “right living” in the following areas: </a:t>
            </a:r>
          </a:p>
          <a:p>
            <a:pPr lvl="2"/>
            <a:r>
              <a:rPr lang="en-US" dirty="0" smtClean="0">
                <a:solidFill>
                  <a:schemeClr val="accent1">
                    <a:lumMod val="50000"/>
                  </a:schemeClr>
                </a:solidFill>
              </a:rPr>
              <a:t>Trustworthiness (sincerity, loyalty, honesty) </a:t>
            </a:r>
          </a:p>
          <a:p>
            <a:pPr lvl="2"/>
            <a:r>
              <a:rPr lang="en-US" dirty="0" smtClean="0">
                <a:solidFill>
                  <a:schemeClr val="accent1">
                    <a:lumMod val="50000"/>
                  </a:schemeClr>
                </a:solidFill>
              </a:rPr>
              <a:t>Respect (autonomy, courtesy) </a:t>
            </a:r>
          </a:p>
          <a:p>
            <a:pPr lvl="2"/>
            <a:r>
              <a:rPr lang="en-US" dirty="0" smtClean="0">
                <a:solidFill>
                  <a:schemeClr val="accent1">
                    <a:lumMod val="50000"/>
                  </a:schemeClr>
                </a:solidFill>
              </a:rPr>
              <a:t>Responsibility (diligence, self-restraint) </a:t>
            </a:r>
          </a:p>
          <a:p>
            <a:pPr lvl="2"/>
            <a:r>
              <a:rPr lang="en-US" dirty="0" smtClean="0">
                <a:solidFill>
                  <a:schemeClr val="accent1">
                    <a:lumMod val="50000"/>
                  </a:schemeClr>
                </a:solidFill>
              </a:rPr>
              <a:t>Justice (fairness, impartiality, equity) </a:t>
            </a:r>
          </a:p>
          <a:p>
            <a:pPr lvl="2"/>
            <a:r>
              <a:rPr lang="en-US" dirty="0" smtClean="0">
                <a:solidFill>
                  <a:schemeClr val="accent1">
                    <a:lumMod val="50000"/>
                  </a:schemeClr>
                </a:solidFill>
              </a:rPr>
              <a:t>Caring (kindness, compassion) </a:t>
            </a:r>
          </a:p>
          <a:p>
            <a:r>
              <a:rPr lang="en-US" dirty="0" smtClean="0">
                <a:solidFill>
                  <a:schemeClr val="accent1">
                    <a:lumMod val="50000"/>
                  </a:schemeClr>
                </a:solidFill>
              </a:rPr>
              <a:t>Core Skills for Advocates #8:EMPATHY</a:t>
            </a:r>
          </a:p>
          <a:p>
            <a:pPr lvl="1"/>
            <a:r>
              <a:rPr lang="en-US" dirty="0" smtClean="0">
                <a:solidFill>
                  <a:schemeClr val="accent1">
                    <a:lumMod val="50000"/>
                  </a:schemeClr>
                </a:solidFill>
              </a:rPr>
              <a:t>As we discuss in greater detail in another lesson, being able to demonstrate empathy while communicating with patients is very important.  Therefore, it isn't surprising that it is a key skill for advocates to have.  Empathy is being able to identify with and understand another person's situation, feelings, and motives.  Advocates will be able to get a better understanding of what the patient needs if they can identify with them.</a:t>
            </a:r>
            <a:endParaRPr lang="en-US" dirty="0">
              <a:solidFill>
                <a:schemeClr val="accent1">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944881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solidFill>
                  <a:schemeClr val="accent1">
                    <a:lumMod val="50000"/>
                  </a:schemeClr>
                </a:solidFill>
              </a:rPr>
              <a:t>Core Skills for Advocates #9:PATIENCE</a:t>
            </a:r>
          </a:p>
          <a:p>
            <a:pPr lvl="1"/>
            <a:r>
              <a:rPr lang="en-US" dirty="0" smtClean="0">
                <a:solidFill>
                  <a:schemeClr val="accent1">
                    <a:lumMod val="50000"/>
                  </a:schemeClr>
                </a:solidFill>
              </a:rPr>
              <a:t>Patient advocates hear a lot of concerns from the patients they represent.  These patients are typically worried and stressed and have many reasons to vent and complain. The advocate's role requires strength and patience to handle what patients are experiencing and expressing to them. Advocates need to stay positive so they can instill trust in the patients who rely on them for defense.</a:t>
            </a:r>
          </a:p>
          <a:p>
            <a:r>
              <a:rPr lang="en-US" dirty="0" smtClean="0">
                <a:solidFill>
                  <a:schemeClr val="accent1">
                    <a:lumMod val="50000"/>
                  </a:schemeClr>
                </a:solidFill>
              </a:rPr>
              <a:t>Core Skills for Advocates #10:COMMUNICATION</a:t>
            </a:r>
          </a:p>
          <a:p>
            <a:pPr lvl="1"/>
            <a:r>
              <a:rPr lang="en-US" dirty="0" smtClean="0">
                <a:solidFill>
                  <a:schemeClr val="accent1">
                    <a:lumMod val="50000"/>
                  </a:schemeClr>
                </a:solidFill>
              </a:rPr>
              <a:t>Patient advocates must communicate and collaborate with a wide spectrum of people.  They must serve as mediators between the patient and those responsible for the patient's care. Advocates must also be able to communicate well with other administrators involved in the health care industry. They must be able to listen effectively to patients and to present the concerns of the patient to others in such a way that causes others to work in favor of the patient.  Paying attention to an individual, watching their body language,   identifying what they are not saying aloud, and active listening are all important communication skills that a patient advocate should have.</a:t>
            </a:r>
            <a:endParaRPr lang="en-US" dirty="0">
              <a:solidFill>
                <a:schemeClr val="accent1">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944881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a:bodyPr>
          <a:lstStyle/>
          <a:p>
            <a:r>
              <a:rPr lang="en-US" dirty="0" smtClean="0">
                <a:solidFill>
                  <a:schemeClr val="accent1">
                    <a:lumMod val="50000"/>
                  </a:schemeClr>
                </a:solidFill>
              </a:rPr>
              <a:t>Patients often need an advocate who can look out for their best interests and help them navigate through the healthcare system.   An effective advocate needs a strong set of core skills including problem solving, assessment, empowerment, confidentiality, cultural competency, case management, ethics, empathy, patience, and communication skills.</a:t>
            </a:r>
          </a:p>
          <a:p>
            <a:r>
              <a:rPr lang="en-US" dirty="0" smtClean="0">
                <a:solidFill>
                  <a:schemeClr val="accent1">
                    <a:lumMod val="50000"/>
                  </a:schemeClr>
                </a:solidFill>
              </a:rPr>
              <a:t>Don't let patients go around and around in circles getting nowhere!  Be their advocate!</a:t>
            </a:r>
            <a:endParaRPr lang="en-US" dirty="0">
              <a:solidFill>
                <a:schemeClr val="accent1">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1">
                    <a:lumMod val="75000"/>
                  </a:schemeClr>
                </a:solidFill>
              </a:rPr>
              <a:t>Advocate on Behalf of Patients</a:t>
            </a:r>
            <a:endParaRPr lang="en-US" dirty="0">
              <a:solidFill>
                <a:schemeClr val="accent1">
                  <a:lumMod val="75000"/>
                </a:schemeClr>
              </a:solidFill>
            </a:endParaRPr>
          </a:p>
        </p:txBody>
      </p:sp>
    </p:spTree>
    <p:extLst>
      <p:ext uri="{BB962C8B-B14F-4D97-AF65-F5344CB8AC3E}">
        <p14:creationId xmlns:p14="http://schemas.microsoft.com/office/powerpoint/2010/main" val="944881775"/>
      </p:ext>
    </p:extLst>
  </p:cSld>
  <p:clrMapOvr>
    <a:masterClrMapping/>
  </p:clrMapOvr>
</p:sld>
</file>

<file path=ppt/theme/theme1.xml><?xml version="1.0" encoding="utf-8"?>
<a:theme xmlns:a="http://schemas.openxmlformats.org/drawingml/2006/main" name="Office Them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1219</Words>
  <Application>Microsoft Office PowerPoint</Application>
  <PresentationFormat>On-screen Show (4:3)</PresentationFormat>
  <Paragraphs>39</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Advocate on Behalf of Patients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Advocate on Behalf of Patients</dc:title>
  <dc:creator>Windows User</dc:creator>
  <cp:lastModifiedBy>Sydney M. Woolf</cp:lastModifiedBy>
  <cp:revision>2</cp:revision>
  <dcterms:created xsi:type="dcterms:W3CDTF">2013-10-14T21:07:23Z</dcterms:created>
  <dcterms:modified xsi:type="dcterms:W3CDTF">2014-05-19T21:17:59Z</dcterms:modified>
</cp:coreProperties>
</file>