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09FA86-EF87-4B12-A0B9-BAF2BBB5BF84}"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3686012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9FA86-EF87-4B12-A0B9-BAF2BBB5BF84}"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311398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9FA86-EF87-4B12-A0B9-BAF2BBB5BF84}"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281754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09FA86-EF87-4B12-A0B9-BAF2BBB5BF84}"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3504687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09FA86-EF87-4B12-A0B9-BAF2BBB5BF84}"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23826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09FA86-EF87-4B12-A0B9-BAF2BBB5BF84}"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1588463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09FA86-EF87-4B12-A0B9-BAF2BBB5BF84}"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1216844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09FA86-EF87-4B12-A0B9-BAF2BBB5BF84}"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3444617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9FA86-EF87-4B12-A0B9-BAF2BBB5BF84}"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4185232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9FA86-EF87-4B12-A0B9-BAF2BBB5BF84}"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4016819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9FA86-EF87-4B12-A0B9-BAF2BBB5BF84}"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3AC951-688B-4BA2-9089-99C50421F3F7}" type="slidenum">
              <a:rPr lang="en-US" smtClean="0"/>
              <a:t>‹#›</a:t>
            </a:fld>
            <a:endParaRPr lang="en-US"/>
          </a:p>
        </p:txBody>
      </p:sp>
    </p:spTree>
    <p:extLst>
      <p:ext uri="{BB962C8B-B14F-4D97-AF65-F5344CB8AC3E}">
        <p14:creationId xmlns:p14="http://schemas.microsoft.com/office/powerpoint/2010/main" val="3666829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alpha val="8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9FA86-EF87-4B12-A0B9-BAF2BBB5BF84}"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AC951-688B-4BA2-9089-99C50421F3F7}" type="slidenum">
              <a:rPr lang="en-US" smtClean="0"/>
              <a:t>‹#›</a:t>
            </a:fld>
            <a:endParaRPr lang="en-US"/>
          </a:p>
        </p:txBody>
      </p:sp>
    </p:spTree>
    <p:extLst>
      <p:ext uri="{BB962C8B-B14F-4D97-AF65-F5344CB8AC3E}">
        <p14:creationId xmlns:p14="http://schemas.microsoft.com/office/powerpoint/2010/main" val="3243716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alpha val="82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Territorial Boundaries</a:t>
            </a:r>
            <a:endParaRPr lang="en-US" dirty="0">
              <a:solidFill>
                <a:schemeClr val="accent4">
                  <a:lumMod val="75000"/>
                </a:schemeClr>
              </a:solidFill>
            </a:endParaRPr>
          </a:p>
        </p:txBody>
      </p:sp>
      <p:sp>
        <p:nvSpPr>
          <p:cNvPr id="3" name="Subtitle 2"/>
          <p:cNvSpPr>
            <a:spLocks noGrp="1"/>
          </p:cNvSpPr>
          <p:nvPr>
            <p:ph type="subTitle" idx="1"/>
          </p:nvPr>
        </p:nvSpPr>
        <p:spPr/>
        <p:txBody>
          <a:bodyPr/>
          <a:lstStyle/>
          <a:p>
            <a:r>
              <a:rPr lang="en-US" dirty="0" smtClean="0">
                <a:solidFill>
                  <a:schemeClr val="accent4">
                    <a:lumMod val="75000"/>
                  </a:schemeClr>
                </a:solidFill>
              </a:rPr>
              <a:t>While Communicating with others</a:t>
            </a:r>
            <a:endParaRPr lang="en-US" dirty="0">
              <a:solidFill>
                <a:schemeClr val="accent4">
                  <a:lumMod val="75000"/>
                </a:schemeClr>
              </a:solidFill>
            </a:endParaRPr>
          </a:p>
        </p:txBody>
      </p:sp>
    </p:spTree>
    <p:extLst>
      <p:ext uri="{BB962C8B-B14F-4D97-AF65-F5344CB8AC3E}">
        <p14:creationId xmlns:p14="http://schemas.microsoft.com/office/powerpoint/2010/main" val="148582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Introduction</a:t>
            </a:r>
            <a:endParaRPr lang="en-US" dirty="0">
              <a:solidFill>
                <a:schemeClr val="accent4">
                  <a:lumMod val="75000"/>
                </a:schemeClr>
              </a:solidFill>
            </a:endParaRPr>
          </a:p>
        </p:txBody>
      </p:sp>
      <p:sp>
        <p:nvSpPr>
          <p:cNvPr id="3" name="Content Placeholder 2"/>
          <p:cNvSpPr>
            <a:spLocks noGrp="1"/>
          </p:cNvSpPr>
          <p:nvPr>
            <p:ph idx="1"/>
          </p:nvPr>
        </p:nvSpPr>
        <p:spPr/>
        <p:txBody>
          <a:bodyPr/>
          <a:lstStyle/>
          <a:p>
            <a:r>
              <a:rPr lang="en-US" dirty="0" smtClean="0">
                <a:solidFill>
                  <a:schemeClr val="accent4">
                    <a:lumMod val="75000"/>
                  </a:schemeClr>
                </a:solidFill>
              </a:rPr>
              <a:t>Like personal boundaries, territorial boundaries are also very important to be aware of when communicating.  Also known as territoriality, territory boundaries are how we claim space.  Everyone has heard that animals, especially dogs, are territorial.  It is the same concept. </a:t>
            </a:r>
            <a:endParaRPr lang="en-US" dirty="0">
              <a:solidFill>
                <a:schemeClr val="accent4">
                  <a:lumMod val="75000"/>
                </a:schemeClr>
              </a:solidFill>
            </a:endParaRPr>
          </a:p>
        </p:txBody>
      </p:sp>
    </p:spTree>
    <p:extLst>
      <p:ext uri="{BB962C8B-B14F-4D97-AF65-F5344CB8AC3E}">
        <p14:creationId xmlns:p14="http://schemas.microsoft.com/office/powerpoint/2010/main" val="4101021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What is Territory?</a:t>
            </a:r>
            <a:endParaRPr lang="en-US" dirty="0">
              <a:solidFill>
                <a:schemeClr val="accent4">
                  <a:lumMod val="75000"/>
                </a:schemeClr>
              </a:solidFill>
            </a:endParaRPr>
          </a:p>
        </p:txBody>
      </p:sp>
      <p:sp>
        <p:nvSpPr>
          <p:cNvPr id="3" name="Content Placeholder 2"/>
          <p:cNvSpPr>
            <a:spLocks noGrp="1"/>
          </p:cNvSpPr>
          <p:nvPr>
            <p:ph idx="1"/>
          </p:nvPr>
        </p:nvSpPr>
        <p:spPr/>
        <p:txBody>
          <a:bodyPr/>
          <a:lstStyle/>
          <a:p>
            <a:r>
              <a:rPr lang="en-US" dirty="0" smtClean="0">
                <a:solidFill>
                  <a:schemeClr val="accent4">
                    <a:lumMod val="75000"/>
                  </a:schemeClr>
                </a:solidFill>
              </a:rPr>
              <a:t>The term “territory” refers to a fixed space that belongs to someone in some way. The difference between territorial and personal boundaries is that personal space moves with the person, while territorial space does not.</a:t>
            </a:r>
            <a:endParaRPr lang="en-US" dirty="0">
              <a:solidFill>
                <a:schemeClr val="accent4">
                  <a:lumMod val="75000"/>
                </a:schemeClr>
              </a:solidFill>
            </a:endParaRPr>
          </a:p>
        </p:txBody>
      </p:sp>
    </p:spTree>
    <p:extLst>
      <p:ext uri="{BB962C8B-B14F-4D97-AF65-F5344CB8AC3E}">
        <p14:creationId xmlns:p14="http://schemas.microsoft.com/office/powerpoint/2010/main" val="178395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Types of Territory</a:t>
            </a:r>
            <a:endParaRPr lang="en-US" dirty="0">
              <a:solidFill>
                <a:schemeClr val="accent4">
                  <a:lumMod val="75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solidFill>
                  <a:schemeClr val="accent4">
                    <a:lumMod val="75000"/>
                  </a:schemeClr>
                </a:solidFill>
              </a:rPr>
              <a:t>There are three main types of territory:</a:t>
            </a:r>
          </a:p>
          <a:p>
            <a:pPr lvl="1"/>
            <a:r>
              <a:rPr lang="en-US" dirty="0" smtClean="0">
                <a:solidFill>
                  <a:schemeClr val="accent4">
                    <a:lumMod val="75000"/>
                  </a:schemeClr>
                </a:solidFill>
              </a:rPr>
              <a:t>Primary: used almost exclusively by the individual, long-term. </a:t>
            </a:r>
          </a:p>
          <a:p>
            <a:pPr lvl="2"/>
            <a:r>
              <a:rPr lang="en-US" dirty="0" smtClean="0">
                <a:solidFill>
                  <a:schemeClr val="accent4">
                    <a:lumMod val="75000"/>
                  </a:schemeClr>
                </a:solidFill>
              </a:rPr>
              <a:t>E.g., home</a:t>
            </a:r>
          </a:p>
          <a:p>
            <a:pPr lvl="1"/>
            <a:r>
              <a:rPr lang="en-US" dirty="0" smtClean="0">
                <a:solidFill>
                  <a:schemeClr val="accent4">
                    <a:lumMod val="75000"/>
                  </a:schemeClr>
                </a:solidFill>
              </a:rPr>
              <a:t>Secondary: used regularly by the individual but shared with others; doesn’t belong to the individual but is associated with them. They might have occupied it for a long time or been assigned to it.</a:t>
            </a:r>
          </a:p>
          <a:p>
            <a:pPr lvl="2"/>
            <a:r>
              <a:rPr lang="en-US" dirty="0" smtClean="0">
                <a:solidFill>
                  <a:schemeClr val="accent4">
                    <a:lumMod val="75000"/>
                  </a:schemeClr>
                </a:solidFill>
              </a:rPr>
              <a:t>E.g., preferred table at a restaurant</a:t>
            </a:r>
          </a:p>
          <a:p>
            <a:pPr lvl="1"/>
            <a:r>
              <a:rPr lang="en-US" dirty="0" smtClean="0">
                <a:solidFill>
                  <a:schemeClr val="accent4">
                    <a:lumMod val="75000"/>
                  </a:schemeClr>
                </a:solidFill>
              </a:rPr>
              <a:t>Tertiary: used by everyone, all have the same right and access.</a:t>
            </a:r>
          </a:p>
          <a:p>
            <a:pPr lvl="2"/>
            <a:r>
              <a:rPr lang="en-US" dirty="0" smtClean="0">
                <a:solidFill>
                  <a:schemeClr val="accent4">
                    <a:lumMod val="75000"/>
                  </a:schemeClr>
                </a:solidFill>
              </a:rPr>
              <a:t>E.g., waiting rooms</a:t>
            </a:r>
            <a:endParaRPr lang="en-US" dirty="0">
              <a:solidFill>
                <a:schemeClr val="accent4">
                  <a:lumMod val="75000"/>
                </a:schemeClr>
              </a:solidFill>
            </a:endParaRPr>
          </a:p>
        </p:txBody>
      </p:sp>
    </p:spTree>
    <p:extLst>
      <p:ext uri="{BB962C8B-B14F-4D97-AF65-F5344CB8AC3E}">
        <p14:creationId xmlns:p14="http://schemas.microsoft.com/office/powerpoint/2010/main" val="2046921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Marking Territory</a:t>
            </a:r>
            <a:endParaRPr lang="en-US" dirty="0">
              <a:solidFill>
                <a:schemeClr val="accent4">
                  <a:lumMod val="75000"/>
                </a:schemeClr>
              </a:solidFill>
            </a:endParaRPr>
          </a:p>
        </p:txBody>
      </p:sp>
      <p:sp>
        <p:nvSpPr>
          <p:cNvPr id="3" name="Content Placeholder 2"/>
          <p:cNvSpPr>
            <a:spLocks noGrp="1"/>
          </p:cNvSpPr>
          <p:nvPr>
            <p:ph idx="1"/>
          </p:nvPr>
        </p:nvSpPr>
        <p:spPr>
          <a:xfrm>
            <a:off x="457200" y="1600200"/>
            <a:ext cx="8229600" cy="5410200"/>
          </a:xfrm>
        </p:spPr>
        <p:txBody>
          <a:bodyPr>
            <a:normAutofit fontScale="85000" lnSpcReduction="10000"/>
          </a:bodyPr>
          <a:lstStyle/>
          <a:p>
            <a:r>
              <a:rPr lang="en-US" dirty="0" smtClean="0">
                <a:solidFill>
                  <a:schemeClr val="accent4">
                    <a:lumMod val="75000"/>
                  </a:schemeClr>
                </a:solidFill>
              </a:rPr>
              <a:t>Even though we don’t “mark” our territory the same way dogs do, the basic idea remains the same. We tend to mark our territory with books, belongings, habitual seating placement, and so on. Humans mark their territory with three types of markers:</a:t>
            </a:r>
          </a:p>
          <a:p>
            <a:pPr lvl="1"/>
            <a:r>
              <a:rPr lang="en-US" dirty="0" smtClean="0">
                <a:solidFill>
                  <a:schemeClr val="accent4">
                    <a:lumMod val="75000"/>
                  </a:schemeClr>
                </a:solidFill>
              </a:rPr>
              <a:t>Central markers: items placed in a territory to reserve it.</a:t>
            </a:r>
          </a:p>
          <a:p>
            <a:pPr lvl="2"/>
            <a:r>
              <a:rPr lang="en-US" dirty="0" smtClean="0">
                <a:solidFill>
                  <a:schemeClr val="accent4">
                    <a:lumMod val="75000"/>
                  </a:schemeClr>
                </a:solidFill>
              </a:rPr>
              <a:t>E.g., sweater on a chair</a:t>
            </a:r>
          </a:p>
          <a:p>
            <a:pPr lvl="1"/>
            <a:r>
              <a:rPr lang="en-US" dirty="0" smtClean="0">
                <a:solidFill>
                  <a:schemeClr val="accent4">
                    <a:lumMod val="75000"/>
                  </a:schemeClr>
                </a:solidFill>
              </a:rPr>
              <a:t>Boundary markers: a boundary that divides one person’s territory from another’s.</a:t>
            </a:r>
          </a:p>
          <a:p>
            <a:pPr lvl="2"/>
            <a:r>
              <a:rPr lang="en-US" dirty="0" smtClean="0">
                <a:solidFill>
                  <a:schemeClr val="accent4">
                    <a:lumMod val="75000"/>
                  </a:schemeClr>
                </a:solidFill>
              </a:rPr>
              <a:t>E.g., armrest separating seats on an airplane</a:t>
            </a:r>
          </a:p>
          <a:p>
            <a:pPr lvl="1"/>
            <a:r>
              <a:rPr lang="en-US" dirty="0" err="1" smtClean="0">
                <a:solidFill>
                  <a:schemeClr val="accent4">
                    <a:lumMod val="75000"/>
                  </a:schemeClr>
                </a:solidFill>
              </a:rPr>
              <a:t>Earnmarkers</a:t>
            </a:r>
            <a:r>
              <a:rPr lang="en-US" dirty="0" smtClean="0">
                <a:solidFill>
                  <a:schemeClr val="accent4">
                    <a:lumMod val="75000"/>
                  </a:schemeClr>
                </a:solidFill>
              </a:rPr>
              <a:t>: identifying marks that indicate possession.</a:t>
            </a:r>
          </a:p>
          <a:p>
            <a:pPr lvl="2"/>
            <a:r>
              <a:rPr lang="en-US" dirty="0" smtClean="0">
                <a:solidFill>
                  <a:schemeClr val="accent4">
                    <a:lumMod val="75000"/>
                  </a:schemeClr>
                </a:solidFill>
              </a:rPr>
              <a:t>E.g., nameplates</a:t>
            </a:r>
            <a:endParaRPr lang="en-US" dirty="0">
              <a:solidFill>
                <a:schemeClr val="accent4">
                  <a:lumMod val="75000"/>
                </a:schemeClr>
              </a:solidFill>
            </a:endParaRPr>
          </a:p>
        </p:txBody>
      </p:sp>
    </p:spTree>
    <p:extLst>
      <p:ext uri="{BB962C8B-B14F-4D97-AF65-F5344CB8AC3E}">
        <p14:creationId xmlns:p14="http://schemas.microsoft.com/office/powerpoint/2010/main" val="3623201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normAutofit fontScale="90000"/>
          </a:bodyPr>
          <a:lstStyle/>
          <a:p>
            <a:r>
              <a:rPr lang="en-US" dirty="0" smtClean="0">
                <a:solidFill>
                  <a:schemeClr val="accent4">
                    <a:lumMod val="75000"/>
                  </a:schemeClr>
                </a:solidFill>
              </a:rPr>
              <a:t>Encroachments on Territorial Boundaries</a:t>
            </a:r>
            <a:endParaRPr lang="en-US" dirty="0">
              <a:solidFill>
                <a:schemeClr val="accent4">
                  <a:lumMod val="75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solidFill>
                  <a:schemeClr val="accent4">
                    <a:lumMod val="75000"/>
                  </a:schemeClr>
                </a:solidFill>
              </a:rPr>
              <a:t>Territory and aggression go hand in hand and should not be taken lightly. The following are three areas of challenges to space, or encroachments on space, that can easily trigger defensiveness and aggression:</a:t>
            </a:r>
          </a:p>
          <a:p>
            <a:pPr lvl="1"/>
            <a:r>
              <a:rPr lang="en-US" dirty="0" smtClean="0">
                <a:solidFill>
                  <a:schemeClr val="accent4">
                    <a:lumMod val="75000"/>
                  </a:schemeClr>
                </a:solidFill>
              </a:rPr>
              <a:t>Violation: unwarranted use of another’s territory.</a:t>
            </a:r>
          </a:p>
          <a:p>
            <a:pPr lvl="2"/>
            <a:r>
              <a:rPr lang="en-US" dirty="0" smtClean="0">
                <a:solidFill>
                  <a:schemeClr val="accent4">
                    <a:lumMod val="75000"/>
                  </a:schemeClr>
                </a:solidFill>
              </a:rPr>
              <a:t>E.g., entering a home without permission</a:t>
            </a:r>
          </a:p>
          <a:p>
            <a:pPr lvl="1"/>
            <a:r>
              <a:rPr lang="en-US" dirty="0" smtClean="0">
                <a:solidFill>
                  <a:schemeClr val="accent4">
                    <a:lumMod val="75000"/>
                  </a:schemeClr>
                </a:solidFill>
              </a:rPr>
              <a:t>Invasion: entering territory and changing the meaning of that territory.</a:t>
            </a:r>
          </a:p>
          <a:p>
            <a:pPr lvl="2"/>
            <a:r>
              <a:rPr lang="en-US" dirty="0" smtClean="0">
                <a:solidFill>
                  <a:schemeClr val="accent4">
                    <a:lumMod val="75000"/>
                  </a:schemeClr>
                </a:solidFill>
              </a:rPr>
              <a:t>E.g., students entering a faculty meeting</a:t>
            </a:r>
          </a:p>
          <a:p>
            <a:pPr lvl="1"/>
            <a:r>
              <a:rPr lang="en-US" dirty="0" smtClean="0">
                <a:solidFill>
                  <a:schemeClr val="accent4">
                    <a:lumMod val="75000"/>
                  </a:schemeClr>
                </a:solidFill>
              </a:rPr>
              <a:t>Contamination: rendering the territory impure.</a:t>
            </a:r>
          </a:p>
          <a:p>
            <a:pPr lvl="2"/>
            <a:r>
              <a:rPr lang="en-US" dirty="0" smtClean="0">
                <a:solidFill>
                  <a:schemeClr val="accent4">
                    <a:lumMod val="75000"/>
                  </a:schemeClr>
                </a:solidFill>
              </a:rPr>
              <a:t>E.g., graffiti</a:t>
            </a:r>
            <a:endParaRPr lang="en-US" dirty="0">
              <a:solidFill>
                <a:schemeClr val="accent4">
                  <a:lumMod val="75000"/>
                </a:schemeClr>
              </a:solidFill>
            </a:endParaRPr>
          </a:p>
        </p:txBody>
      </p:sp>
    </p:spTree>
    <p:extLst>
      <p:ext uri="{BB962C8B-B14F-4D97-AF65-F5344CB8AC3E}">
        <p14:creationId xmlns:p14="http://schemas.microsoft.com/office/powerpoint/2010/main" val="2053855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en-US" dirty="0" smtClean="0">
                <a:solidFill>
                  <a:schemeClr val="accent4">
                    <a:lumMod val="75000"/>
                  </a:schemeClr>
                </a:solidFill>
              </a:rPr>
              <a:t>In Conclusion</a:t>
            </a:r>
            <a:endParaRPr lang="en-US" dirty="0">
              <a:solidFill>
                <a:schemeClr val="accent4">
                  <a:lumMod val="75000"/>
                </a:schemeClr>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accent4">
                    <a:lumMod val="75000"/>
                  </a:schemeClr>
                </a:solidFill>
              </a:rPr>
              <a:t>As you can see, it is easy to cross someone else’s territorial boundaries without even knowing it, like in the example of a preferred table at a restaurant. It might be your first time to the restaurant and you might not be aware that a regular sits there every day at that time of day. Therefore, it is important to be aware of and able to identify territory-related problems. Successful communication and conflict resolution hangs in the balance. </a:t>
            </a:r>
            <a:endParaRPr lang="en-US" dirty="0">
              <a:solidFill>
                <a:schemeClr val="accent4">
                  <a:lumMod val="75000"/>
                </a:schemeClr>
              </a:solidFill>
            </a:endParaRPr>
          </a:p>
        </p:txBody>
      </p:sp>
    </p:spTree>
    <p:extLst>
      <p:ext uri="{BB962C8B-B14F-4D97-AF65-F5344CB8AC3E}">
        <p14:creationId xmlns:p14="http://schemas.microsoft.com/office/powerpoint/2010/main" val="3108855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462</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Territorial Boundaries</vt:lpstr>
      <vt:lpstr>Introduction</vt:lpstr>
      <vt:lpstr>What is Territory?</vt:lpstr>
      <vt:lpstr>Types of Territory</vt:lpstr>
      <vt:lpstr>Marking Territory</vt:lpstr>
      <vt:lpstr>Encroachments on Territorial Boundaries</vt:lpstr>
      <vt:lpstr>In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Territorial Boundaries</dc:title>
  <dc:creator>Windows User</dc:creator>
  <cp:lastModifiedBy>Windows User</cp:lastModifiedBy>
  <cp:revision>3</cp:revision>
  <dcterms:created xsi:type="dcterms:W3CDTF">2013-07-31T19:50:50Z</dcterms:created>
  <dcterms:modified xsi:type="dcterms:W3CDTF">2013-07-31T20:19:54Z</dcterms:modified>
</cp:coreProperties>
</file>