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1" r:id="rId6"/>
    <p:sldId id="262" r:id="rId7"/>
    <p:sldId id="260"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8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5C5AC97-2193-42D1-83CF-AE9FFD9229AE}"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8842D0-BEF2-43CD-8ACE-37AD0C3551E8}" type="slidenum">
              <a:rPr lang="en-US" smtClean="0"/>
              <a:t>‹#›</a:t>
            </a:fld>
            <a:endParaRPr lang="en-US"/>
          </a:p>
        </p:txBody>
      </p:sp>
    </p:spTree>
    <p:extLst>
      <p:ext uri="{BB962C8B-B14F-4D97-AF65-F5344CB8AC3E}">
        <p14:creationId xmlns:p14="http://schemas.microsoft.com/office/powerpoint/2010/main" val="6294696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5C5AC97-2193-42D1-83CF-AE9FFD9229AE}"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8842D0-BEF2-43CD-8ACE-37AD0C3551E8}" type="slidenum">
              <a:rPr lang="en-US" smtClean="0"/>
              <a:t>‹#›</a:t>
            </a:fld>
            <a:endParaRPr lang="en-US"/>
          </a:p>
        </p:txBody>
      </p:sp>
    </p:spTree>
    <p:extLst>
      <p:ext uri="{BB962C8B-B14F-4D97-AF65-F5344CB8AC3E}">
        <p14:creationId xmlns:p14="http://schemas.microsoft.com/office/powerpoint/2010/main" val="187436386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5C5AC97-2193-42D1-83CF-AE9FFD9229AE}"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8842D0-BEF2-43CD-8ACE-37AD0C3551E8}" type="slidenum">
              <a:rPr lang="en-US" smtClean="0"/>
              <a:t>‹#›</a:t>
            </a:fld>
            <a:endParaRPr lang="en-US"/>
          </a:p>
        </p:txBody>
      </p:sp>
    </p:spTree>
    <p:extLst>
      <p:ext uri="{BB962C8B-B14F-4D97-AF65-F5344CB8AC3E}">
        <p14:creationId xmlns:p14="http://schemas.microsoft.com/office/powerpoint/2010/main" val="20031656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5C5AC97-2193-42D1-83CF-AE9FFD9229AE}"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8842D0-BEF2-43CD-8ACE-37AD0C3551E8}" type="slidenum">
              <a:rPr lang="en-US" smtClean="0"/>
              <a:t>‹#›</a:t>
            </a:fld>
            <a:endParaRPr lang="en-US"/>
          </a:p>
        </p:txBody>
      </p:sp>
    </p:spTree>
    <p:extLst>
      <p:ext uri="{BB962C8B-B14F-4D97-AF65-F5344CB8AC3E}">
        <p14:creationId xmlns:p14="http://schemas.microsoft.com/office/powerpoint/2010/main" val="12339317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5C5AC97-2193-42D1-83CF-AE9FFD9229AE}"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58842D0-BEF2-43CD-8ACE-37AD0C3551E8}" type="slidenum">
              <a:rPr lang="en-US" smtClean="0"/>
              <a:t>‹#›</a:t>
            </a:fld>
            <a:endParaRPr lang="en-US"/>
          </a:p>
        </p:txBody>
      </p:sp>
    </p:spTree>
    <p:extLst>
      <p:ext uri="{BB962C8B-B14F-4D97-AF65-F5344CB8AC3E}">
        <p14:creationId xmlns:p14="http://schemas.microsoft.com/office/powerpoint/2010/main" val="109371040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5C5AC97-2193-42D1-83CF-AE9FFD9229AE}"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58842D0-BEF2-43CD-8ACE-37AD0C3551E8}" type="slidenum">
              <a:rPr lang="en-US" smtClean="0"/>
              <a:t>‹#›</a:t>
            </a:fld>
            <a:endParaRPr lang="en-US"/>
          </a:p>
        </p:txBody>
      </p:sp>
    </p:spTree>
    <p:extLst>
      <p:ext uri="{BB962C8B-B14F-4D97-AF65-F5344CB8AC3E}">
        <p14:creationId xmlns:p14="http://schemas.microsoft.com/office/powerpoint/2010/main" val="369465867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5C5AC97-2193-42D1-83CF-AE9FFD9229AE}"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58842D0-BEF2-43CD-8ACE-37AD0C3551E8}" type="slidenum">
              <a:rPr lang="en-US" smtClean="0"/>
              <a:t>‹#›</a:t>
            </a:fld>
            <a:endParaRPr lang="en-US"/>
          </a:p>
        </p:txBody>
      </p:sp>
    </p:spTree>
    <p:extLst>
      <p:ext uri="{BB962C8B-B14F-4D97-AF65-F5344CB8AC3E}">
        <p14:creationId xmlns:p14="http://schemas.microsoft.com/office/powerpoint/2010/main" val="36472424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5C5AC97-2193-42D1-83CF-AE9FFD9229AE}"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58842D0-BEF2-43CD-8ACE-37AD0C3551E8}" type="slidenum">
              <a:rPr lang="en-US" smtClean="0"/>
              <a:t>‹#›</a:t>
            </a:fld>
            <a:endParaRPr lang="en-US"/>
          </a:p>
        </p:txBody>
      </p:sp>
    </p:spTree>
    <p:extLst>
      <p:ext uri="{BB962C8B-B14F-4D97-AF65-F5344CB8AC3E}">
        <p14:creationId xmlns:p14="http://schemas.microsoft.com/office/powerpoint/2010/main" val="289315893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5C5AC97-2193-42D1-83CF-AE9FFD9229AE}"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58842D0-BEF2-43CD-8ACE-37AD0C3551E8}" type="slidenum">
              <a:rPr lang="en-US" smtClean="0"/>
              <a:t>‹#›</a:t>
            </a:fld>
            <a:endParaRPr lang="en-US"/>
          </a:p>
        </p:txBody>
      </p:sp>
    </p:spTree>
    <p:extLst>
      <p:ext uri="{BB962C8B-B14F-4D97-AF65-F5344CB8AC3E}">
        <p14:creationId xmlns:p14="http://schemas.microsoft.com/office/powerpoint/2010/main" val="48796292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5C5AC97-2193-42D1-83CF-AE9FFD9229AE}"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58842D0-BEF2-43CD-8ACE-37AD0C3551E8}" type="slidenum">
              <a:rPr lang="en-US" smtClean="0"/>
              <a:t>‹#›</a:t>
            </a:fld>
            <a:endParaRPr lang="en-US"/>
          </a:p>
        </p:txBody>
      </p:sp>
    </p:spTree>
    <p:extLst>
      <p:ext uri="{BB962C8B-B14F-4D97-AF65-F5344CB8AC3E}">
        <p14:creationId xmlns:p14="http://schemas.microsoft.com/office/powerpoint/2010/main" val="15669589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5C5AC97-2193-42D1-83CF-AE9FFD9229AE}"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58842D0-BEF2-43CD-8ACE-37AD0C3551E8}" type="slidenum">
              <a:rPr lang="en-US" smtClean="0"/>
              <a:t>‹#›</a:t>
            </a:fld>
            <a:endParaRPr lang="en-US"/>
          </a:p>
        </p:txBody>
      </p:sp>
    </p:spTree>
    <p:extLst>
      <p:ext uri="{BB962C8B-B14F-4D97-AF65-F5344CB8AC3E}">
        <p14:creationId xmlns:p14="http://schemas.microsoft.com/office/powerpoint/2010/main" val="336694954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008000">
            <a:alpha val="41000"/>
          </a:srgb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5C5AC97-2193-42D1-83CF-AE9FFD9229AE}"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8842D0-BEF2-43CD-8ACE-37AD0C3551E8}" type="slidenum">
              <a:rPr lang="en-US" smtClean="0"/>
              <a:t>‹#›</a:t>
            </a:fld>
            <a:endParaRPr lang="en-US"/>
          </a:p>
        </p:txBody>
      </p:sp>
    </p:spTree>
    <p:extLst>
      <p:ext uri="{BB962C8B-B14F-4D97-AF65-F5344CB8AC3E}">
        <p14:creationId xmlns:p14="http://schemas.microsoft.com/office/powerpoint/2010/main" val="99034602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2">
            <a:schemeClr val="dk1"/>
          </a:lnRef>
          <a:fillRef idx="1">
            <a:schemeClr val="lt1"/>
          </a:fillRef>
          <a:effectRef idx="0">
            <a:schemeClr val="dk1"/>
          </a:effectRef>
          <a:fontRef idx="minor">
            <a:schemeClr val="dk1"/>
          </a:fontRef>
        </p:style>
        <p:txBody>
          <a:bodyPr/>
          <a:lstStyle/>
          <a:p>
            <a:r>
              <a:rPr lang="en-US" dirty="0" smtClean="0"/>
              <a:t>Oral Communication</a:t>
            </a:r>
            <a:endParaRPr lang="en-US" dirty="0"/>
          </a:p>
        </p:txBody>
      </p:sp>
      <p:sp>
        <p:nvSpPr>
          <p:cNvPr id="3" name="Subtitle 2"/>
          <p:cNvSpPr>
            <a:spLocks noGrp="1"/>
          </p:cNvSpPr>
          <p:nvPr>
            <p:ph type="subTitle" idx="1"/>
          </p:nvPr>
        </p:nvSpPr>
        <p:spPr/>
        <p:txBody>
          <a:bodyPr/>
          <a:lstStyle/>
          <a:p>
            <a:r>
              <a:rPr lang="en-US" dirty="0" smtClean="0"/>
              <a:t>The Sender-Receiver Process</a:t>
            </a:r>
            <a:endParaRPr lang="en-US" dirty="0"/>
          </a:p>
        </p:txBody>
      </p:sp>
    </p:spTree>
    <p:extLst>
      <p:ext uri="{BB962C8B-B14F-4D97-AF65-F5344CB8AC3E}">
        <p14:creationId xmlns:p14="http://schemas.microsoft.com/office/powerpoint/2010/main" val="22348539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dk1"/>
          </a:lnRef>
          <a:fillRef idx="1">
            <a:schemeClr val="lt1"/>
          </a:fillRef>
          <a:effectRef idx="0">
            <a:schemeClr val="dk1"/>
          </a:effectRef>
          <a:fontRef idx="minor">
            <a:schemeClr val="dk1"/>
          </a:fontRef>
        </p:style>
        <p:txBody>
          <a:bodyPr/>
          <a:lstStyle/>
          <a:p>
            <a:r>
              <a:rPr lang="en-US" dirty="0" smtClean="0"/>
              <a:t>Oral Communication</a:t>
            </a:r>
            <a:endParaRPr lang="en-US" dirty="0"/>
          </a:p>
        </p:txBody>
      </p:sp>
      <p:sp>
        <p:nvSpPr>
          <p:cNvPr id="3" name="Content Placeholder 2"/>
          <p:cNvSpPr>
            <a:spLocks noGrp="1"/>
          </p:cNvSpPr>
          <p:nvPr>
            <p:ph idx="1"/>
          </p:nvPr>
        </p:nvSpPr>
        <p:spPr/>
        <p:txBody>
          <a:bodyPr>
            <a:normAutofit lnSpcReduction="10000"/>
          </a:bodyPr>
          <a:lstStyle/>
          <a:p>
            <a:r>
              <a:rPr lang="en-US" dirty="0" smtClean="0"/>
              <a:t>Oral communication begins with a "sender" who sends a message through a communication channel to a "receiver."  The receiver receives the message and gives feedback to the sender.  As you can see from the figure below, oral communication makes a circle back to the original sender.</a:t>
            </a:r>
          </a:p>
          <a:p>
            <a:r>
              <a:rPr lang="en-US" dirty="0" smtClean="0"/>
              <a:t>We don't communicate to others, we communicate with others.</a:t>
            </a:r>
            <a:endParaRPr lang="en-US" dirty="0"/>
          </a:p>
        </p:txBody>
      </p:sp>
    </p:spTree>
    <p:extLst>
      <p:ext uri="{BB962C8B-B14F-4D97-AF65-F5344CB8AC3E}">
        <p14:creationId xmlns:p14="http://schemas.microsoft.com/office/powerpoint/2010/main" val="285215983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dk1"/>
          </a:lnRef>
          <a:fillRef idx="1">
            <a:schemeClr val="lt1"/>
          </a:fillRef>
          <a:effectRef idx="0">
            <a:schemeClr val="dk1"/>
          </a:effectRef>
          <a:fontRef idx="minor">
            <a:schemeClr val="dk1"/>
          </a:fontRef>
        </p:style>
        <p:txBody>
          <a:bodyPr/>
          <a:lstStyle/>
          <a:p>
            <a:r>
              <a:rPr lang="en-US" dirty="0" smtClean="0"/>
              <a:t>Oral Communication : The Sender</a:t>
            </a:r>
            <a:endParaRPr lang="en-US" dirty="0"/>
          </a:p>
        </p:txBody>
      </p:sp>
      <p:sp>
        <p:nvSpPr>
          <p:cNvPr id="3" name="Content Placeholder 2"/>
          <p:cNvSpPr>
            <a:spLocks noGrp="1"/>
          </p:cNvSpPr>
          <p:nvPr>
            <p:ph idx="1"/>
          </p:nvPr>
        </p:nvSpPr>
        <p:spPr>
          <a:xfrm>
            <a:off x="457200" y="1600200"/>
            <a:ext cx="8229600" cy="5257800"/>
          </a:xfrm>
        </p:spPr>
        <p:txBody>
          <a:bodyPr>
            <a:normAutofit/>
          </a:bodyPr>
          <a:lstStyle/>
          <a:p>
            <a:r>
              <a:rPr lang="en-US" dirty="0" smtClean="0"/>
              <a:t>The Roles of the Sender</a:t>
            </a:r>
          </a:p>
          <a:p>
            <a:pPr lvl="1"/>
            <a:r>
              <a:rPr lang="en-US" dirty="0" smtClean="0"/>
              <a:t>ROLE #1: ENCODING</a:t>
            </a:r>
          </a:p>
          <a:p>
            <a:pPr lvl="2"/>
            <a:r>
              <a:rPr lang="en-US" dirty="0" smtClean="0"/>
              <a:t>The sender of a message encodes the message by translating their thoughts and feelings into words. They are the source of the message, the one that initiates the communication process. If someone is a skilled encoder, we call them articulate or well-spoken. Can you think of an example of sender?</a:t>
            </a:r>
          </a:p>
          <a:p>
            <a:pPr lvl="5"/>
            <a:r>
              <a:rPr lang="en-US" dirty="0" smtClean="0"/>
              <a:t>Example: A student giving a speech.</a:t>
            </a:r>
          </a:p>
          <a:p>
            <a:pPr lvl="5"/>
            <a:r>
              <a:rPr lang="en-US" dirty="0" smtClean="0"/>
              <a:t>Example: A mother disciplining her child.</a:t>
            </a:r>
          </a:p>
          <a:p>
            <a:pPr lvl="2"/>
            <a:r>
              <a:rPr lang="en-US" dirty="0" smtClean="0"/>
              <a:t>What happens to the message once it is encoded?</a:t>
            </a:r>
            <a:endParaRPr lang="en-US" dirty="0"/>
          </a:p>
        </p:txBody>
      </p:sp>
    </p:spTree>
    <p:extLst>
      <p:ext uri="{BB962C8B-B14F-4D97-AF65-F5344CB8AC3E}">
        <p14:creationId xmlns:p14="http://schemas.microsoft.com/office/powerpoint/2010/main" val="309554780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dk1"/>
          </a:lnRef>
          <a:fillRef idx="1">
            <a:schemeClr val="lt1"/>
          </a:fillRef>
          <a:effectRef idx="0">
            <a:schemeClr val="dk1"/>
          </a:effectRef>
          <a:fontRef idx="minor">
            <a:schemeClr val="dk1"/>
          </a:fontRef>
        </p:style>
        <p:txBody>
          <a:bodyPr/>
          <a:lstStyle/>
          <a:p>
            <a:r>
              <a:rPr lang="en-US" dirty="0" smtClean="0"/>
              <a:t>Oral Communication : The Sender</a:t>
            </a:r>
            <a:endParaRPr lang="en-US" dirty="0"/>
          </a:p>
        </p:txBody>
      </p:sp>
      <p:sp>
        <p:nvSpPr>
          <p:cNvPr id="3" name="Content Placeholder 2"/>
          <p:cNvSpPr>
            <a:spLocks noGrp="1"/>
          </p:cNvSpPr>
          <p:nvPr>
            <p:ph idx="1"/>
          </p:nvPr>
        </p:nvSpPr>
        <p:spPr>
          <a:xfrm>
            <a:off x="457200" y="1600200"/>
            <a:ext cx="8229600" cy="5257800"/>
          </a:xfrm>
        </p:spPr>
        <p:txBody>
          <a:bodyPr>
            <a:normAutofit/>
          </a:bodyPr>
          <a:lstStyle/>
          <a:p>
            <a:r>
              <a:rPr lang="en-US" dirty="0" smtClean="0"/>
              <a:t>The Roles of the Sender</a:t>
            </a:r>
          </a:p>
          <a:p>
            <a:pPr lvl="1"/>
            <a:r>
              <a:rPr lang="en-US" dirty="0" smtClean="0"/>
              <a:t>ROLE #2: TRANSMITTING</a:t>
            </a:r>
          </a:p>
          <a:p>
            <a:pPr lvl="2"/>
            <a:r>
              <a:rPr lang="en-US" dirty="0" smtClean="0"/>
              <a:t>The sender then transmits the encoded message to someone else via a communication channel. The communication channel is the message's medium to get where it needs to go.  A communication channel can be writing, personal contact, or in the case of oral communication, speaking. If communication works right, the receiver will get the message as it was intended.</a:t>
            </a:r>
          </a:p>
          <a:p>
            <a:pPr lvl="2"/>
            <a:r>
              <a:rPr lang="en-US" dirty="0" smtClean="0"/>
              <a:t>What are the roles of the receiver to ensure that this is the case?</a:t>
            </a:r>
            <a:endParaRPr lang="en-US" dirty="0"/>
          </a:p>
        </p:txBody>
      </p:sp>
    </p:spTree>
    <p:extLst>
      <p:ext uri="{BB962C8B-B14F-4D97-AF65-F5344CB8AC3E}">
        <p14:creationId xmlns:p14="http://schemas.microsoft.com/office/powerpoint/2010/main" val="277337350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dk1"/>
          </a:lnRef>
          <a:fillRef idx="1">
            <a:schemeClr val="lt1"/>
          </a:fillRef>
          <a:effectRef idx="0">
            <a:schemeClr val="dk1"/>
          </a:effectRef>
          <a:fontRef idx="minor">
            <a:schemeClr val="dk1"/>
          </a:fontRef>
        </p:style>
        <p:txBody>
          <a:bodyPr/>
          <a:lstStyle/>
          <a:p>
            <a:r>
              <a:rPr lang="en-US" dirty="0" smtClean="0"/>
              <a:t>Oral Communication : The Receiver</a:t>
            </a:r>
            <a:endParaRPr lang="en-US" dirty="0"/>
          </a:p>
        </p:txBody>
      </p:sp>
      <p:sp>
        <p:nvSpPr>
          <p:cNvPr id="3" name="Content Placeholder 2"/>
          <p:cNvSpPr>
            <a:spLocks noGrp="1"/>
          </p:cNvSpPr>
          <p:nvPr>
            <p:ph idx="1"/>
          </p:nvPr>
        </p:nvSpPr>
        <p:spPr>
          <a:xfrm>
            <a:off x="457200" y="1600200"/>
            <a:ext cx="8229600" cy="5257800"/>
          </a:xfrm>
        </p:spPr>
        <p:txBody>
          <a:bodyPr>
            <a:normAutofit lnSpcReduction="10000"/>
          </a:bodyPr>
          <a:lstStyle/>
          <a:p>
            <a:r>
              <a:rPr lang="en-US" dirty="0" smtClean="0"/>
              <a:t>The Roles of the Receiver</a:t>
            </a:r>
          </a:p>
          <a:p>
            <a:pPr lvl="1"/>
            <a:r>
              <a:rPr lang="en-US" dirty="0" smtClean="0"/>
              <a:t>ROLE #1: DECODING</a:t>
            </a:r>
          </a:p>
          <a:p>
            <a:pPr lvl="2"/>
            <a:r>
              <a:rPr lang="en-US" dirty="0" smtClean="0"/>
              <a:t>The "someone" that the sender transmits the encoded message to is known as the receiver.  The receiver is the person that the message is directed at.  Once the message reaches the receiver, they decode it and interpret it.  The receiver is also known as the interpreter.  We learned that the oral communication process is a circle. Who would be the receivers in the previous examples?</a:t>
            </a:r>
          </a:p>
          <a:p>
            <a:pPr lvl="5"/>
            <a:r>
              <a:rPr lang="en-US" dirty="0" smtClean="0"/>
              <a:t>Example: Student peers in the classroom.</a:t>
            </a:r>
          </a:p>
          <a:p>
            <a:pPr lvl="5"/>
            <a:r>
              <a:rPr lang="en-US" dirty="0" smtClean="0"/>
              <a:t>Example: Child receiving the discipline.</a:t>
            </a:r>
          </a:p>
          <a:p>
            <a:pPr lvl="2"/>
            <a:r>
              <a:rPr lang="en-US" dirty="0" smtClean="0"/>
              <a:t>What does the receiver do once the message is interpreted?</a:t>
            </a:r>
            <a:endParaRPr lang="en-US" dirty="0"/>
          </a:p>
        </p:txBody>
      </p:sp>
    </p:spTree>
    <p:extLst>
      <p:ext uri="{BB962C8B-B14F-4D97-AF65-F5344CB8AC3E}">
        <p14:creationId xmlns:p14="http://schemas.microsoft.com/office/powerpoint/2010/main" val="361704499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dk1"/>
          </a:lnRef>
          <a:fillRef idx="1">
            <a:schemeClr val="lt1"/>
          </a:fillRef>
          <a:effectRef idx="0">
            <a:schemeClr val="dk1"/>
          </a:effectRef>
          <a:fontRef idx="minor">
            <a:schemeClr val="dk1"/>
          </a:fontRef>
        </p:style>
        <p:txBody>
          <a:bodyPr/>
          <a:lstStyle/>
          <a:p>
            <a:r>
              <a:rPr lang="en-US" dirty="0" smtClean="0"/>
              <a:t>Oral Communication : The Receiver</a:t>
            </a:r>
            <a:endParaRPr lang="en-US" dirty="0"/>
          </a:p>
        </p:txBody>
      </p:sp>
      <p:sp>
        <p:nvSpPr>
          <p:cNvPr id="3" name="Content Placeholder 2"/>
          <p:cNvSpPr>
            <a:spLocks noGrp="1"/>
          </p:cNvSpPr>
          <p:nvPr>
            <p:ph idx="1"/>
          </p:nvPr>
        </p:nvSpPr>
        <p:spPr>
          <a:xfrm>
            <a:off x="457200" y="1600200"/>
            <a:ext cx="8229600" cy="5181600"/>
          </a:xfrm>
        </p:spPr>
        <p:txBody>
          <a:bodyPr>
            <a:normAutofit fontScale="92500"/>
          </a:bodyPr>
          <a:lstStyle/>
          <a:p>
            <a:r>
              <a:rPr lang="en-US" dirty="0" smtClean="0"/>
              <a:t>The Roles of the Receiver</a:t>
            </a:r>
          </a:p>
          <a:p>
            <a:pPr lvl="1"/>
            <a:r>
              <a:rPr lang="en-US" dirty="0" smtClean="0"/>
              <a:t>ROLE #2: FEEDBACK</a:t>
            </a:r>
          </a:p>
          <a:p>
            <a:pPr lvl="2"/>
            <a:r>
              <a:rPr lang="en-US" dirty="0" smtClean="0"/>
              <a:t>The communication process comes full circle when the receiver transmits feedback back to the sender to indicate whether or not the message has been received in the intended form. If the feedback the receiver communicates back to the sender indicates that the message wasn't received correctly, it is likely that "noise," also known as "communication barriers," has occurred.  These barriers are anything that distorts a message and are discussed in greater length in another lesson. What kinds of things might the sender say to indicate that the message was distorted?</a:t>
            </a:r>
          </a:p>
          <a:p>
            <a:pPr lvl="5"/>
            <a:r>
              <a:rPr lang="en-US" dirty="0" smtClean="0"/>
              <a:t>"That's not what I meant to say...“</a:t>
            </a:r>
          </a:p>
          <a:p>
            <a:pPr lvl="5"/>
            <a:r>
              <a:rPr lang="en-US" dirty="0" smtClean="0"/>
              <a:t>"I didn't mean that..."</a:t>
            </a:r>
          </a:p>
        </p:txBody>
      </p:sp>
    </p:spTree>
    <p:extLst>
      <p:ext uri="{BB962C8B-B14F-4D97-AF65-F5344CB8AC3E}">
        <p14:creationId xmlns:p14="http://schemas.microsoft.com/office/powerpoint/2010/main" val="205851459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dk1"/>
          </a:lnRef>
          <a:fillRef idx="1">
            <a:schemeClr val="lt1"/>
          </a:fillRef>
          <a:effectRef idx="0">
            <a:schemeClr val="dk1"/>
          </a:effectRef>
          <a:fontRef idx="minor">
            <a:schemeClr val="dk1"/>
          </a:fontRef>
        </p:style>
        <p:txBody>
          <a:bodyPr/>
          <a:lstStyle/>
          <a:p>
            <a:r>
              <a:rPr lang="en-US" dirty="0" smtClean="0"/>
              <a:t>Oral Communication</a:t>
            </a:r>
            <a:endParaRPr lang="en-US" dirty="0"/>
          </a:p>
        </p:txBody>
      </p:sp>
      <p:sp>
        <p:nvSpPr>
          <p:cNvPr id="3" name="Content Placeholder 2"/>
          <p:cNvSpPr>
            <a:spLocks noGrp="1"/>
          </p:cNvSpPr>
          <p:nvPr>
            <p:ph idx="1"/>
          </p:nvPr>
        </p:nvSpPr>
        <p:spPr/>
        <p:txBody>
          <a:bodyPr>
            <a:normAutofit fontScale="85000" lnSpcReduction="10000"/>
          </a:bodyPr>
          <a:lstStyle/>
          <a:p>
            <a:r>
              <a:rPr lang="en-US" dirty="0" smtClean="0"/>
              <a:t>Oral communication is a process.  The main elements in the process are the sender and the receiver.  The sender's roles are to encode the message and transmit it via a communication channel to the intended receiver.  The receiver's roles are to then decode the message and give feedback to the sender to ensure that the message was received correctly.  If it wasn't, then a barrier likely interfered or distorted the message and the message must be resent.  Therefore, communication is a continuous process where we communicate with others, not to others.</a:t>
            </a:r>
            <a:endParaRPr lang="en-US" dirty="0"/>
          </a:p>
        </p:txBody>
      </p:sp>
    </p:spTree>
    <p:extLst>
      <p:ext uri="{BB962C8B-B14F-4D97-AF65-F5344CB8AC3E}">
        <p14:creationId xmlns:p14="http://schemas.microsoft.com/office/powerpoint/2010/main" val="205333561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TotalTime>
  <Words>610</Words>
  <Application>Microsoft Office PowerPoint</Application>
  <PresentationFormat>On-screen Show (4:3)</PresentationFormat>
  <Paragraphs>32</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Office Theme</vt:lpstr>
      <vt:lpstr>Oral Communication</vt:lpstr>
      <vt:lpstr>Oral Communication</vt:lpstr>
      <vt:lpstr>Oral Communication : The Sender</vt:lpstr>
      <vt:lpstr>Oral Communication : The Sender</vt:lpstr>
      <vt:lpstr>Oral Communication : The Receiver</vt:lpstr>
      <vt:lpstr>Oral Communication : The Receiver</vt:lpstr>
      <vt:lpstr>Oral Communication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Oral Communication</dc:title>
  <dc:creator>Windows User</dc:creator>
  <cp:lastModifiedBy>Windows User</cp:lastModifiedBy>
  <cp:revision>2</cp:revision>
  <dcterms:created xsi:type="dcterms:W3CDTF">2013-10-14T16:50:56Z</dcterms:created>
  <dcterms:modified xsi:type="dcterms:W3CDTF">2013-10-14T17:07:47Z</dcterms:modified>
</cp:coreProperties>
</file>

<file path=docProps/thumbnail.jpeg>
</file>