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6" r:id="rId7"/>
    <p:sldId id="267" r:id="rId8"/>
    <p:sldId id="261" r:id="rId9"/>
    <p:sldId id="262"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05EB1F0-FAA1-4E4D-8B1D-1B29FC7C87E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34925275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5EB1F0-FAA1-4E4D-8B1D-1B29FC7C87E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15773950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5EB1F0-FAA1-4E4D-8B1D-1B29FC7C87E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42016391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5EB1F0-FAA1-4E4D-8B1D-1B29FC7C87E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33287891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05EB1F0-FAA1-4E4D-8B1D-1B29FC7C87E4}"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17792541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05EB1F0-FAA1-4E4D-8B1D-1B29FC7C87E4}"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49622658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05EB1F0-FAA1-4E4D-8B1D-1B29FC7C87E4}"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3043876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05EB1F0-FAA1-4E4D-8B1D-1B29FC7C87E4}"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360887528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05EB1F0-FAA1-4E4D-8B1D-1B29FC7C87E4}"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57768842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05EB1F0-FAA1-4E4D-8B1D-1B29FC7C87E4}"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285684473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05EB1F0-FAA1-4E4D-8B1D-1B29FC7C87E4}"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D214880-6979-4585-BFAF-47E3C3424EE8}" type="slidenum">
              <a:rPr lang="en-US" smtClean="0"/>
              <a:t>‹#›</a:t>
            </a:fld>
            <a:endParaRPr lang="en-US"/>
          </a:p>
        </p:txBody>
      </p:sp>
    </p:spTree>
    <p:extLst>
      <p:ext uri="{BB962C8B-B14F-4D97-AF65-F5344CB8AC3E}">
        <p14:creationId xmlns:p14="http://schemas.microsoft.com/office/powerpoint/2010/main" val="392027183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B0F0">
            <a:alpha val="35000"/>
          </a:srgb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05EB1F0-FAA1-4E4D-8B1D-1B29FC7C87E4}"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D214880-6979-4585-BFAF-47E3C3424EE8}" type="slidenum">
              <a:rPr lang="en-US" smtClean="0"/>
              <a:t>‹#›</a:t>
            </a:fld>
            <a:endParaRPr lang="en-US"/>
          </a:p>
        </p:txBody>
      </p:sp>
    </p:spTree>
    <p:extLst>
      <p:ext uri="{BB962C8B-B14F-4D97-AF65-F5344CB8AC3E}">
        <p14:creationId xmlns:p14="http://schemas.microsoft.com/office/powerpoint/2010/main" val="66768395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style>
          <a:lnRef idx="2">
            <a:schemeClr val="accent1"/>
          </a:lnRef>
          <a:fillRef idx="1">
            <a:schemeClr val="lt1"/>
          </a:fillRef>
          <a:effectRef idx="0">
            <a:schemeClr val="accent1"/>
          </a:effectRef>
          <a:fontRef idx="minor">
            <a:schemeClr val="dk1"/>
          </a:fontRef>
        </p:style>
        <p:txBody>
          <a:bodyPr/>
          <a:lstStyle/>
          <a:p>
            <a:r>
              <a:rPr lang="en-US" dirty="0" smtClean="0">
                <a:solidFill>
                  <a:schemeClr val="accent1">
                    <a:lumMod val="75000"/>
                  </a:schemeClr>
                </a:solidFill>
              </a:rPr>
              <a:t>Verbal Communication</a:t>
            </a:r>
            <a:endParaRPr lang="en-US" dirty="0">
              <a:solidFill>
                <a:schemeClr val="accent1">
                  <a:lumMod val="75000"/>
                </a:schemeClr>
              </a:solidFill>
            </a:endParaRPr>
          </a:p>
        </p:txBody>
      </p:sp>
    </p:spTree>
    <p:extLst>
      <p:ext uri="{BB962C8B-B14F-4D97-AF65-F5344CB8AC3E}">
        <p14:creationId xmlns:p14="http://schemas.microsoft.com/office/powerpoint/2010/main" val="11685160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609600" y="427038"/>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1">
                    <a:lumMod val="75000"/>
                  </a:schemeClr>
                </a:solidFill>
              </a:rPr>
              <a:t>Verbal Communication</a:t>
            </a:r>
            <a:endParaRPr lang="en-US" dirty="0">
              <a:solidFill>
                <a:schemeClr val="accent1">
                  <a:lumMod val="75000"/>
                </a:schemeClr>
              </a:solidFill>
            </a:endParaRPr>
          </a:p>
        </p:txBody>
      </p:sp>
      <p:sp>
        <p:nvSpPr>
          <p:cNvPr id="5" name="Content Placeholder 2"/>
          <p:cNvSpPr txBox="1">
            <a:spLocks/>
          </p:cNvSpPr>
          <p:nvPr/>
        </p:nvSpPr>
        <p:spPr>
          <a:xfrm>
            <a:off x="609600" y="1752600"/>
            <a:ext cx="8229600" cy="5029200"/>
          </a:xfrm>
          <a:prstGeom prst="rect">
            <a:avLst/>
          </a:prstGeom>
        </p:spPr>
        <p:txBody>
          <a:bodyPr vert="horz" lIns="91440" tIns="45720" rIns="91440" bIns="45720" rtlCol="0">
            <a:normAutofit fontScale="92500" lnSpcReduction="1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US" sz="3600" dirty="0" smtClean="0">
                <a:solidFill>
                  <a:schemeClr val="accent1">
                    <a:lumMod val="75000"/>
                  </a:schemeClr>
                </a:solidFill>
              </a:rPr>
              <a:t>Verbal communication is the use of sounds and language to relay a message.  It consists of both speech and writing.  To be an effective communicator with adequate verbal skills, it is important to understand the different types and styles of verbal communication. </a:t>
            </a:r>
          </a:p>
          <a:p>
            <a:r>
              <a:rPr lang="en-US" sz="3600" dirty="0" smtClean="0">
                <a:solidFill>
                  <a:schemeClr val="accent1">
                    <a:lumMod val="75000"/>
                  </a:schemeClr>
                </a:solidFill>
              </a:rPr>
              <a:t>There are three primary types and styles of verbal communication that we are going to discuss in this lesson.</a:t>
            </a:r>
            <a:endParaRPr lang="en-US" sz="3600" dirty="0">
              <a:solidFill>
                <a:schemeClr val="accent1">
                  <a:lumMod val="75000"/>
                </a:schemeClr>
              </a:solidFill>
            </a:endParaRPr>
          </a:p>
        </p:txBody>
      </p:sp>
    </p:spTree>
    <p:extLst>
      <p:ext uri="{BB962C8B-B14F-4D97-AF65-F5344CB8AC3E}">
        <p14:creationId xmlns:p14="http://schemas.microsoft.com/office/powerpoint/2010/main" val="18599361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609600" y="427038"/>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1">
                    <a:lumMod val="75000"/>
                  </a:schemeClr>
                </a:solidFill>
              </a:rPr>
              <a:t>Types of Verbal Communication</a:t>
            </a:r>
            <a:endParaRPr lang="en-US" dirty="0">
              <a:solidFill>
                <a:schemeClr val="accent1">
                  <a:lumMod val="75000"/>
                </a:schemeClr>
              </a:solidFill>
            </a:endParaRPr>
          </a:p>
        </p:txBody>
      </p:sp>
      <p:sp>
        <p:nvSpPr>
          <p:cNvPr id="5" name="Content Placeholder 2"/>
          <p:cNvSpPr txBox="1">
            <a:spLocks/>
          </p:cNvSpPr>
          <p:nvPr/>
        </p:nvSpPr>
        <p:spPr>
          <a:xfrm>
            <a:off x="609600" y="1752600"/>
            <a:ext cx="8229600" cy="5029200"/>
          </a:xfrm>
          <a:prstGeom prst="rect">
            <a:avLst/>
          </a:prstGeom>
        </p:spPr>
        <p:txBody>
          <a:bodyPr vert="horz" lIns="91440" tIns="45720" rIns="91440" bIns="45720" rtlCol="0">
            <a:normAutofit fontScale="92500" lnSpcReduction="2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US" sz="3600" dirty="0" smtClean="0">
                <a:solidFill>
                  <a:schemeClr val="accent1">
                    <a:lumMod val="75000"/>
                  </a:schemeClr>
                </a:solidFill>
              </a:rPr>
              <a:t>The three primary types of verbal communication are:</a:t>
            </a:r>
          </a:p>
          <a:p>
            <a:pPr lvl="2"/>
            <a:r>
              <a:rPr lang="en-US" dirty="0" smtClean="0">
                <a:solidFill>
                  <a:schemeClr val="accent1">
                    <a:lumMod val="75000"/>
                  </a:schemeClr>
                </a:solidFill>
              </a:rPr>
              <a:t>Spoken : Spoken communication is the most obvious verbal communication type.  It includes speeches, interpersonal conversations, face-to-faces, sermons, and phone conversations.  When most people hear the term "verbal communication" they think  of spoken communication.  Most people don't think of written and electronic communication as types of verbal communication.</a:t>
            </a:r>
          </a:p>
          <a:p>
            <a:pPr lvl="2"/>
            <a:r>
              <a:rPr lang="en-US" dirty="0" smtClean="0">
                <a:solidFill>
                  <a:schemeClr val="accent1">
                    <a:lumMod val="75000"/>
                  </a:schemeClr>
                </a:solidFill>
              </a:rPr>
              <a:t>Written : Written communication can be brief, like notes, or longer, like letters.  Notes are brief communication of important information.  Oftentimes they contain reminders, requests, or suggestions and are found on small squares of paper for another person to see.  Letters are much longer than notes and can cover more than one topic.  Letters can also be informative, inspirational, business, personal, etc. </a:t>
            </a:r>
          </a:p>
          <a:p>
            <a:endParaRPr lang="en-US" dirty="0">
              <a:solidFill>
                <a:schemeClr val="accent1">
                  <a:lumMod val="75000"/>
                </a:schemeClr>
              </a:solidFill>
            </a:endParaRPr>
          </a:p>
        </p:txBody>
      </p:sp>
    </p:spTree>
    <p:extLst>
      <p:ext uri="{BB962C8B-B14F-4D97-AF65-F5344CB8AC3E}">
        <p14:creationId xmlns:p14="http://schemas.microsoft.com/office/powerpoint/2010/main" val="247848873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609600" y="427038"/>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1">
                    <a:lumMod val="75000"/>
                  </a:schemeClr>
                </a:solidFill>
              </a:rPr>
              <a:t>Types of Verbal Communication</a:t>
            </a:r>
            <a:endParaRPr lang="en-US" dirty="0">
              <a:solidFill>
                <a:schemeClr val="accent1">
                  <a:lumMod val="75000"/>
                </a:schemeClr>
              </a:solidFill>
            </a:endParaRPr>
          </a:p>
        </p:txBody>
      </p:sp>
      <p:sp>
        <p:nvSpPr>
          <p:cNvPr id="5" name="Content Placeholder 2"/>
          <p:cNvSpPr txBox="1">
            <a:spLocks/>
          </p:cNvSpPr>
          <p:nvPr/>
        </p:nvSpPr>
        <p:spPr>
          <a:xfrm>
            <a:off x="609600" y="1752600"/>
            <a:ext cx="8229600" cy="5029200"/>
          </a:xfrm>
          <a:prstGeom prst="rect">
            <a:avLst/>
          </a:prstGeom>
        </p:spPr>
        <p:txBody>
          <a:bodyPr vert="horz" lIns="91440" tIns="45720" rIns="91440" bIns="45720" rtlCol="0">
            <a:normAutofit lnSpcReduction="1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pPr marL="342900" lvl="2" indent="-342900"/>
            <a:r>
              <a:rPr lang="en-US" sz="3300" dirty="0" smtClean="0">
                <a:solidFill>
                  <a:schemeClr val="accent1">
                    <a:lumMod val="75000"/>
                  </a:schemeClr>
                </a:solidFill>
              </a:rPr>
              <a:t>The three primary types of verbal communication are (cont.) :</a:t>
            </a:r>
          </a:p>
          <a:p>
            <a:pPr marL="1257300" lvl="4" indent="-342900">
              <a:buFont typeface="Arial" panose="020B0604020202020204" pitchFamily="34" charset="0"/>
              <a:buChar char="•"/>
            </a:pPr>
            <a:r>
              <a:rPr lang="en-US" sz="2200" dirty="0" smtClean="0">
                <a:solidFill>
                  <a:schemeClr val="accent1">
                    <a:lumMod val="75000"/>
                  </a:schemeClr>
                </a:solidFill>
              </a:rPr>
              <a:t>Electronic : Electronic communication is a form of written communication.  It can be in many form including emails and texting.  As most know, an email is a kind of note or letter that is sent through the internet electronically.  It is a quick way to get a message to the receiver.  However, it contains its own special set of rules.  For example, using all capital letters can be interpreted as "screaming." Texts are very short messages communicated through cell phones and other electronic devices.  Like emails, they also have their own rules.  For example, spelling rules are often set aside and a number "2" is used instead of the word "too" for ease.</a:t>
            </a:r>
          </a:p>
          <a:p>
            <a:endParaRPr lang="en-US" sz="3600" dirty="0">
              <a:solidFill>
                <a:schemeClr val="accent1">
                  <a:lumMod val="75000"/>
                </a:schemeClr>
              </a:solidFill>
            </a:endParaRPr>
          </a:p>
        </p:txBody>
      </p:sp>
    </p:spTree>
    <p:extLst>
      <p:ext uri="{BB962C8B-B14F-4D97-AF65-F5344CB8AC3E}">
        <p14:creationId xmlns:p14="http://schemas.microsoft.com/office/powerpoint/2010/main" val="247848873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609600" y="427038"/>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1">
                    <a:lumMod val="75000"/>
                  </a:schemeClr>
                </a:solidFill>
              </a:rPr>
              <a:t>Styles of Verbal Communication</a:t>
            </a:r>
            <a:endParaRPr lang="en-US" dirty="0">
              <a:solidFill>
                <a:schemeClr val="accent1">
                  <a:lumMod val="75000"/>
                </a:schemeClr>
              </a:solidFill>
            </a:endParaRPr>
          </a:p>
        </p:txBody>
      </p:sp>
      <p:sp>
        <p:nvSpPr>
          <p:cNvPr id="5" name="Content Placeholder 2"/>
          <p:cNvSpPr txBox="1">
            <a:spLocks/>
          </p:cNvSpPr>
          <p:nvPr/>
        </p:nvSpPr>
        <p:spPr>
          <a:xfrm>
            <a:off x="609600" y="1752600"/>
            <a:ext cx="8229600" cy="5638800"/>
          </a:xfrm>
          <a:prstGeom prst="rect">
            <a:avLst/>
          </a:prstGeom>
        </p:spPr>
        <p:txBody>
          <a:bodyPr vert="horz" lIns="91440" tIns="45720" rIns="91440" bIns="45720" rtlCol="0">
            <a:normAutofit fontScale="70000" lnSpcReduction="2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US" sz="3600" dirty="0" smtClean="0">
                <a:solidFill>
                  <a:schemeClr val="accent1">
                    <a:lumMod val="75000"/>
                  </a:schemeClr>
                </a:solidFill>
              </a:rPr>
              <a:t>The three primary styles of communication are: </a:t>
            </a:r>
          </a:p>
          <a:p>
            <a:pPr lvl="2"/>
            <a:r>
              <a:rPr lang="en-US" dirty="0" smtClean="0">
                <a:solidFill>
                  <a:schemeClr val="accent1">
                    <a:lumMod val="75000"/>
                  </a:schemeClr>
                </a:solidFill>
              </a:rPr>
              <a:t>Aggressive : Aggressive behavior is often about winning! Someone with an aggressive communication style  tends to be close-minded, a poor listener, and has difficulty seeing the other person's point of view.  They achieve goals but at the expense of others.  Aggressiveness looks like:</a:t>
            </a:r>
          </a:p>
          <a:p>
            <a:pPr marL="914400" lvl="2" indent="0">
              <a:buNone/>
            </a:pPr>
            <a:r>
              <a:rPr lang="en-US" dirty="0" smtClean="0">
                <a:solidFill>
                  <a:schemeClr val="accent1">
                    <a:lumMod val="75000"/>
                  </a:schemeClr>
                </a:solidFill>
              </a:rPr>
              <a:t>	"you" or blaming statements</a:t>
            </a:r>
          </a:p>
          <a:p>
            <a:pPr marL="914400" lvl="2" indent="0">
              <a:buNone/>
            </a:pPr>
            <a:r>
              <a:rPr lang="en-US" dirty="0" smtClean="0">
                <a:solidFill>
                  <a:schemeClr val="accent1">
                    <a:lumMod val="75000"/>
                  </a:schemeClr>
                </a:solidFill>
              </a:rPr>
              <a:t>	Loud</a:t>
            </a:r>
          </a:p>
          <a:p>
            <a:pPr marL="914400" lvl="2" indent="0">
              <a:buNone/>
            </a:pPr>
            <a:r>
              <a:rPr lang="en-US" dirty="0" smtClean="0">
                <a:solidFill>
                  <a:schemeClr val="accent1">
                    <a:lumMod val="75000"/>
                  </a:schemeClr>
                </a:solidFill>
              </a:rPr>
              <a:t>	infringing on the rights of others</a:t>
            </a:r>
          </a:p>
          <a:p>
            <a:pPr marL="914400" lvl="2" indent="0">
              <a:buNone/>
            </a:pPr>
            <a:r>
              <a:rPr lang="en-US" dirty="0">
                <a:solidFill>
                  <a:schemeClr val="accent1">
                    <a:lumMod val="75000"/>
                  </a:schemeClr>
                </a:solidFill>
              </a:rPr>
              <a:t>	</a:t>
            </a:r>
            <a:r>
              <a:rPr lang="en-US" dirty="0" smtClean="0">
                <a:solidFill>
                  <a:schemeClr val="accent1">
                    <a:lumMod val="75000"/>
                  </a:schemeClr>
                </a:solidFill>
              </a:rPr>
              <a:t>intrusive</a:t>
            </a:r>
          </a:p>
          <a:p>
            <a:pPr marL="914400" lvl="2" indent="0">
              <a:buNone/>
            </a:pPr>
            <a:r>
              <a:rPr lang="en-US" dirty="0">
                <a:solidFill>
                  <a:schemeClr val="accent1">
                    <a:lumMod val="75000"/>
                  </a:schemeClr>
                </a:solidFill>
              </a:rPr>
              <a:t>	</a:t>
            </a:r>
            <a:r>
              <a:rPr lang="en-US" dirty="0" smtClean="0">
                <a:solidFill>
                  <a:schemeClr val="accent1">
                    <a:lumMod val="75000"/>
                  </a:schemeClr>
                </a:solidFill>
              </a:rPr>
              <a:t>glaring eye contact</a:t>
            </a:r>
          </a:p>
          <a:p>
            <a:pPr marL="914400" lvl="2" indent="0">
              <a:buNone/>
            </a:pPr>
            <a:r>
              <a:rPr lang="en-US" dirty="0" smtClean="0">
                <a:solidFill>
                  <a:schemeClr val="accent1">
                    <a:lumMod val="75000"/>
                  </a:schemeClr>
                </a:solidFill>
              </a:rPr>
              <a:t>	intimidating</a:t>
            </a:r>
          </a:p>
          <a:p>
            <a:pPr marL="914400" lvl="2" indent="0">
              <a:buNone/>
            </a:pPr>
            <a:r>
              <a:rPr lang="en-US" dirty="0">
                <a:solidFill>
                  <a:schemeClr val="accent1">
                    <a:lumMod val="75000"/>
                  </a:schemeClr>
                </a:solidFill>
              </a:rPr>
              <a:t>	</a:t>
            </a:r>
            <a:r>
              <a:rPr lang="en-US" dirty="0" smtClean="0">
                <a:solidFill>
                  <a:schemeClr val="accent1">
                    <a:lumMod val="75000"/>
                  </a:schemeClr>
                </a:solidFill>
              </a:rPr>
              <a:t>embarrassing</a:t>
            </a:r>
          </a:p>
          <a:p>
            <a:pPr marL="914400" lvl="2" indent="0">
              <a:buNone/>
            </a:pPr>
            <a:r>
              <a:rPr lang="en-US" dirty="0">
                <a:solidFill>
                  <a:schemeClr val="accent1">
                    <a:lumMod val="75000"/>
                  </a:schemeClr>
                </a:solidFill>
              </a:rPr>
              <a:t>	</a:t>
            </a:r>
            <a:r>
              <a:rPr lang="en-US" dirty="0" smtClean="0">
                <a:solidFill>
                  <a:schemeClr val="accent1">
                    <a:lumMod val="75000"/>
                  </a:schemeClr>
                </a:solidFill>
              </a:rPr>
              <a:t>frightening</a:t>
            </a:r>
          </a:p>
          <a:p>
            <a:pPr marL="914400" lvl="2" indent="0">
              <a:buNone/>
            </a:pPr>
            <a:r>
              <a:rPr lang="en-US" dirty="0">
                <a:solidFill>
                  <a:schemeClr val="accent1">
                    <a:lumMod val="75000"/>
                  </a:schemeClr>
                </a:solidFill>
              </a:rPr>
              <a:t>	</a:t>
            </a:r>
            <a:r>
              <a:rPr lang="en-US" dirty="0" smtClean="0">
                <a:solidFill>
                  <a:schemeClr val="accent1">
                    <a:lumMod val="75000"/>
                  </a:schemeClr>
                </a:solidFill>
              </a:rPr>
              <a:t>interrupting</a:t>
            </a:r>
          </a:p>
          <a:p>
            <a:pPr marL="914400" lvl="2" indent="0">
              <a:buNone/>
            </a:pPr>
            <a:r>
              <a:rPr lang="en-US" dirty="0">
                <a:solidFill>
                  <a:schemeClr val="accent1">
                    <a:lumMod val="75000"/>
                  </a:schemeClr>
                </a:solidFill>
              </a:rPr>
              <a:t>	</a:t>
            </a:r>
            <a:r>
              <a:rPr lang="en-US" dirty="0" smtClean="0">
                <a:solidFill>
                  <a:schemeClr val="accent1">
                    <a:lumMod val="75000"/>
                  </a:schemeClr>
                </a:solidFill>
              </a:rPr>
              <a:t>monopolizing</a:t>
            </a:r>
          </a:p>
          <a:p>
            <a:pPr marL="914400" lvl="2" indent="0">
              <a:buNone/>
            </a:pPr>
            <a:r>
              <a:rPr lang="en-US" dirty="0">
                <a:solidFill>
                  <a:schemeClr val="accent1">
                    <a:lumMod val="75000"/>
                  </a:schemeClr>
                </a:solidFill>
              </a:rPr>
              <a:t>	</a:t>
            </a:r>
            <a:r>
              <a:rPr lang="en-US" dirty="0" smtClean="0">
                <a:solidFill>
                  <a:schemeClr val="accent1">
                    <a:lumMod val="75000"/>
                  </a:schemeClr>
                </a:solidFill>
              </a:rPr>
              <a:t>patronizing</a:t>
            </a:r>
          </a:p>
          <a:p>
            <a:pPr marL="914400" lvl="2" indent="0">
              <a:buNone/>
            </a:pPr>
            <a:r>
              <a:rPr lang="en-US" dirty="0">
                <a:solidFill>
                  <a:schemeClr val="accent1">
                    <a:lumMod val="75000"/>
                  </a:schemeClr>
                </a:solidFill>
              </a:rPr>
              <a:t>	</a:t>
            </a:r>
            <a:r>
              <a:rPr lang="en-US" dirty="0" smtClean="0">
                <a:solidFill>
                  <a:schemeClr val="accent1">
                    <a:lumMod val="75000"/>
                  </a:schemeClr>
                </a:solidFill>
              </a:rPr>
              <a:t>sarcastic</a:t>
            </a:r>
            <a:endParaRPr lang="en-US" dirty="0">
              <a:solidFill>
                <a:schemeClr val="accent1">
                  <a:lumMod val="75000"/>
                </a:schemeClr>
              </a:solidFill>
            </a:endParaRPr>
          </a:p>
          <a:p>
            <a:pPr lvl="2"/>
            <a:r>
              <a:rPr lang="en-US" dirty="0" smtClean="0">
                <a:solidFill>
                  <a:schemeClr val="accent1">
                    <a:lumMod val="75000"/>
                  </a:schemeClr>
                </a:solidFill>
              </a:rPr>
              <a:t>This communication style isn't effective and should be avoided in most situations because it provokes alienation, fosters resistance, and wastes energy.</a:t>
            </a:r>
          </a:p>
        </p:txBody>
      </p:sp>
    </p:spTree>
    <p:extLst>
      <p:ext uri="{BB962C8B-B14F-4D97-AF65-F5344CB8AC3E}">
        <p14:creationId xmlns:p14="http://schemas.microsoft.com/office/powerpoint/2010/main" val="24784887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609600" y="427038"/>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1">
                    <a:lumMod val="75000"/>
                  </a:schemeClr>
                </a:solidFill>
              </a:rPr>
              <a:t>Styles of Verbal Communication</a:t>
            </a:r>
            <a:endParaRPr lang="en-US" dirty="0">
              <a:solidFill>
                <a:schemeClr val="accent1">
                  <a:lumMod val="75000"/>
                </a:schemeClr>
              </a:solidFill>
            </a:endParaRPr>
          </a:p>
        </p:txBody>
      </p:sp>
      <p:sp>
        <p:nvSpPr>
          <p:cNvPr id="5" name="Content Placeholder 2"/>
          <p:cNvSpPr txBox="1">
            <a:spLocks/>
          </p:cNvSpPr>
          <p:nvPr/>
        </p:nvSpPr>
        <p:spPr>
          <a:xfrm>
            <a:off x="609600" y="1752600"/>
            <a:ext cx="8229600" cy="5334000"/>
          </a:xfrm>
          <a:prstGeom prst="rect">
            <a:avLst/>
          </a:prstGeom>
        </p:spPr>
        <p:txBody>
          <a:bodyPr vert="horz" lIns="91440" tIns="45720" rIns="91440" bIns="45720" rtlCol="0">
            <a:normAutofit fontScale="85000" lnSpcReduction="1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US" sz="3600" dirty="0" smtClean="0">
                <a:solidFill>
                  <a:schemeClr val="accent1">
                    <a:lumMod val="75000"/>
                  </a:schemeClr>
                </a:solidFill>
              </a:rPr>
              <a:t>The three primary styles of communication are: </a:t>
            </a:r>
          </a:p>
          <a:p>
            <a:pPr lvl="2"/>
            <a:r>
              <a:rPr lang="en-US" dirty="0" smtClean="0">
                <a:solidFill>
                  <a:schemeClr val="accent1">
                    <a:lumMod val="75000"/>
                  </a:schemeClr>
                </a:solidFill>
              </a:rPr>
              <a:t>Passive : Passive behavior is often about avoiding conflict! Someone with a passive communication style tends to be indirect.  They usually allow others to make decisions for them.  Passiveness looks like:</a:t>
            </a:r>
          </a:p>
          <a:p>
            <a:pPr marL="1828800" lvl="4" indent="0">
              <a:buNone/>
            </a:pPr>
            <a:r>
              <a:rPr lang="en-US" dirty="0" smtClean="0">
                <a:solidFill>
                  <a:schemeClr val="accent1">
                    <a:lumMod val="75000"/>
                  </a:schemeClr>
                </a:solidFill>
              </a:rPr>
              <a:t>low self-esteem</a:t>
            </a:r>
          </a:p>
          <a:p>
            <a:pPr marL="1828800" lvl="4" indent="0">
              <a:buNone/>
            </a:pPr>
            <a:r>
              <a:rPr lang="en-US" dirty="0" smtClean="0">
                <a:solidFill>
                  <a:schemeClr val="accent1">
                    <a:lumMod val="75000"/>
                  </a:schemeClr>
                </a:solidFill>
              </a:rPr>
              <a:t>Apologetic</a:t>
            </a:r>
          </a:p>
          <a:p>
            <a:pPr marL="1828800" lvl="4" indent="0">
              <a:buNone/>
            </a:pPr>
            <a:r>
              <a:rPr lang="en-US" dirty="0" smtClean="0">
                <a:solidFill>
                  <a:schemeClr val="accent1">
                    <a:lumMod val="75000"/>
                  </a:schemeClr>
                </a:solidFill>
              </a:rPr>
              <a:t>self-conscious</a:t>
            </a:r>
          </a:p>
          <a:p>
            <a:pPr marL="1828800" lvl="4" indent="0">
              <a:buNone/>
            </a:pPr>
            <a:r>
              <a:rPr lang="en-US" dirty="0" smtClean="0">
                <a:solidFill>
                  <a:schemeClr val="accent1">
                    <a:lumMod val="75000"/>
                  </a:schemeClr>
                </a:solidFill>
              </a:rPr>
              <a:t>highly anxious</a:t>
            </a:r>
          </a:p>
          <a:p>
            <a:pPr marL="1828800" lvl="4" indent="0">
              <a:buNone/>
            </a:pPr>
            <a:r>
              <a:rPr lang="en-US" dirty="0" smtClean="0">
                <a:solidFill>
                  <a:schemeClr val="accent1">
                    <a:lumMod val="75000"/>
                  </a:schemeClr>
                </a:solidFill>
              </a:rPr>
              <a:t>difficulty expressing true feelings</a:t>
            </a:r>
          </a:p>
          <a:p>
            <a:pPr marL="1828800" lvl="4" indent="0">
              <a:buNone/>
            </a:pPr>
            <a:r>
              <a:rPr lang="en-US" dirty="0" smtClean="0">
                <a:solidFill>
                  <a:schemeClr val="accent1">
                    <a:lumMod val="75000"/>
                  </a:schemeClr>
                </a:solidFill>
              </a:rPr>
              <a:t>poor eye contact</a:t>
            </a:r>
          </a:p>
          <a:p>
            <a:pPr marL="1828800" lvl="4" indent="0">
              <a:buNone/>
            </a:pPr>
            <a:r>
              <a:rPr lang="en-US" dirty="0" smtClean="0">
                <a:solidFill>
                  <a:schemeClr val="accent1">
                    <a:lumMod val="75000"/>
                  </a:schemeClr>
                </a:solidFill>
              </a:rPr>
              <a:t>stooped posture</a:t>
            </a:r>
          </a:p>
          <a:p>
            <a:pPr marL="1828800" lvl="4" indent="0">
              <a:buNone/>
            </a:pPr>
            <a:r>
              <a:rPr lang="en-US" dirty="0" smtClean="0">
                <a:solidFill>
                  <a:schemeClr val="accent1">
                    <a:lumMod val="75000"/>
                  </a:schemeClr>
                </a:solidFill>
              </a:rPr>
              <a:t>whiny tone of voice</a:t>
            </a:r>
          </a:p>
          <a:p>
            <a:pPr marL="1828800" lvl="4" indent="0">
              <a:buNone/>
            </a:pPr>
            <a:r>
              <a:rPr lang="en-US" dirty="0" smtClean="0">
                <a:solidFill>
                  <a:schemeClr val="accent1">
                    <a:lumMod val="75000"/>
                  </a:schemeClr>
                </a:solidFill>
              </a:rPr>
              <a:t>timid body language</a:t>
            </a:r>
            <a:endParaRPr lang="en-US" dirty="0">
              <a:solidFill>
                <a:schemeClr val="accent1">
                  <a:lumMod val="75000"/>
                </a:schemeClr>
              </a:solidFill>
            </a:endParaRPr>
          </a:p>
          <a:p>
            <a:pPr lvl="2"/>
            <a:r>
              <a:rPr lang="en-US" dirty="0" smtClean="0">
                <a:solidFill>
                  <a:schemeClr val="accent1">
                    <a:lumMod val="75000"/>
                  </a:schemeClr>
                </a:solidFill>
              </a:rPr>
              <a:t>This communication style isn't effective and should be avoided in most situations because it doesn't allow the person to be heard and understood.</a:t>
            </a:r>
            <a:endParaRPr lang="en-US" dirty="0">
              <a:solidFill>
                <a:schemeClr val="accent1">
                  <a:lumMod val="75000"/>
                </a:schemeClr>
              </a:solidFill>
            </a:endParaRPr>
          </a:p>
        </p:txBody>
      </p:sp>
    </p:spTree>
    <p:extLst>
      <p:ext uri="{BB962C8B-B14F-4D97-AF65-F5344CB8AC3E}">
        <p14:creationId xmlns:p14="http://schemas.microsoft.com/office/powerpoint/2010/main" val="372556545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609600" y="427038"/>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1">
                    <a:lumMod val="75000"/>
                  </a:schemeClr>
                </a:solidFill>
              </a:rPr>
              <a:t>Styles of Verbal Communication</a:t>
            </a:r>
            <a:endParaRPr lang="en-US" dirty="0">
              <a:solidFill>
                <a:schemeClr val="accent1">
                  <a:lumMod val="75000"/>
                </a:schemeClr>
              </a:solidFill>
            </a:endParaRPr>
          </a:p>
        </p:txBody>
      </p:sp>
      <p:sp>
        <p:nvSpPr>
          <p:cNvPr id="5" name="Content Placeholder 2"/>
          <p:cNvSpPr txBox="1">
            <a:spLocks/>
          </p:cNvSpPr>
          <p:nvPr/>
        </p:nvSpPr>
        <p:spPr>
          <a:xfrm>
            <a:off x="609600" y="1752600"/>
            <a:ext cx="8229600" cy="5334000"/>
          </a:xfrm>
          <a:prstGeom prst="rect">
            <a:avLst/>
          </a:prstGeom>
        </p:spPr>
        <p:txBody>
          <a:bodyPr vert="horz" lIns="91440" tIns="45720" rIns="91440" bIns="45720" rtlCol="0">
            <a:normAutofit fontScale="77500" lnSpcReduction="2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US" sz="3600" dirty="0" smtClean="0">
                <a:solidFill>
                  <a:schemeClr val="accent1">
                    <a:lumMod val="75000"/>
                  </a:schemeClr>
                </a:solidFill>
              </a:rPr>
              <a:t>The three primary styles of communication are: </a:t>
            </a:r>
          </a:p>
          <a:p>
            <a:pPr lvl="2"/>
            <a:r>
              <a:rPr lang="en-US" dirty="0" smtClean="0">
                <a:solidFill>
                  <a:schemeClr val="accent1">
                    <a:lumMod val="75000"/>
                  </a:schemeClr>
                </a:solidFill>
              </a:rPr>
              <a:t>Assertive : Assertive behavior is about respect! Someone with an assertive communication style believes in both themselves and others.  They are effective, active listeners who state their expectations and don't place judgments.  Not only do they express their feelings honestly, they check on other persons' feelings as well.  Assertiveness looks like:</a:t>
            </a:r>
          </a:p>
          <a:p>
            <a:pPr marL="1371600" lvl="3" indent="0">
              <a:buNone/>
            </a:pPr>
            <a:r>
              <a:rPr lang="en-US" dirty="0">
                <a:solidFill>
                  <a:schemeClr val="accent1">
                    <a:lumMod val="75000"/>
                  </a:schemeClr>
                </a:solidFill>
              </a:rPr>
              <a:t>	</a:t>
            </a:r>
            <a:r>
              <a:rPr lang="en-US" dirty="0" smtClean="0">
                <a:solidFill>
                  <a:schemeClr val="accent1">
                    <a:lumMod val="75000"/>
                  </a:schemeClr>
                </a:solidFill>
              </a:rPr>
              <a:t>high self-esteem</a:t>
            </a:r>
          </a:p>
          <a:p>
            <a:pPr marL="1371600" lvl="3" indent="0">
              <a:buNone/>
            </a:pPr>
            <a:r>
              <a:rPr lang="en-US" dirty="0">
                <a:solidFill>
                  <a:schemeClr val="accent1">
                    <a:lumMod val="75000"/>
                  </a:schemeClr>
                </a:solidFill>
              </a:rPr>
              <a:t>	</a:t>
            </a:r>
            <a:r>
              <a:rPr lang="en-US" dirty="0" smtClean="0">
                <a:solidFill>
                  <a:schemeClr val="accent1">
                    <a:lumMod val="75000"/>
                  </a:schemeClr>
                </a:solidFill>
              </a:rPr>
              <a:t>confidence</a:t>
            </a:r>
          </a:p>
          <a:p>
            <a:pPr marL="1371600" lvl="3" indent="0">
              <a:buNone/>
            </a:pPr>
            <a:r>
              <a:rPr lang="en-US" dirty="0">
                <a:solidFill>
                  <a:schemeClr val="accent1">
                    <a:lumMod val="75000"/>
                  </a:schemeClr>
                </a:solidFill>
              </a:rPr>
              <a:t>	</a:t>
            </a:r>
            <a:r>
              <a:rPr lang="en-US" dirty="0" smtClean="0">
                <a:solidFill>
                  <a:schemeClr val="accent1">
                    <a:lumMod val="75000"/>
                  </a:schemeClr>
                </a:solidFill>
              </a:rPr>
              <a:t>self-awareness</a:t>
            </a:r>
          </a:p>
          <a:p>
            <a:pPr marL="1371600" lvl="3" indent="0">
              <a:buNone/>
            </a:pPr>
            <a:r>
              <a:rPr lang="en-US" dirty="0">
                <a:solidFill>
                  <a:schemeClr val="accent1">
                    <a:lumMod val="75000"/>
                  </a:schemeClr>
                </a:solidFill>
              </a:rPr>
              <a:t>	</a:t>
            </a:r>
            <a:r>
              <a:rPr lang="en-US" dirty="0" smtClean="0">
                <a:solidFill>
                  <a:schemeClr val="accent1">
                    <a:lumMod val="75000"/>
                  </a:schemeClr>
                </a:solidFill>
              </a:rPr>
              <a:t>open</a:t>
            </a:r>
          </a:p>
          <a:p>
            <a:pPr marL="1371600" lvl="3" indent="0">
              <a:buNone/>
            </a:pPr>
            <a:r>
              <a:rPr lang="en-US" dirty="0">
                <a:solidFill>
                  <a:schemeClr val="accent1">
                    <a:lumMod val="75000"/>
                  </a:schemeClr>
                </a:solidFill>
              </a:rPr>
              <a:t>	</a:t>
            </a:r>
            <a:r>
              <a:rPr lang="en-US" dirty="0" smtClean="0">
                <a:solidFill>
                  <a:schemeClr val="accent1">
                    <a:lumMod val="75000"/>
                  </a:schemeClr>
                </a:solidFill>
              </a:rPr>
              <a:t>proactive</a:t>
            </a:r>
          </a:p>
          <a:p>
            <a:pPr marL="1371600" lvl="3" indent="0">
              <a:buNone/>
            </a:pPr>
            <a:r>
              <a:rPr lang="en-US" dirty="0">
                <a:solidFill>
                  <a:schemeClr val="accent1">
                    <a:lumMod val="75000"/>
                  </a:schemeClr>
                </a:solidFill>
              </a:rPr>
              <a:t>	</a:t>
            </a:r>
            <a:r>
              <a:rPr lang="en-US" dirty="0" smtClean="0">
                <a:solidFill>
                  <a:schemeClr val="accent1">
                    <a:lumMod val="75000"/>
                  </a:schemeClr>
                </a:solidFill>
              </a:rPr>
              <a:t>action oriented</a:t>
            </a:r>
          </a:p>
          <a:p>
            <a:pPr marL="1371600" lvl="3" indent="0">
              <a:buNone/>
            </a:pPr>
            <a:r>
              <a:rPr lang="en-US" dirty="0">
                <a:solidFill>
                  <a:schemeClr val="accent1">
                    <a:lumMod val="75000"/>
                  </a:schemeClr>
                </a:solidFill>
              </a:rPr>
              <a:t>	</a:t>
            </a:r>
            <a:r>
              <a:rPr lang="en-US" dirty="0" smtClean="0">
                <a:solidFill>
                  <a:schemeClr val="accent1">
                    <a:lumMod val="75000"/>
                  </a:schemeClr>
                </a:solidFill>
              </a:rPr>
              <a:t>realistic</a:t>
            </a:r>
          </a:p>
          <a:p>
            <a:pPr marL="1371600" lvl="3" indent="0">
              <a:buNone/>
            </a:pPr>
            <a:r>
              <a:rPr lang="en-US" dirty="0">
                <a:solidFill>
                  <a:schemeClr val="accent1">
                    <a:lumMod val="75000"/>
                  </a:schemeClr>
                </a:solidFill>
              </a:rPr>
              <a:t>	</a:t>
            </a:r>
            <a:r>
              <a:rPr lang="en-US" dirty="0" smtClean="0">
                <a:solidFill>
                  <a:schemeClr val="accent1">
                    <a:lumMod val="75000"/>
                  </a:schemeClr>
                </a:solidFill>
              </a:rPr>
              <a:t>consistent</a:t>
            </a:r>
          </a:p>
          <a:p>
            <a:pPr marL="1371600" lvl="3" indent="0">
              <a:buNone/>
            </a:pPr>
            <a:r>
              <a:rPr lang="en-US" dirty="0">
                <a:solidFill>
                  <a:schemeClr val="accent1">
                    <a:lumMod val="75000"/>
                  </a:schemeClr>
                </a:solidFill>
              </a:rPr>
              <a:t>	</a:t>
            </a:r>
            <a:r>
              <a:rPr lang="en-US" dirty="0" smtClean="0">
                <a:solidFill>
                  <a:schemeClr val="accent1">
                    <a:lumMod val="75000"/>
                  </a:schemeClr>
                </a:solidFill>
              </a:rPr>
              <a:t>direct eye contact</a:t>
            </a:r>
          </a:p>
          <a:p>
            <a:pPr marL="1371600" lvl="3" indent="0">
              <a:buNone/>
            </a:pPr>
            <a:r>
              <a:rPr lang="en-US" dirty="0">
                <a:solidFill>
                  <a:schemeClr val="accent1">
                    <a:lumMod val="75000"/>
                  </a:schemeClr>
                </a:solidFill>
              </a:rPr>
              <a:t>	</a:t>
            </a:r>
            <a:r>
              <a:rPr lang="en-US" dirty="0" smtClean="0">
                <a:solidFill>
                  <a:schemeClr val="accent1">
                    <a:lumMod val="75000"/>
                  </a:schemeClr>
                </a:solidFill>
              </a:rPr>
              <a:t>erect posture</a:t>
            </a:r>
          </a:p>
          <a:p>
            <a:pPr marL="1371600" lvl="3" indent="0">
              <a:buNone/>
            </a:pPr>
            <a:r>
              <a:rPr lang="en-US" dirty="0">
                <a:solidFill>
                  <a:schemeClr val="accent1">
                    <a:lumMod val="75000"/>
                  </a:schemeClr>
                </a:solidFill>
              </a:rPr>
              <a:t>	</a:t>
            </a:r>
            <a:r>
              <a:rPr lang="en-US" dirty="0" smtClean="0">
                <a:solidFill>
                  <a:schemeClr val="accent1">
                    <a:lumMod val="75000"/>
                  </a:schemeClr>
                </a:solidFill>
              </a:rPr>
              <a:t>clear voice tone</a:t>
            </a:r>
          </a:p>
          <a:p>
            <a:pPr lvl="2"/>
            <a:r>
              <a:rPr lang="en-US" dirty="0" smtClean="0">
                <a:solidFill>
                  <a:schemeClr val="accent1">
                    <a:lumMod val="75000"/>
                  </a:schemeClr>
                </a:solidFill>
              </a:rPr>
              <a:t>This is an effective communication style and should be used in most verbal communication. </a:t>
            </a:r>
            <a:endParaRPr lang="en-US" dirty="0">
              <a:solidFill>
                <a:schemeClr val="accent1">
                  <a:lumMod val="75000"/>
                </a:schemeClr>
              </a:solidFill>
            </a:endParaRPr>
          </a:p>
        </p:txBody>
      </p:sp>
    </p:spTree>
    <p:extLst>
      <p:ext uri="{BB962C8B-B14F-4D97-AF65-F5344CB8AC3E}">
        <p14:creationId xmlns:p14="http://schemas.microsoft.com/office/powerpoint/2010/main" val="321587972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609600" y="427038"/>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1">
                    <a:lumMod val="75000"/>
                  </a:schemeClr>
                </a:solidFill>
              </a:rPr>
              <a:t>Verbal Communication</a:t>
            </a:r>
            <a:endParaRPr lang="en-US" dirty="0">
              <a:solidFill>
                <a:schemeClr val="accent1">
                  <a:lumMod val="75000"/>
                </a:schemeClr>
              </a:solidFill>
            </a:endParaRPr>
          </a:p>
        </p:txBody>
      </p:sp>
      <p:sp>
        <p:nvSpPr>
          <p:cNvPr id="5" name="Content Placeholder 2"/>
          <p:cNvSpPr txBox="1">
            <a:spLocks/>
          </p:cNvSpPr>
          <p:nvPr/>
        </p:nvSpPr>
        <p:spPr>
          <a:xfrm>
            <a:off x="609600" y="1752600"/>
            <a:ext cx="8229600" cy="5029200"/>
          </a:xfrm>
          <a:prstGeom prst="rect">
            <a:avLst/>
          </a:prstGeom>
        </p:spPr>
        <p:txBody>
          <a:bodyPr vert="horz" lIns="91440" tIns="45720" rIns="91440" bIns="45720" rtlCol="0">
            <a:normAutofit fontScale="62500" lnSpcReduction="20000"/>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US" sz="3600" dirty="0" smtClean="0">
                <a:solidFill>
                  <a:schemeClr val="accent1">
                    <a:lumMod val="75000"/>
                  </a:schemeClr>
                </a:solidFill>
              </a:rPr>
              <a:t>The Relator (Feelers): Relators are team players.  They avoid conflict and dislike change.  They are always willing to listen to others and want others to be happy.  When communicating with others, it is important that relators remember that they can't please everyone, especially in a group setting.</a:t>
            </a:r>
          </a:p>
          <a:p>
            <a:r>
              <a:rPr lang="en-US" sz="3600" dirty="0" smtClean="0">
                <a:solidFill>
                  <a:schemeClr val="accent1">
                    <a:lumMod val="75000"/>
                  </a:schemeClr>
                </a:solidFill>
              </a:rPr>
              <a:t>The Socializer (Entertainers): Socializers are energetic and motivational speakers.  They like to brainstorm and look for the bigger picture.  However, they tend to lose some of the smaller details in their excitement, so great care must be taken to include the details.</a:t>
            </a:r>
          </a:p>
          <a:p>
            <a:r>
              <a:rPr lang="en-US" sz="3600" dirty="0" smtClean="0">
                <a:solidFill>
                  <a:schemeClr val="accent1">
                    <a:lumMod val="75000"/>
                  </a:schemeClr>
                </a:solidFill>
              </a:rPr>
              <a:t>The Thinker (Analyzers): Thinkers value logic and details.   They provide solutions to problems and have a plan.  However, they need to be cautious not to include too many details.</a:t>
            </a:r>
          </a:p>
          <a:p>
            <a:r>
              <a:rPr lang="en-US" sz="3600" dirty="0" smtClean="0">
                <a:solidFill>
                  <a:schemeClr val="accent1">
                    <a:lumMod val="75000"/>
                  </a:schemeClr>
                </a:solidFill>
              </a:rPr>
              <a:t>The Director (Commanders): Directors are "no-nonsense."  They like to get down to business but should take the time to greet people and chat before doing so.</a:t>
            </a:r>
            <a:endParaRPr lang="en-US" sz="3600" dirty="0">
              <a:solidFill>
                <a:schemeClr val="accent1">
                  <a:lumMod val="75000"/>
                </a:schemeClr>
              </a:solidFill>
            </a:endParaRPr>
          </a:p>
        </p:txBody>
      </p:sp>
    </p:spTree>
    <p:extLst>
      <p:ext uri="{BB962C8B-B14F-4D97-AF65-F5344CB8AC3E}">
        <p14:creationId xmlns:p14="http://schemas.microsoft.com/office/powerpoint/2010/main" val="247848873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txBox="1">
            <a:spLocks/>
          </p:cNvSpPr>
          <p:nvPr/>
        </p:nvSpPr>
        <p:spPr>
          <a:xfrm>
            <a:off x="609600" y="427038"/>
            <a:ext cx="8229600" cy="1143000"/>
          </a:xfrm>
          <a:prstGeom prst="rect">
            <a:avLst/>
          </a:prstGeom>
        </p:spPr>
        <p:style>
          <a:lnRef idx="2">
            <a:schemeClr val="accent1"/>
          </a:lnRef>
          <a:fillRef idx="1">
            <a:schemeClr val="lt1"/>
          </a:fillRef>
          <a:effectRef idx="0">
            <a:schemeClr val="accent1"/>
          </a:effectRef>
          <a:fontRef idx="minor">
            <a:schemeClr val="dk1"/>
          </a:fontRef>
        </p:style>
        <p:txBody>
          <a:bodyPr vert="horz" lIns="91440" tIns="45720" rIns="91440" bIns="45720" rtlCol="0" anchor="ctr">
            <a:normAutofit/>
          </a:bodyPr>
          <a:lstStyle>
            <a:lvl1pPr algn="ctr" defTabSz="914400" rtl="0" eaLnBrk="1" latinLnBrk="0" hangingPunct="1">
              <a:spcBef>
                <a:spcPct val="0"/>
              </a:spcBef>
              <a:buNone/>
              <a:defRPr sz="4400" kern="1200">
                <a:solidFill>
                  <a:schemeClr val="dk1"/>
                </a:solidFill>
                <a:latin typeface="+mn-lt"/>
                <a:ea typeface="+mn-ea"/>
                <a:cs typeface="+mn-cs"/>
              </a:defRPr>
            </a:lvl1pPr>
            <a:lvl2pPr>
              <a:defRPr>
                <a:solidFill>
                  <a:schemeClr val="dk1"/>
                </a:solidFill>
                <a:latin typeface="+mn-lt"/>
                <a:ea typeface="+mn-ea"/>
                <a:cs typeface="+mn-cs"/>
              </a:defRPr>
            </a:lvl2pPr>
            <a:lvl3pPr>
              <a:defRPr>
                <a:solidFill>
                  <a:schemeClr val="dk1"/>
                </a:solidFill>
                <a:latin typeface="+mn-lt"/>
                <a:ea typeface="+mn-ea"/>
                <a:cs typeface="+mn-cs"/>
              </a:defRPr>
            </a:lvl3pPr>
            <a:lvl4pPr>
              <a:defRPr>
                <a:solidFill>
                  <a:schemeClr val="dk1"/>
                </a:solidFill>
                <a:latin typeface="+mn-lt"/>
                <a:ea typeface="+mn-ea"/>
                <a:cs typeface="+mn-cs"/>
              </a:defRPr>
            </a:lvl4pPr>
            <a:lvl5pPr>
              <a:defRPr>
                <a:solidFill>
                  <a:schemeClr val="dk1"/>
                </a:solidFill>
                <a:latin typeface="+mn-lt"/>
                <a:ea typeface="+mn-ea"/>
                <a:cs typeface="+mn-cs"/>
              </a:defRPr>
            </a:lvl5pPr>
            <a:lvl6pPr>
              <a:defRPr>
                <a:solidFill>
                  <a:schemeClr val="dk1"/>
                </a:solidFill>
                <a:latin typeface="+mn-lt"/>
                <a:ea typeface="+mn-ea"/>
                <a:cs typeface="+mn-cs"/>
              </a:defRPr>
            </a:lvl6pPr>
            <a:lvl7pPr>
              <a:defRPr>
                <a:solidFill>
                  <a:schemeClr val="dk1"/>
                </a:solidFill>
                <a:latin typeface="+mn-lt"/>
                <a:ea typeface="+mn-ea"/>
                <a:cs typeface="+mn-cs"/>
              </a:defRPr>
            </a:lvl7pPr>
            <a:lvl8pPr>
              <a:defRPr>
                <a:solidFill>
                  <a:schemeClr val="dk1"/>
                </a:solidFill>
                <a:latin typeface="+mn-lt"/>
                <a:ea typeface="+mn-ea"/>
                <a:cs typeface="+mn-cs"/>
              </a:defRPr>
            </a:lvl8pPr>
            <a:lvl9pPr>
              <a:defRPr>
                <a:solidFill>
                  <a:schemeClr val="dk1"/>
                </a:solidFill>
                <a:latin typeface="+mn-lt"/>
                <a:ea typeface="+mn-ea"/>
                <a:cs typeface="+mn-cs"/>
              </a:defRPr>
            </a:lvl9pPr>
          </a:lstStyle>
          <a:p>
            <a:r>
              <a:rPr lang="en-US" dirty="0" smtClean="0">
                <a:solidFill>
                  <a:schemeClr val="accent1">
                    <a:lumMod val="75000"/>
                  </a:schemeClr>
                </a:solidFill>
              </a:rPr>
              <a:t>Verbal Communication</a:t>
            </a:r>
            <a:endParaRPr lang="en-US" dirty="0">
              <a:solidFill>
                <a:schemeClr val="accent1">
                  <a:lumMod val="75000"/>
                </a:schemeClr>
              </a:solidFill>
            </a:endParaRPr>
          </a:p>
        </p:txBody>
      </p:sp>
      <p:sp>
        <p:nvSpPr>
          <p:cNvPr id="5" name="Content Placeholder 2"/>
          <p:cNvSpPr txBox="1">
            <a:spLocks/>
          </p:cNvSpPr>
          <p:nvPr/>
        </p:nvSpPr>
        <p:spPr>
          <a:xfrm>
            <a:off x="609600" y="1752600"/>
            <a:ext cx="8229600" cy="5029200"/>
          </a:xfrm>
          <a:prstGeom prst="rect">
            <a:avLst/>
          </a:prstGeom>
        </p:spPr>
        <p:txBody>
          <a:bodyPr vert="horz" lIns="91440" tIns="45720" rIns="91440" bIns="45720" rtlCol="0">
            <a:normAutofit/>
          </a:bodyPr>
          <a:lst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a:lstStyle>
          <a:p>
            <a:r>
              <a:rPr lang="en-US" sz="3600" dirty="0" smtClean="0">
                <a:solidFill>
                  <a:schemeClr val="accent1">
                    <a:lumMod val="75000"/>
                  </a:schemeClr>
                </a:solidFill>
              </a:rPr>
              <a:t>Keep in mind that each communication situation is different and no one uses one type or style all of the time for every situation.  Therefore, with your understanding of the different types and styles of verbal communication, you can start adapting your communication to become more effective. </a:t>
            </a:r>
            <a:endParaRPr lang="en-US" sz="3600" dirty="0">
              <a:solidFill>
                <a:schemeClr val="accent1">
                  <a:lumMod val="75000"/>
                </a:schemeClr>
              </a:solidFill>
            </a:endParaRPr>
          </a:p>
        </p:txBody>
      </p:sp>
    </p:spTree>
    <p:extLst>
      <p:ext uri="{BB962C8B-B14F-4D97-AF65-F5344CB8AC3E}">
        <p14:creationId xmlns:p14="http://schemas.microsoft.com/office/powerpoint/2010/main" val="247848873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TotalTime>
  <Words>815</Words>
  <Application>Microsoft Office PowerPoint</Application>
  <PresentationFormat>On-screen Show (4:3)</PresentationFormat>
  <Paragraphs>62</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Office Theme</vt:lpstr>
      <vt:lpstr>Verbal Communication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Verbal Communication</dc:title>
  <dc:creator>Windows User</dc:creator>
  <cp:lastModifiedBy>Windows User</cp:lastModifiedBy>
  <cp:revision>2</cp:revision>
  <dcterms:created xsi:type="dcterms:W3CDTF">2013-10-14T16:29:54Z</dcterms:created>
  <dcterms:modified xsi:type="dcterms:W3CDTF">2013-10-14T16:46:39Z</dcterms:modified>
</cp:coreProperties>
</file>

<file path=docProps/thumbnail.jpeg>
</file>