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980A970-73A6-448B-B5AB-D6CF6521ECAA}"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00E6588-C742-4CAC-A65B-44BB66D81082}" type="slidenum">
              <a:rPr lang="en-US" smtClean="0"/>
              <a:t>‹#›</a:t>
            </a:fld>
            <a:endParaRPr lang="en-US"/>
          </a:p>
        </p:txBody>
      </p:sp>
    </p:spTree>
    <p:extLst>
      <p:ext uri="{BB962C8B-B14F-4D97-AF65-F5344CB8AC3E}">
        <p14:creationId xmlns:p14="http://schemas.microsoft.com/office/powerpoint/2010/main" val="309161295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980A970-73A6-448B-B5AB-D6CF6521ECAA}"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00E6588-C742-4CAC-A65B-44BB66D81082}" type="slidenum">
              <a:rPr lang="en-US" smtClean="0"/>
              <a:t>‹#›</a:t>
            </a:fld>
            <a:endParaRPr lang="en-US"/>
          </a:p>
        </p:txBody>
      </p:sp>
    </p:spTree>
    <p:extLst>
      <p:ext uri="{BB962C8B-B14F-4D97-AF65-F5344CB8AC3E}">
        <p14:creationId xmlns:p14="http://schemas.microsoft.com/office/powerpoint/2010/main" val="1411968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980A970-73A6-448B-B5AB-D6CF6521ECAA}"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00E6588-C742-4CAC-A65B-44BB66D81082}" type="slidenum">
              <a:rPr lang="en-US" smtClean="0"/>
              <a:t>‹#›</a:t>
            </a:fld>
            <a:endParaRPr lang="en-US"/>
          </a:p>
        </p:txBody>
      </p:sp>
    </p:spTree>
    <p:extLst>
      <p:ext uri="{BB962C8B-B14F-4D97-AF65-F5344CB8AC3E}">
        <p14:creationId xmlns:p14="http://schemas.microsoft.com/office/powerpoint/2010/main" val="14487645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980A970-73A6-448B-B5AB-D6CF6521ECAA}"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00E6588-C742-4CAC-A65B-44BB66D81082}" type="slidenum">
              <a:rPr lang="en-US" smtClean="0"/>
              <a:t>‹#›</a:t>
            </a:fld>
            <a:endParaRPr lang="en-US"/>
          </a:p>
        </p:txBody>
      </p:sp>
    </p:spTree>
    <p:extLst>
      <p:ext uri="{BB962C8B-B14F-4D97-AF65-F5344CB8AC3E}">
        <p14:creationId xmlns:p14="http://schemas.microsoft.com/office/powerpoint/2010/main" val="23777730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980A970-73A6-448B-B5AB-D6CF6521ECAA}"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00E6588-C742-4CAC-A65B-44BB66D81082}" type="slidenum">
              <a:rPr lang="en-US" smtClean="0"/>
              <a:t>‹#›</a:t>
            </a:fld>
            <a:endParaRPr lang="en-US"/>
          </a:p>
        </p:txBody>
      </p:sp>
    </p:spTree>
    <p:extLst>
      <p:ext uri="{BB962C8B-B14F-4D97-AF65-F5344CB8AC3E}">
        <p14:creationId xmlns:p14="http://schemas.microsoft.com/office/powerpoint/2010/main" val="33502471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980A970-73A6-448B-B5AB-D6CF6521ECAA}"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00E6588-C742-4CAC-A65B-44BB66D81082}" type="slidenum">
              <a:rPr lang="en-US" smtClean="0"/>
              <a:t>‹#›</a:t>
            </a:fld>
            <a:endParaRPr lang="en-US"/>
          </a:p>
        </p:txBody>
      </p:sp>
    </p:spTree>
    <p:extLst>
      <p:ext uri="{BB962C8B-B14F-4D97-AF65-F5344CB8AC3E}">
        <p14:creationId xmlns:p14="http://schemas.microsoft.com/office/powerpoint/2010/main" val="221177076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980A970-73A6-448B-B5AB-D6CF6521ECAA}"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00E6588-C742-4CAC-A65B-44BB66D81082}" type="slidenum">
              <a:rPr lang="en-US" smtClean="0"/>
              <a:t>‹#›</a:t>
            </a:fld>
            <a:endParaRPr lang="en-US"/>
          </a:p>
        </p:txBody>
      </p:sp>
    </p:spTree>
    <p:extLst>
      <p:ext uri="{BB962C8B-B14F-4D97-AF65-F5344CB8AC3E}">
        <p14:creationId xmlns:p14="http://schemas.microsoft.com/office/powerpoint/2010/main" val="355119384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980A970-73A6-448B-B5AB-D6CF6521ECAA}"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00E6588-C742-4CAC-A65B-44BB66D81082}" type="slidenum">
              <a:rPr lang="en-US" smtClean="0"/>
              <a:t>‹#›</a:t>
            </a:fld>
            <a:endParaRPr lang="en-US"/>
          </a:p>
        </p:txBody>
      </p:sp>
    </p:spTree>
    <p:extLst>
      <p:ext uri="{BB962C8B-B14F-4D97-AF65-F5344CB8AC3E}">
        <p14:creationId xmlns:p14="http://schemas.microsoft.com/office/powerpoint/2010/main" val="427012125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980A970-73A6-448B-B5AB-D6CF6521ECAA}"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00E6588-C742-4CAC-A65B-44BB66D81082}" type="slidenum">
              <a:rPr lang="en-US" smtClean="0"/>
              <a:t>‹#›</a:t>
            </a:fld>
            <a:endParaRPr lang="en-US"/>
          </a:p>
        </p:txBody>
      </p:sp>
    </p:spTree>
    <p:extLst>
      <p:ext uri="{BB962C8B-B14F-4D97-AF65-F5344CB8AC3E}">
        <p14:creationId xmlns:p14="http://schemas.microsoft.com/office/powerpoint/2010/main" val="427199058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980A970-73A6-448B-B5AB-D6CF6521ECAA}"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00E6588-C742-4CAC-A65B-44BB66D81082}" type="slidenum">
              <a:rPr lang="en-US" smtClean="0"/>
              <a:t>‹#›</a:t>
            </a:fld>
            <a:endParaRPr lang="en-US"/>
          </a:p>
        </p:txBody>
      </p:sp>
    </p:spTree>
    <p:extLst>
      <p:ext uri="{BB962C8B-B14F-4D97-AF65-F5344CB8AC3E}">
        <p14:creationId xmlns:p14="http://schemas.microsoft.com/office/powerpoint/2010/main" val="407089772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980A970-73A6-448B-B5AB-D6CF6521ECAA}"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00E6588-C742-4CAC-A65B-44BB66D81082}" type="slidenum">
              <a:rPr lang="en-US" smtClean="0"/>
              <a:t>‹#›</a:t>
            </a:fld>
            <a:endParaRPr lang="en-US"/>
          </a:p>
        </p:txBody>
      </p:sp>
    </p:spTree>
    <p:extLst>
      <p:ext uri="{BB962C8B-B14F-4D97-AF65-F5344CB8AC3E}">
        <p14:creationId xmlns:p14="http://schemas.microsoft.com/office/powerpoint/2010/main" val="362115837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4">
            <a:lumMod val="7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980A970-73A6-448B-B5AB-D6CF6521ECAA}"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00E6588-C742-4CAC-A65B-44BB66D81082}" type="slidenum">
              <a:rPr lang="en-US" smtClean="0"/>
              <a:t>‹#›</a:t>
            </a:fld>
            <a:endParaRPr lang="en-US"/>
          </a:p>
        </p:txBody>
      </p:sp>
    </p:spTree>
    <p:extLst>
      <p:ext uri="{BB962C8B-B14F-4D97-AF65-F5344CB8AC3E}">
        <p14:creationId xmlns:p14="http://schemas.microsoft.com/office/powerpoint/2010/main" val="336834803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2">
            <a:schemeClr val="accent6"/>
          </a:lnRef>
          <a:fillRef idx="1">
            <a:schemeClr val="lt1"/>
          </a:fillRef>
          <a:effectRef idx="0">
            <a:schemeClr val="accent6"/>
          </a:effectRef>
          <a:fontRef idx="minor">
            <a:schemeClr val="dk1"/>
          </a:fontRef>
        </p:style>
        <p:txBody>
          <a:bodyPr/>
          <a:lstStyle/>
          <a:p>
            <a:r>
              <a:rPr lang="en-US" dirty="0" smtClean="0">
                <a:solidFill>
                  <a:schemeClr val="accent6">
                    <a:lumMod val="50000"/>
                  </a:schemeClr>
                </a:solidFill>
              </a:rPr>
              <a:t>COPING MECHANISMS</a:t>
            </a:r>
            <a:endParaRPr lang="en-US" dirty="0">
              <a:solidFill>
                <a:schemeClr val="accent6">
                  <a:lumMod val="50000"/>
                </a:schemeClr>
              </a:solidFill>
            </a:endParaRPr>
          </a:p>
        </p:txBody>
      </p:sp>
      <p:sp>
        <p:nvSpPr>
          <p:cNvPr id="3" name="Subtitle 2"/>
          <p:cNvSpPr>
            <a:spLocks noGrp="1"/>
          </p:cNvSpPr>
          <p:nvPr>
            <p:ph type="subTitle" idx="1"/>
          </p:nvPr>
        </p:nvSpPr>
        <p:spPr/>
        <p:txBody>
          <a:bodyPr/>
          <a:lstStyle/>
          <a:p>
            <a:r>
              <a:rPr lang="en-US" dirty="0" smtClean="0"/>
              <a:t>Adaptive vs. </a:t>
            </a:r>
            <a:r>
              <a:rPr lang="en-US" dirty="0" err="1" smtClean="0"/>
              <a:t>Nonadaptive</a:t>
            </a:r>
            <a:endParaRPr lang="en-US" dirty="0"/>
          </a:p>
        </p:txBody>
      </p:sp>
    </p:spTree>
    <p:extLst>
      <p:ext uri="{BB962C8B-B14F-4D97-AF65-F5344CB8AC3E}">
        <p14:creationId xmlns:p14="http://schemas.microsoft.com/office/powerpoint/2010/main" val="9583277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4953000"/>
          </a:xfrm>
        </p:spPr>
        <p:txBody>
          <a:bodyPr>
            <a:normAutofit fontScale="77500" lnSpcReduction="20000"/>
          </a:bodyPr>
          <a:lstStyle/>
          <a:p>
            <a:r>
              <a:rPr lang="en-US" dirty="0" smtClean="0">
                <a:solidFill>
                  <a:schemeClr val="accent1">
                    <a:lumMod val="50000"/>
                  </a:schemeClr>
                </a:solidFill>
              </a:rPr>
              <a:t>We live in a society where stress is an everyday issue that we have to cope with, especially on the professional level.  Coping is "constantly changing cognitive and behavioral efforts to manage specific external and/or internal demands that are appraised as taxing or exceeding the resources of the person."  Coping mechanisms, also known as coping strategies or coping skills, are the conscious efforts we make to solve problems and minimize stress.  Coping mechanisms can be adaptive or </a:t>
            </a:r>
            <a:r>
              <a:rPr lang="en-US" dirty="0" err="1" smtClean="0">
                <a:solidFill>
                  <a:schemeClr val="accent1">
                    <a:lumMod val="50000"/>
                  </a:schemeClr>
                </a:solidFill>
              </a:rPr>
              <a:t>nonadaptive</a:t>
            </a:r>
            <a:r>
              <a:rPr lang="en-US" dirty="0" smtClean="0">
                <a:solidFill>
                  <a:schemeClr val="accent1">
                    <a:lumMod val="50000"/>
                  </a:schemeClr>
                </a:solidFill>
              </a:rPr>
              <a:t> (maladaptive).  In this lesson we'll discuss the difference between these two types and then you can apply what you've learned with 3 "Coping Activities."  Let's take a quick self quiz to see how well you currently cope.</a:t>
            </a:r>
            <a:endParaRPr lang="en-US" dirty="0">
              <a:solidFill>
                <a:schemeClr val="accent1">
                  <a:lumMod val="50000"/>
                </a:schemeClr>
              </a:solidFill>
            </a:endParaRPr>
          </a:p>
        </p:txBody>
      </p:sp>
      <p:sp>
        <p:nvSpPr>
          <p:cNvPr id="4" name="Title 1"/>
          <p:cNvSpPr txBox="1">
            <a:spLocks/>
          </p:cNvSpPr>
          <p:nvPr/>
        </p:nvSpPr>
        <p:spPr>
          <a:xfrm>
            <a:off x="699655"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6">
                    <a:lumMod val="50000"/>
                  </a:schemeClr>
                </a:solidFill>
              </a:rPr>
              <a:t>COPING MECHANISMS</a:t>
            </a:r>
            <a:endParaRPr lang="en-US" dirty="0">
              <a:solidFill>
                <a:schemeClr val="accent6">
                  <a:lumMod val="50000"/>
                </a:schemeClr>
              </a:solidFill>
            </a:endParaRPr>
          </a:p>
        </p:txBody>
      </p:sp>
    </p:spTree>
    <p:extLst>
      <p:ext uri="{BB962C8B-B14F-4D97-AF65-F5344CB8AC3E}">
        <p14:creationId xmlns:p14="http://schemas.microsoft.com/office/powerpoint/2010/main" val="339255705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715000"/>
          </a:xfrm>
        </p:spPr>
        <p:txBody>
          <a:bodyPr>
            <a:normAutofit fontScale="62500" lnSpcReduction="20000"/>
          </a:bodyPr>
          <a:lstStyle/>
          <a:p>
            <a:r>
              <a:rPr lang="en-US" dirty="0" smtClean="0">
                <a:solidFill>
                  <a:schemeClr val="accent1">
                    <a:lumMod val="50000"/>
                  </a:schemeClr>
                </a:solidFill>
              </a:rPr>
              <a:t>An adaptive coping mechanism is a strategy that reduces stress.</a:t>
            </a:r>
          </a:p>
          <a:p>
            <a:pPr lvl="2"/>
            <a:r>
              <a:rPr lang="en-US" dirty="0" smtClean="0">
                <a:solidFill>
                  <a:schemeClr val="accent1">
                    <a:lumMod val="50000"/>
                  </a:schemeClr>
                </a:solidFill>
              </a:rPr>
              <a:t>DEEP BREATHING : In for 5 &amp; out for 10.In through the nose &amp; out through the mouth. Controlled. Blow tension out. Bubbles</a:t>
            </a:r>
          </a:p>
          <a:p>
            <a:pPr lvl="2"/>
            <a:r>
              <a:rPr lang="en-US" dirty="0" smtClean="0">
                <a:solidFill>
                  <a:schemeClr val="accent1">
                    <a:lumMod val="50000"/>
                  </a:schemeClr>
                </a:solidFill>
              </a:rPr>
              <a:t>DIET &amp; EXERCISE : Reduce salt &amp; sugar. Take a walk. Sweat.</a:t>
            </a:r>
          </a:p>
          <a:p>
            <a:pPr lvl="2"/>
            <a:r>
              <a:rPr lang="en-US" dirty="0" smtClean="0">
                <a:solidFill>
                  <a:schemeClr val="accent1">
                    <a:lumMod val="50000"/>
                  </a:schemeClr>
                </a:solidFill>
              </a:rPr>
              <a:t>THOUGHT CHANGING : What we tell ourselves. Focus on dealing with the problem. Use music to improve thoughts.</a:t>
            </a:r>
          </a:p>
          <a:p>
            <a:pPr lvl="2"/>
            <a:r>
              <a:rPr lang="en-US" dirty="0" smtClean="0">
                <a:solidFill>
                  <a:schemeClr val="accent1">
                    <a:lumMod val="50000"/>
                  </a:schemeClr>
                </a:solidFill>
              </a:rPr>
              <a:t>TALKING : Look for advice from others who have had similar experiences. Talk to someone that can do something. Seek social support friends, counselors, pastors.</a:t>
            </a:r>
          </a:p>
          <a:p>
            <a:pPr lvl="2"/>
            <a:r>
              <a:rPr lang="en-US" dirty="0" smtClean="0">
                <a:solidFill>
                  <a:schemeClr val="accent1">
                    <a:lumMod val="50000"/>
                  </a:schemeClr>
                </a:solidFill>
              </a:rPr>
              <a:t>POSITIVE AFFIRMATIONS : Try to learn from the experience. Search for the positive. Tell yourself things like: "Every day I get better“ and "I can trust myself“</a:t>
            </a:r>
          </a:p>
          <a:p>
            <a:pPr lvl="2"/>
            <a:r>
              <a:rPr lang="en-US" dirty="0" smtClean="0">
                <a:solidFill>
                  <a:schemeClr val="accent1">
                    <a:lumMod val="50000"/>
                  </a:schemeClr>
                </a:solidFill>
              </a:rPr>
              <a:t>CREATE PROPERBOUNDARIES : Sometimes distance is needed. Surround yourself  with people who build you up instead of tear you down.</a:t>
            </a:r>
          </a:p>
          <a:p>
            <a:pPr lvl="2"/>
            <a:r>
              <a:rPr lang="en-US" dirty="0" smtClean="0">
                <a:solidFill>
                  <a:schemeClr val="accent1">
                    <a:lumMod val="50000"/>
                  </a:schemeClr>
                </a:solidFill>
              </a:rPr>
              <a:t>JOURNALING : Keep a diary. Write down your thoughts and feelings. Write poems, song lyrics, or stories.</a:t>
            </a:r>
          </a:p>
          <a:p>
            <a:pPr lvl="2"/>
            <a:r>
              <a:rPr lang="en-US" dirty="0" smtClean="0">
                <a:solidFill>
                  <a:schemeClr val="accent1">
                    <a:lumMod val="50000"/>
                  </a:schemeClr>
                </a:solidFill>
              </a:rPr>
              <a:t>SPIRITUALITY-MEDITATION : Meditate. Seek meaning and purpose.</a:t>
            </a:r>
          </a:p>
          <a:p>
            <a:pPr lvl="2"/>
            <a:r>
              <a:rPr lang="en-US" dirty="0" smtClean="0">
                <a:solidFill>
                  <a:schemeClr val="accent1">
                    <a:lumMod val="50000"/>
                  </a:schemeClr>
                </a:solidFill>
              </a:rPr>
              <a:t>PLANNING : Make a plan of action. Write lists and cross things off. Stay organized.</a:t>
            </a:r>
          </a:p>
          <a:p>
            <a:pPr lvl="2"/>
            <a:r>
              <a:rPr lang="en-US" dirty="0" smtClean="0">
                <a:solidFill>
                  <a:schemeClr val="accent1">
                    <a:lumMod val="50000"/>
                  </a:schemeClr>
                </a:solidFill>
              </a:rPr>
              <a:t>SLEEP : Make your bedroom an inviting place. Read only pleasure books in bed. Establish a regular sleep/wake cycle. Maintain a regular sleep schedule. Stay away from caffeine, alcohol, &amp; smoking in the evenings...or at all. Eat light meals in the evening.</a:t>
            </a:r>
          </a:p>
          <a:p>
            <a:pPr lvl="2"/>
            <a:r>
              <a:rPr lang="en-US" dirty="0" smtClean="0">
                <a:solidFill>
                  <a:schemeClr val="accent1">
                    <a:lumMod val="50000"/>
                  </a:schemeClr>
                </a:solidFill>
              </a:rPr>
              <a:t>RESTRAINT : Hold off from doing anything too quickly. Avoid making it worse by acting too soon.</a:t>
            </a:r>
          </a:p>
          <a:p>
            <a:pPr lvl="2"/>
            <a:r>
              <a:rPr lang="en-US" dirty="0" smtClean="0">
                <a:solidFill>
                  <a:schemeClr val="accent1">
                    <a:lumMod val="50000"/>
                  </a:schemeClr>
                </a:solidFill>
              </a:rPr>
              <a:t>ACCEPTANCE : Accept what has happened. Accept what can't be changed. Learn to live with it.</a:t>
            </a:r>
          </a:p>
          <a:p>
            <a:pPr lvl="2"/>
            <a:endParaRPr lang="en-US" dirty="0">
              <a:solidFill>
                <a:schemeClr val="accent1">
                  <a:lumMod val="50000"/>
                </a:schemeClr>
              </a:solidFill>
            </a:endParaRPr>
          </a:p>
        </p:txBody>
      </p:sp>
      <p:sp>
        <p:nvSpPr>
          <p:cNvPr id="4" name="Title 1"/>
          <p:cNvSpPr txBox="1">
            <a:spLocks/>
          </p:cNvSpPr>
          <p:nvPr/>
        </p:nvSpPr>
        <p:spPr>
          <a:xfrm>
            <a:off x="699655"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6">
                    <a:lumMod val="50000"/>
                  </a:schemeClr>
                </a:solidFill>
              </a:rPr>
              <a:t>COPING MECHANISMS</a:t>
            </a:r>
            <a:endParaRPr lang="en-US" dirty="0">
              <a:solidFill>
                <a:schemeClr val="accent6">
                  <a:lumMod val="50000"/>
                </a:schemeClr>
              </a:solidFill>
            </a:endParaRPr>
          </a:p>
        </p:txBody>
      </p:sp>
    </p:spTree>
    <p:extLst>
      <p:ext uri="{BB962C8B-B14F-4D97-AF65-F5344CB8AC3E}">
        <p14:creationId xmlns:p14="http://schemas.microsoft.com/office/powerpoint/2010/main" val="230788894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257800"/>
          </a:xfrm>
        </p:spPr>
        <p:txBody>
          <a:bodyPr>
            <a:normAutofit fontScale="70000" lnSpcReduction="20000"/>
          </a:bodyPr>
          <a:lstStyle/>
          <a:p>
            <a:r>
              <a:rPr lang="en-US" dirty="0" smtClean="0">
                <a:solidFill>
                  <a:schemeClr val="accent1">
                    <a:lumMod val="50000"/>
                  </a:schemeClr>
                </a:solidFill>
              </a:rPr>
              <a:t>A </a:t>
            </a:r>
            <a:r>
              <a:rPr lang="en-US" dirty="0" err="1" smtClean="0">
                <a:solidFill>
                  <a:schemeClr val="accent1">
                    <a:lumMod val="50000"/>
                  </a:schemeClr>
                </a:solidFill>
              </a:rPr>
              <a:t>nonadaptive</a:t>
            </a:r>
            <a:r>
              <a:rPr lang="en-US" dirty="0" smtClean="0">
                <a:solidFill>
                  <a:schemeClr val="accent1">
                    <a:lumMod val="50000"/>
                  </a:schemeClr>
                </a:solidFill>
              </a:rPr>
              <a:t> coping mechanism is a strategy that increases stress.</a:t>
            </a:r>
          </a:p>
          <a:p>
            <a:pPr lvl="1"/>
            <a:r>
              <a:rPr lang="en-US" dirty="0" smtClean="0">
                <a:solidFill>
                  <a:schemeClr val="accent1">
                    <a:lumMod val="50000"/>
                  </a:schemeClr>
                </a:solidFill>
              </a:rPr>
              <a:t>INAPPROPRIATEBOUNDARIES : Not distancing yourself when it is needed. Surrounding yourself with people that tear you down.</a:t>
            </a:r>
          </a:p>
          <a:p>
            <a:pPr lvl="1"/>
            <a:r>
              <a:rPr lang="en-US" dirty="0" smtClean="0">
                <a:solidFill>
                  <a:schemeClr val="accent1">
                    <a:lumMod val="50000"/>
                  </a:schemeClr>
                </a:solidFill>
              </a:rPr>
              <a:t>ISOLATION : Choosing to be by yourself. Withdrawing from social situations. Alienation.</a:t>
            </a:r>
          </a:p>
          <a:p>
            <a:pPr lvl="1"/>
            <a:r>
              <a:rPr lang="en-US" dirty="0" smtClean="0">
                <a:solidFill>
                  <a:schemeClr val="accent1">
                    <a:lumMod val="50000"/>
                  </a:schemeClr>
                </a:solidFill>
              </a:rPr>
              <a:t>MENTAL AVOIDANCE : Turning to other activities to take your mind off things. Sleeping more than usual. Avoiding responsibilities.</a:t>
            </a:r>
          </a:p>
          <a:p>
            <a:pPr lvl="1"/>
            <a:r>
              <a:rPr lang="en-US" dirty="0" smtClean="0">
                <a:solidFill>
                  <a:schemeClr val="accent1">
                    <a:lumMod val="50000"/>
                  </a:schemeClr>
                </a:solidFill>
              </a:rPr>
              <a:t>DISENGAGEMENT : Giving up. Reducing the amount of effort  to solve a problem.</a:t>
            </a:r>
          </a:p>
          <a:p>
            <a:pPr lvl="1"/>
            <a:r>
              <a:rPr lang="en-US" dirty="0" smtClean="0">
                <a:solidFill>
                  <a:schemeClr val="accent1">
                    <a:lumMod val="50000"/>
                  </a:schemeClr>
                </a:solidFill>
              </a:rPr>
              <a:t>VENTING EMOTIONS : Getting upset and letting emotions out. Expressing emotional distress. Hanging on to anger. Road rage.</a:t>
            </a:r>
          </a:p>
          <a:p>
            <a:pPr lvl="1"/>
            <a:r>
              <a:rPr lang="en-US" dirty="0" smtClean="0">
                <a:solidFill>
                  <a:schemeClr val="accent1">
                    <a:lumMod val="50000"/>
                  </a:schemeClr>
                </a:solidFill>
              </a:rPr>
              <a:t>SEEKING EMOTIONALSUPPORT : Looking for sympathy. Talking too much to others about feelings.</a:t>
            </a:r>
          </a:p>
          <a:p>
            <a:pPr lvl="1"/>
            <a:r>
              <a:rPr lang="en-US" dirty="0" smtClean="0">
                <a:solidFill>
                  <a:schemeClr val="accent1">
                    <a:lumMod val="50000"/>
                  </a:schemeClr>
                </a:solidFill>
              </a:rPr>
              <a:t>DENIAL : Saying "This isn't real!“. Refusing to believe it is happening.</a:t>
            </a:r>
          </a:p>
          <a:p>
            <a:pPr lvl="1"/>
            <a:r>
              <a:rPr lang="en-US" dirty="0" smtClean="0">
                <a:solidFill>
                  <a:schemeClr val="accent1">
                    <a:lumMod val="50000"/>
                  </a:schemeClr>
                </a:solidFill>
              </a:rPr>
              <a:t>ADDICTION-OBSESSION : Alcohol. Drug use. Gambling. Eating. Shopping. Sex.</a:t>
            </a:r>
            <a:endParaRPr lang="en-US" dirty="0">
              <a:solidFill>
                <a:schemeClr val="accent1">
                  <a:lumMod val="50000"/>
                </a:schemeClr>
              </a:solidFill>
            </a:endParaRPr>
          </a:p>
        </p:txBody>
      </p:sp>
      <p:sp>
        <p:nvSpPr>
          <p:cNvPr id="4" name="Title 1"/>
          <p:cNvSpPr txBox="1">
            <a:spLocks/>
          </p:cNvSpPr>
          <p:nvPr/>
        </p:nvSpPr>
        <p:spPr>
          <a:xfrm>
            <a:off x="699655"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6">
                    <a:lumMod val="50000"/>
                  </a:schemeClr>
                </a:solidFill>
              </a:rPr>
              <a:t>COPING MECHANISMS</a:t>
            </a:r>
            <a:endParaRPr lang="en-US" dirty="0">
              <a:solidFill>
                <a:schemeClr val="accent6">
                  <a:lumMod val="50000"/>
                </a:schemeClr>
              </a:solidFill>
            </a:endParaRPr>
          </a:p>
        </p:txBody>
      </p:sp>
    </p:spTree>
    <p:extLst>
      <p:ext uri="{BB962C8B-B14F-4D97-AF65-F5344CB8AC3E}">
        <p14:creationId xmlns:p14="http://schemas.microsoft.com/office/powerpoint/2010/main" val="230788894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257800"/>
          </a:xfrm>
        </p:spPr>
        <p:txBody>
          <a:bodyPr>
            <a:normAutofit fontScale="70000" lnSpcReduction="20000"/>
          </a:bodyPr>
          <a:lstStyle/>
          <a:p>
            <a:r>
              <a:rPr lang="en-US" dirty="0" smtClean="0">
                <a:solidFill>
                  <a:schemeClr val="accent1">
                    <a:lumMod val="50000"/>
                  </a:schemeClr>
                </a:solidFill>
              </a:rPr>
              <a:t>COPING ACTIVITIES</a:t>
            </a:r>
          </a:p>
          <a:p>
            <a:pPr lvl="1"/>
            <a:r>
              <a:rPr lang="en-US" dirty="0" smtClean="0">
                <a:solidFill>
                  <a:schemeClr val="accent1">
                    <a:lumMod val="50000"/>
                  </a:schemeClr>
                </a:solidFill>
              </a:rPr>
              <a:t>PROGRESSIVE MUSCLE RELAXATION</a:t>
            </a:r>
          </a:p>
          <a:p>
            <a:pPr lvl="2"/>
            <a:r>
              <a:rPr lang="en-US" dirty="0" smtClean="0">
                <a:solidFill>
                  <a:schemeClr val="accent1">
                    <a:lumMod val="50000"/>
                  </a:schemeClr>
                </a:solidFill>
              </a:rPr>
              <a:t>Progressive Muscle Relaxation is good to do when you are stressed. It buys you time to calm down and prepare good solutions to your problems. You can do it quickly or take your time. You can do this in public, since it’s not very noticeable, or when you’re alone.</a:t>
            </a:r>
          </a:p>
          <a:p>
            <a:pPr lvl="3"/>
            <a:r>
              <a:rPr lang="en-US" dirty="0" smtClean="0">
                <a:solidFill>
                  <a:schemeClr val="accent1">
                    <a:lumMod val="50000"/>
                  </a:schemeClr>
                </a:solidFill>
              </a:rPr>
              <a:t>1. Sit or stand comfortably, but straight.</a:t>
            </a:r>
          </a:p>
          <a:p>
            <a:pPr lvl="3"/>
            <a:r>
              <a:rPr lang="en-US" dirty="0" smtClean="0">
                <a:solidFill>
                  <a:schemeClr val="accent1">
                    <a:lumMod val="50000"/>
                  </a:schemeClr>
                </a:solidFill>
              </a:rPr>
              <a:t>2. Close your eyes. (Oops, once you have the rest of this memorized…)</a:t>
            </a:r>
          </a:p>
          <a:p>
            <a:pPr lvl="3"/>
            <a:r>
              <a:rPr lang="en-US" dirty="0" smtClean="0">
                <a:solidFill>
                  <a:schemeClr val="accent1">
                    <a:lumMod val="50000"/>
                  </a:schemeClr>
                </a:solidFill>
              </a:rPr>
              <a:t>3. Take three deep breaths—in and out—through your nose.</a:t>
            </a:r>
          </a:p>
          <a:p>
            <a:pPr lvl="3"/>
            <a:r>
              <a:rPr lang="en-US" dirty="0" smtClean="0">
                <a:solidFill>
                  <a:schemeClr val="accent1">
                    <a:lumMod val="50000"/>
                  </a:schemeClr>
                </a:solidFill>
              </a:rPr>
              <a:t>4. Starting at your feet, feel them TOTALLY relax.</a:t>
            </a:r>
          </a:p>
          <a:p>
            <a:pPr lvl="3"/>
            <a:r>
              <a:rPr lang="en-US" dirty="0" smtClean="0">
                <a:solidFill>
                  <a:schemeClr val="accent1">
                    <a:lumMod val="50000"/>
                  </a:schemeClr>
                </a:solidFill>
              </a:rPr>
              <a:t>5. Think of each body part as you move up your body. Each part relaxes.</a:t>
            </a:r>
          </a:p>
          <a:p>
            <a:pPr lvl="3"/>
            <a:r>
              <a:rPr lang="en-US" dirty="0" smtClean="0">
                <a:solidFill>
                  <a:schemeClr val="accent1">
                    <a:lumMod val="50000"/>
                  </a:schemeClr>
                </a:solidFill>
              </a:rPr>
              <a:t>6. VERY SLOWLY, think of and relax—ankles, calves, shins, knees, thighs, hamstrings, bottom, abdomen, lower back, stomach, middle back, spine, chest, upper back, shoulders, upper arms, lower arms, wrists, hands, fingers, neck, chin, tongue, eyes, forehead, top-of-your-head.</a:t>
            </a:r>
          </a:p>
          <a:p>
            <a:pPr lvl="3"/>
            <a:r>
              <a:rPr lang="en-US" dirty="0" smtClean="0">
                <a:solidFill>
                  <a:schemeClr val="accent1">
                    <a:lumMod val="50000"/>
                  </a:schemeClr>
                </a:solidFill>
              </a:rPr>
              <a:t>7. If you want to go back down again, that can be even better.</a:t>
            </a:r>
          </a:p>
          <a:p>
            <a:pPr lvl="2"/>
            <a:r>
              <a:rPr lang="en-US" dirty="0" smtClean="0">
                <a:solidFill>
                  <a:schemeClr val="accent1">
                    <a:lumMod val="50000"/>
                  </a:schemeClr>
                </a:solidFill>
              </a:rPr>
              <a:t>When you’re upset, your brain has difficulties coming up with good ideas. It is usually not how upset you feel that makes a situation terrible. What makes things really bad is when you react to situations while you’re upset. It is absolutely worth it to take a couple minutes to do Progressive Muscle Relaxation. Then, come back to the situation with a clearer head.  Practice it when you’re not upset. That way it becomes a habit. You can train yourself to automatically think of it when you’re stressed.</a:t>
            </a:r>
            <a:endParaRPr lang="en-US" dirty="0">
              <a:solidFill>
                <a:schemeClr val="accent1">
                  <a:lumMod val="50000"/>
                </a:schemeClr>
              </a:solidFill>
            </a:endParaRPr>
          </a:p>
        </p:txBody>
      </p:sp>
      <p:sp>
        <p:nvSpPr>
          <p:cNvPr id="4" name="Title 1"/>
          <p:cNvSpPr txBox="1">
            <a:spLocks/>
          </p:cNvSpPr>
          <p:nvPr/>
        </p:nvSpPr>
        <p:spPr>
          <a:xfrm>
            <a:off x="699655"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6">
                    <a:lumMod val="50000"/>
                  </a:schemeClr>
                </a:solidFill>
              </a:rPr>
              <a:t>COPING MECHANISMS</a:t>
            </a:r>
            <a:endParaRPr lang="en-US" dirty="0">
              <a:solidFill>
                <a:schemeClr val="accent6">
                  <a:lumMod val="50000"/>
                </a:schemeClr>
              </a:solidFill>
            </a:endParaRPr>
          </a:p>
        </p:txBody>
      </p:sp>
    </p:spTree>
    <p:extLst>
      <p:ext uri="{BB962C8B-B14F-4D97-AF65-F5344CB8AC3E}">
        <p14:creationId xmlns:p14="http://schemas.microsoft.com/office/powerpoint/2010/main" val="230788894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562600"/>
          </a:xfrm>
        </p:spPr>
        <p:txBody>
          <a:bodyPr>
            <a:normAutofit fontScale="55000" lnSpcReduction="20000"/>
          </a:bodyPr>
          <a:lstStyle/>
          <a:p>
            <a:r>
              <a:rPr lang="en-US" dirty="0" smtClean="0">
                <a:solidFill>
                  <a:schemeClr val="accent1">
                    <a:lumMod val="50000"/>
                  </a:schemeClr>
                </a:solidFill>
              </a:rPr>
              <a:t>COPING ACTIVITIES</a:t>
            </a:r>
            <a:endParaRPr lang="en-US" dirty="0" smtClean="0">
              <a:solidFill>
                <a:schemeClr val="accent1">
                  <a:lumMod val="50000"/>
                </a:schemeClr>
              </a:solidFill>
            </a:endParaRPr>
          </a:p>
          <a:p>
            <a:pPr lvl="1"/>
            <a:r>
              <a:rPr lang="en-US" dirty="0" smtClean="0">
                <a:solidFill>
                  <a:schemeClr val="accent1">
                    <a:lumMod val="50000"/>
                  </a:schemeClr>
                </a:solidFill>
              </a:rPr>
              <a:t>IMAGERY</a:t>
            </a:r>
          </a:p>
          <a:p>
            <a:pPr lvl="2"/>
            <a:r>
              <a:rPr lang="en-US" sz="2500" dirty="0" smtClean="0">
                <a:solidFill>
                  <a:schemeClr val="accent1">
                    <a:lumMod val="50000"/>
                  </a:schemeClr>
                </a:solidFill>
              </a:rPr>
              <a:t>Imagery is just daydreaming, but a little more structured and purposeful. It can be very helpful when you’re upset or stressed out. The rule of thumb for imagery should be “more than a minute, less than an hour.” It is a short escape from an upsetting situation.  There are lots of ways to use imagery to relax. You can imagine a relaxing place, a soothing person, or a secret lock box.</a:t>
            </a:r>
          </a:p>
          <a:p>
            <a:pPr lvl="2"/>
            <a:r>
              <a:rPr lang="en-US" sz="2500" dirty="0" smtClean="0">
                <a:solidFill>
                  <a:schemeClr val="accent1">
                    <a:lumMod val="50000"/>
                  </a:schemeClr>
                </a:solidFill>
              </a:rPr>
              <a:t>For relaxing place: Think of a place you have been to, or seen in a movie, or read about in a book, or otherwise imagined. This place should be safe. Some people like to think of the beach, a forest, or grandma’s porch swing, for example. Once you have that place in mind, really focus on what it feels like to be there. What are you wearing? What do you hear? What are the smells? Focus on the space between your feet and the floor. Now what do you hear? Is there a taste in your mouth? Focus on the space between your teeth and tongue. Are there people around? Is there a breeze? Ask and answer these questions gently, as they come up. And if you don’t like the answers, imagine them changing.</a:t>
            </a:r>
          </a:p>
          <a:p>
            <a:pPr lvl="2"/>
            <a:r>
              <a:rPr lang="en-US" sz="2500" dirty="0" smtClean="0">
                <a:solidFill>
                  <a:schemeClr val="accent1">
                    <a:lumMod val="50000"/>
                  </a:schemeClr>
                </a:solidFill>
              </a:rPr>
              <a:t>For soothing person: Imagine someone who is kind, sees the best in you, and is never cruel. (Crushes don’t work for this; the person is probably an adult or close friend). This might be someone in your life right now. Or a fictional character. Or, if you believe in a higher power, it could be this, too. Once you have the person in mind, imagine in detail what they look like, what they are saying, and what you feel like with them.</a:t>
            </a:r>
          </a:p>
          <a:p>
            <a:pPr lvl="2"/>
            <a:r>
              <a:rPr lang="en-US" sz="2500" dirty="0" smtClean="0">
                <a:solidFill>
                  <a:schemeClr val="accent1">
                    <a:lumMod val="50000"/>
                  </a:schemeClr>
                </a:solidFill>
              </a:rPr>
              <a:t>For secret lock box: Imagine, in great detail, a place in your mind where you keep what is most special to you: your favorite memories, your good feelings, your hopes and dreams. Very clearly construct in your mind what the lock box looks like, and where you keep it. Open the box (do you need a key? A code? Is it at the bottom of the ocean?) and sift through the lock box, finding some or all of the pleasant things you keep in there. </a:t>
            </a:r>
          </a:p>
          <a:p>
            <a:pPr lvl="2"/>
            <a:r>
              <a:rPr lang="en-US" sz="2500" dirty="0" smtClean="0">
                <a:solidFill>
                  <a:schemeClr val="accent1">
                    <a:lumMod val="50000"/>
                  </a:schemeClr>
                </a:solidFill>
              </a:rPr>
              <a:t>The keys to effective imagery are getting all your senses involved (sight, sound, taste, touch, and smell) and breathing deeply and calmly throughout.</a:t>
            </a:r>
            <a:endParaRPr lang="en-US" sz="2500" dirty="0">
              <a:solidFill>
                <a:schemeClr val="accent1">
                  <a:lumMod val="50000"/>
                </a:schemeClr>
              </a:solidFill>
            </a:endParaRPr>
          </a:p>
        </p:txBody>
      </p:sp>
      <p:sp>
        <p:nvSpPr>
          <p:cNvPr id="4" name="Title 1"/>
          <p:cNvSpPr txBox="1">
            <a:spLocks/>
          </p:cNvSpPr>
          <p:nvPr/>
        </p:nvSpPr>
        <p:spPr>
          <a:xfrm>
            <a:off x="699655"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6">
                    <a:lumMod val="50000"/>
                  </a:schemeClr>
                </a:solidFill>
              </a:rPr>
              <a:t>COPING MECHANISMS</a:t>
            </a:r>
            <a:endParaRPr lang="en-US" dirty="0">
              <a:solidFill>
                <a:schemeClr val="accent6">
                  <a:lumMod val="50000"/>
                </a:schemeClr>
              </a:solidFill>
            </a:endParaRPr>
          </a:p>
        </p:txBody>
      </p:sp>
    </p:spTree>
    <p:extLst>
      <p:ext uri="{BB962C8B-B14F-4D97-AF65-F5344CB8AC3E}">
        <p14:creationId xmlns:p14="http://schemas.microsoft.com/office/powerpoint/2010/main" val="230788894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00200"/>
            <a:ext cx="8229600" cy="5257800"/>
          </a:xfrm>
        </p:spPr>
        <p:txBody>
          <a:bodyPr>
            <a:normAutofit fontScale="85000" lnSpcReduction="20000"/>
          </a:bodyPr>
          <a:lstStyle/>
          <a:p>
            <a:r>
              <a:rPr lang="en-US" dirty="0" smtClean="0">
                <a:solidFill>
                  <a:schemeClr val="accent1">
                    <a:lumMod val="50000"/>
                  </a:schemeClr>
                </a:solidFill>
              </a:rPr>
              <a:t>COPING ACTIVITIES</a:t>
            </a:r>
          </a:p>
          <a:p>
            <a:pPr lvl="1"/>
            <a:r>
              <a:rPr lang="en-US" dirty="0" smtClean="0">
                <a:solidFill>
                  <a:schemeClr val="accent1">
                    <a:lumMod val="50000"/>
                  </a:schemeClr>
                </a:solidFill>
              </a:rPr>
              <a:t>COPING WORKSHEET</a:t>
            </a:r>
          </a:p>
          <a:p>
            <a:pPr lvl="2"/>
            <a:r>
              <a:rPr lang="en-US" dirty="0" smtClean="0">
                <a:solidFill>
                  <a:schemeClr val="accent1">
                    <a:lumMod val="50000"/>
                  </a:schemeClr>
                </a:solidFill>
              </a:rPr>
              <a:t>Name 2 supportive people that will offer you good advice if you are experiencing an emotional situation.</a:t>
            </a:r>
          </a:p>
          <a:p>
            <a:pPr lvl="3"/>
            <a:r>
              <a:rPr lang="en-US" dirty="0" smtClean="0">
                <a:solidFill>
                  <a:schemeClr val="accent1">
                    <a:lumMod val="50000"/>
                  </a:schemeClr>
                </a:solidFill>
              </a:rPr>
              <a:t>1. </a:t>
            </a:r>
          </a:p>
          <a:p>
            <a:pPr lvl="3"/>
            <a:r>
              <a:rPr lang="en-US" dirty="0" smtClean="0">
                <a:solidFill>
                  <a:schemeClr val="accent1">
                    <a:lumMod val="50000"/>
                  </a:schemeClr>
                </a:solidFill>
              </a:rPr>
              <a:t>2.</a:t>
            </a:r>
          </a:p>
          <a:p>
            <a:pPr lvl="2"/>
            <a:r>
              <a:rPr lang="en-US" dirty="0" smtClean="0">
                <a:solidFill>
                  <a:schemeClr val="accent1">
                    <a:lumMod val="50000"/>
                  </a:schemeClr>
                </a:solidFill>
              </a:rPr>
              <a:t>Where is a safe place you can go to be alone and practice your coping skills?</a:t>
            </a:r>
          </a:p>
          <a:p>
            <a:pPr lvl="2"/>
            <a:endParaRPr lang="en-US" dirty="0">
              <a:solidFill>
                <a:schemeClr val="accent1">
                  <a:lumMod val="50000"/>
                </a:schemeClr>
              </a:solidFill>
            </a:endParaRPr>
          </a:p>
          <a:p>
            <a:pPr lvl="2"/>
            <a:r>
              <a:rPr lang="en-US" dirty="0" smtClean="0">
                <a:solidFill>
                  <a:schemeClr val="accent1">
                    <a:lumMod val="50000"/>
                  </a:schemeClr>
                </a:solidFill>
              </a:rPr>
              <a:t>Name two skills you can use immediately and with out the help of someone else.</a:t>
            </a:r>
          </a:p>
          <a:p>
            <a:pPr lvl="3"/>
            <a:r>
              <a:rPr lang="en-US" dirty="0" smtClean="0">
                <a:solidFill>
                  <a:schemeClr val="accent1">
                    <a:lumMod val="50000"/>
                  </a:schemeClr>
                </a:solidFill>
              </a:rPr>
              <a:t>1.</a:t>
            </a:r>
          </a:p>
          <a:p>
            <a:pPr lvl="3"/>
            <a:r>
              <a:rPr lang="en-US" dirty="0" smtClean="0">
                <a:solidFill>
                  <a:schemeClr val="accent1">
                    <a:lumMod val="50000"/>
                  </a:schemeClr>
                </a:solidFill>
              </a:rPr>
              <a:t>2.</a:t>
            </a:r>
          </a:p>
          <a:p>
            <a:pPr lvl="2"/>
            <a:r>
              <a:rPr lang="en-US" dirty="0" smtClean="0">
                <a:solidFill>
                  <a:schemeClr val="accent1">
                    <a:lumMod val="50000"/>
                  </a:schemeClr>
                </a:solidFill>
              </a:rPr>
              <a:t>In the future, what are 3 situations in which you can use your coping skills?</a:t>
            </a:r>
          </a:p>
          <a:p>
            <a:pPr lvl="3"/>
            <a:r>
              <a:rPr lang="en-US" dirty="0" smtClean="0">
                <a:solidFill>
                  <a:schemeClr val="accent1">
                    <a:lumMod val="50000"/>
                  </a:schemeClr>
                </a:solidFill>
              </a:rPr>
              <a:t>1.</a:t>
            </a:r>
          </a:p>
          <a:p>
            <a:pPr lvl="3"/>
            <a:r>
              <a:rPr lang="en-US" dirty="0" smtClean="0">
                <a:solidFill>
                  <a:schemeClr val="accent1">
                    <a:lumMod val="50000"/>
                  </a:schemeClr>
                </a:solidFill>
              </a:rPr>
              <a:t>2.</a:t>
            </a:r>
          </a:p>
          <a:p>
            <a:pPr lvl="3"/>
            <a:r>
              <a:rPr lang="en-US" dirty="0" smtClean="0">
                <a:solidFill>
                  <a:schemeClr val="accent1">
                    <a:lumMod val="50000"/>
                  </a:schemeClr>
                </a:solidFill>
              </a:rPr>
              <a:t>3.</a:t>
            </a:r>
            <a:endParaRPr lang="en-US" dirty="0">
              <a:solidFill>
                <a:schemeClr val="accent1">
                  <a:lumMod val="50000"/>
                </a:schemeClr>
              </a:solidFill>
            </a:endParaRPr>
          </a:p>
        </p:txBody>
      </p:sp>
      <p:sp>
        <p:nvSpPr>
          <p:cNvPr id="4" name="Title 1"/>
          <p:cNvSpPr txBox="1">
            <a:spLocks/>
          </p:cNvSpPr>
          <p:nvPr/>
        </p:nvSpPr>
        <p:spPr>
          <a:xfrm>
            <a:off x="699655" y="76200"/>
            <a:ext cx="7772400" cy="1470025"/>
          </a:xfrm>
          <a:prstGeom prst="rect">
            <a:avLst/>
          </a:prstGeom>
        </p:spPr>
        <p:style>
          <a:lnRef idx="2">
            <a:schemeClr val="accent6"/>
          </a:lnRef>
          <a:fillRef idx="1">
            <a:schemeClr val="lt1"/>
          </a:fillRef>
          <a:effectRef idx="0">
            <a:schemeClr val="accent6"/>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6">
                    <a:lumMod val="50000"/>
                  </a:schemeClr>
                </a:solidFill>
              </a:rPr>
              <a:t>COPING MECHANISMS</a:t>
            </a:r>
            <a:endParaRPr lang="en-US" dirty="0">
              <a:solidFill>
                <a:schemeClr val="accent6">
                  <a:lumMod val="50000"/>
                </a:schemeClr>
              </a:solidFill>
            </a:endParaRPr>
          </a:p>
        </p:txBody>
      </p:sp>
    </p:spTree>
    <p:extLst>
      <p:ext uri="{BB962C8B-B14F-4D97-AF65-F5344CB8AC3E}">
        <p14:creationId xmlns:p14="http://schemas.microsoft.com/office/powerpoint/2010/main" val="2307888948"/>
      </p:ext>
    </p:extLst>
  </p:cSld>
  <p:clrMapOvr>
    <a:masterClrMapping/>
  </p:clrMapOvr>
</p:sld>
</file>

<file path=ppt/theme/theme1.xml><?xml version="1.0" encoding="utf-8"?>
<a:theme xmlns:a="http://schemas.openxmlformats.org/drawingml/2006/main" name="Office Theme">
  <a:themeElements>
    <a:clrScheme name="Essential">
      <a:dk1>
        <a:srgbClr val="000000"/>
      </a:dk1>
      <a:lt1>
        <a:srgbClr val="FFFFFF"/>
      </a:lt1>
      <a:dk2>
        <a:srgbClr val="D1282E"/>
      </a:dk2>
      <a:lt2>
        <a:srgbClr val="C8C8B1"/>
      </a:lt2>
      <a:accent1>
        <a:srgbClr val="7A7A7A"/>
      </a:accent1>
      <a:accent2>
        <a:srgbClr val="F5C201"/>
      </a:accent2>
      <a:accent3>
        <a:srgbClr val="526DB0"/>
      </a:accent3>
      <a:accent4>
        <a:srgbClr val="989AAC"/>
      </a:accent4>
      <a:accent5>
        <a:srgbClr val="DC5924"/>
      </a:accent5>
      <a:accent6>
        <a:srgbClr val="B4B392"/>
      </a:accent6>
      <a:hlink>
        <a:srgbClr val="CC9900"/>
      </a:hlink>
      <a:folHlink>
        <a:srgbClr val="969696"/>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TotalTime>
  <Words>1460</Words>
  <Application>Microsoft Office PowerPoint</Application>
  <PresentationFormat>On-screen Show (4:3)</PresentationFormat>
  <Paragraphs>63</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Office Theme</vt:lpstr>
      <vt:lpstr>COPING MECHANISMS</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COPING MECHANISMS</dc:title>
  <dc:creator>Windows User</dc:creator>
  <cp:lastModifiedBy>Windows User</cp:lastModifiedBy>
  <cp:revision>2</cp:revision>
  <dcterms:created xsi:type="dcterms:W3CDTF">2013-10-14T20:35:38Z</dcterms:created>
  <dcterms:modified xsi:type="dcterms:W3CDTF">2013-10-14T20:49:16Z</dcterms:modified>
</cp:coreProperties>
</file>

<file path=docProps/thumbnail.jpeg>
</file>