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899948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660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79510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6367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5267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776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0964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2744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4668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6681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942289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513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3134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33135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6142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7287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78347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026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913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1338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_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JECT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DAF8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History of Latino American Families in the U.S.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Rican American Families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Preconditions for Migration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Cultural and political ties facilitated migration to mainland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1917: U.S. citizenship granted to Puerto Ricans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U.S. mandated English instruction in schools until 1930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Ricans contracted by U.S. companies to work in other Caribbean countries, Hawaii, and U.S. mainland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poverty and unemployment during Great Depression also prompted immigration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Rican American Families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17283"/>
              <a:buFont typeface="Arial"/>
              <a:buChar char="•"/>
            </a:pPr>
            <a:r>
              <a:rPr lang="en-US" sz="27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1930s – 1950s: Puerto Rico began implementing new strategies to deal with struggling economy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18055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Opened to U.S. investors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15079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Companies attracted by tax exemptions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17283"/>
              <a:buFont typeface="Arial"/>
              <a:buChar char="•"/>
            </a:pPr>
            <a:r>
              <a:rPr lang="en-US" sz="27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Promoted migration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18055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1940 – 1950: Puerto Rican population on mainland quadrupled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17283"/>
              <a:buFont typeface="Arial"/>
              <a:buChar char="•"/>
            </a:pPr>
            <a:r>
              <a:rPr lang="en-US" sz="27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 population growth through female sterilization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18055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Primary form of “family planning” available to women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18055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1968, 35% women 20 – 49 years old were sterilized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18055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women did not realize procedure was irreversible</a:t>
            </a:r>
          </a:p>
          <a:p>
            <a:endParaRPr lang="en-US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Rican American Families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1960s: unemployment still problematic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27192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U.S. companies left as soon as tax exemption expired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27192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Shrinking manufacturing sector in U. S. led to return migration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 and forth migration created bicultural orientation present in both island and mainland communities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27192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“Spanglish” is common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27192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Term “Nuyorican” used to describe thousands of Puerto Rican immigrants living in NYC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pic>
        <p:nvPicPr>
          <p:cNvPr id="155" name="Shape 15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95801" y="1143000"/>
            <a:ext cx="4648200" cy="5715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Rican American Families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Impacts of immigration on family life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changed as a result of migration?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Less strict gender-based role distinctions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individualistic orientation; less willing to make personal sacrifice for sake of family togetherness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Higher proportion households headed by women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did not change?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Strong emphasis on extended family networks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of sterilization as primary method of family planning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Rican American Families 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0" y="90718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Life in a sugar mill village</a:t>
            </a:r>
          </a:p>
        </p:txBody>
      </p:sp>
      <p:pic>
        <p:nvPicPr>
          <p:cNvPr id="168" name="Shape 16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1564212"/>
            <a:ext cx="4078167" cy="5014653"/>
          </a:xfrm>
          <a:prstGeom prst="rect">
            <a:avLst/>
          </a:prstGeom>
        </p:spPr>
      </p:pic>
      <p:pic>
        <p:nvPicPr>
          <p:cNvPr id="169" name="Shape 16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009550" y="982207"/>
            <a:ext cx="3799018" cy="587579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Cuban American Families 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Cuban American families today are refugees who fled after 1959 revolution, or descendants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Cuban communities here for over 100 years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1800s: fight for independence from Spain → many professionals, skilled tradesmen, and laborers to migrate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Early 1900s: supporters of out of favor political regimes fled to Cuba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Early immigrants disproportionately single men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219965" y="0"/>
            <a:ext cx="590627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Cuban American Families 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219965" y="892100"/>
            <a:ext cx="3533999" cy="547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37681"/>
              <a:buFont typeface="Arial"/>
              <a:buChar char="•"/>
            </a:pPr>
            <a:r>
              <a:rPr lang="en-US" sz="22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1959 revolution changed Cuba from capitalist country with close ties to U.S. to communist country with close ties to Soviet Union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37681"/>
              <a:buFont typeface="Arial"/>
              <a:buChar char="•"/>
            </a:pPr>
            <a:r>
              <a:rPr lang="en-US" sz="22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Those most affected by this change (upper classes) overrepresented in early waves of refugees (1959 – 1973)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41666"/>
              <a:buFont typeface="Arial"/>
              <a:buChar char="•"/>
            </a:pPr>
            <a:r>
              <a:rPr lang="en-US" sz="1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Also more likely to be women or older people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37681"/>
              <a:buFont typeface="Arial"/>
              <a:buChar char="•"/>
            </a:pPr>
            <a:r>
              <a:rPr lang="en-US" sz="22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Later refugees (1980) less advantaged and more likely to be single men</a:t>
            </a:r>
          </a:p>
        </p:txBody>
      </p:sp>
      <p:pic>
        <p:nvPicPr>
          <p:cNvPr id="182" name="Shape 18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678867" y="2824091"/>
            <a:ext cx="5465131" cy="3888050"/>
          </a:xfrm>
          <a:prstGeom prst="rect">
            <a:avLst/>
          </a:prstGeom>
        </p:spPr>
      </p:pic>
      <p:sp>
        <p:nvSpPr>
          <p:cNvPr id="183" name="Shape 183"/>
          <p:cNvSpPr txBox="1"/>
          <p:nvPr/>
        </p:nvSpPr>
        <p:spPr>
          <a:xfrm>
            <a:off x="3753966" y="2934137"/>
            <a:ext cx="32687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Cuban immigrants 1960s</a:t>
            </a:r>
          </a:p>
        </p:txBody>
      </p:sp>
      <p:pic>
        <p:nvPicPr>
          <p:cNvPr id="184" name="Shape 18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259526" y="0"/>
            <a:ext cx="3884473" cy="2824091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Cuban American Families</a:t>
            </a:r>
          </a:p>
        </p:txBody>
      </p:sp>
      <p:pic>
        <p:nvPicPr>
          <p:cNvPr id="190" name="Shape 19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1535242"/>
            <a:ext cx="4772602" cy="3453153"/>
          </a:xfrm>
          <a:prstGeom prst="rect">
            <a:avLst/>
          </a:prstGeom>
        </p:spPr>
      </p:pic>
      <p:pic>
        <p:nvPicPr>
          <p:cNvPr id="191" name="Shape 19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584394" y="160502"/>
            <a:ext cx="3559604" cy="3726452"/>
          </a:xfrm>
          <a:prstGeom prst="rect">
            <a:avLst/>
          </a:prstGeom>
        </p:spPr>
      </p:pic>
      <p:pic>
        <p:nvPicPr>
          <p:cNvPr id="192" name="Shape 19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079701" y="3684582"/>
            <a:ext cx="4064297" cy="3173417"/>
          </a:xfrm>
          <a:prstGeom prst="rect">
            <a:avLst/>
          </a:prstGeom>
        </p:spPr>
      </p:pic>
      <p:sp>
        <p:nvSpPr>
          <p:cNvPr id="193" name="Shape 193"/>
          <p:cNvSpPr txBox="1"/>
          <p:nvPr/>
        </p:nvSpPr>
        <p:spPr>
          <a:xfrm>
            <a:off x="711704" y="5554787"/>
            <a:ext cx="311196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Cuban immigrants 1980s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Cuban American Families 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457200" y="129340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17283"/>
              <a:buFont typeface="Arial"/>
              <a:buChar char="•"/>
            </a:pPr>
            <a:r>
              <a:rPr lang="en-US" sz="27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Unique characteristics of Cuban American community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18055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Those who fled to U.S. disproportionately representative of wealthiest, most modernized segment of Cuban society, also older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18055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result, Cuban Americans have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15079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rates business ownership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15079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 rates of fertility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15079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rates multigenerational households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15079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rates female labor force participation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17283"/>
              <a:buFont typeface="Arial"/>
              <a:buChar char="•"/>
            </a:pPr>
            <a:r>
              <a:rPr lang="en-US" sz="27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factors contribute to economic success of Cuban Americans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18055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have higher median family incomes than any other Latino group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Cuban American Families 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Ethnic enclaves help preserve culture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Still acculturation gap between first and second generations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divorce rates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be because men’s roles in family have not adapted to women’s participation in workforce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Parental supervision of courtship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Traditionally young women had chaperones on dates; men did not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 girls still more closely monitored than boys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Latino American Family Diversity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26666"/>
              <a:buFont typeface="Arial"/>
              <a:buChar char="•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Latino families have been in U.S. for only one generation, others for several generations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26666"/>
              <a:buFont typeface="Arial"/>
              <a:buChar char="•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Latino families came to the U. S. under various circumstances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Refugees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Economic migrants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Colonization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Reunification with family members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26666"/>
              <a:buFont typeface="Arial"/>
              <a:buChar char="•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Latinos also come from variety of countries in Latin America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26666"/>
              <a:buFont typeface="Arial"/>
              <a:buChar char="•"/>
            </a:pPr>
            <a:r>
              <a:rPr lang="en-US" sz="2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Three largest groups from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Mexico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Rico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28787"/>
              <a:buFont typeface="Arial"/>
              <a:buChar char="•"/>
            </a:pPr>
            <a:r>
              <a:rPr lang="en-US" sz="21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Cuba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 American Families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Acquisition of Mexican land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8974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Beginning 1845 with annexation of TX and ending in 1848 with the Treaty of Guadalupe Hidalgo, the U. S. gained control of Mexican land that would become the following states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California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Texas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Arizona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Mexico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Nevada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Utah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Parts of Wyoming,                                                             Colorado, Oklahoma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444780" y="3233514"/>
            <a:ext cx="4699213" cy="362448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 American Families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U.S. acquisition of Mexican land (con’t.)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100,000 Mexicans became U.S. citizens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lost ownership of their land due to taxes, laws requiring proof of ownership, and presence of European American squatters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Due to loss of wealth and self-sufficiency, standard of living decreased and families entered wage economy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 American Families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1763832" y="975934"/>
            <a:ext cx="5958740" cy="367788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Industrialization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Workers needed to help with industrialization in western U.S.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Mexicans recruited to build railroads, dams, and work in mines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Mexicans also recruited through government program to work as “braceros” (agricultural workers) during WW II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522700" y="4542250"/>
            <a:ext cx="3621300" cy="2315749"/>
          </a:xfrm>
          <a:prstGeom prst="rect">
            <a:avLst/>
          </a:prstGeom>
        </p:spPr>
      </p:pic>
      <p:pic>
        <p:nvPicPr>
          <p:cNvPr id="108" name="Shape 10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8191" y="2260917"/>
            <a:ext cx="2476500" cy="459708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 American Families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163228" y="873273"/>
            <a:ext cx="8980771" cy="3843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Effects on family life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99358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Husbands had to leave families behind as they migrated for work 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99358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Women entered workforce to make ends meet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99358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Women responsible for childrearing, domestic labor, and bringing income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99358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Strains on families; led to reformulations of family structure</a:t>
            </a:r>
          </a:p>
        </p:txBody>
      </p:sp>
      <p:pic>
        <p:nvPicPr>
          <p:cNvPr id="115" name="Shape 1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410857" y="4280562"/>
            <a:ext cx="5733142" cy="2577437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 American Families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Effects on family life (con’t.)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Extended family networks crucial for coping with challenges of migration and maintaining traditions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characteristics of Mexican American culture helped form and define these networks</a:t>
            </a:r>
          </a:p>
          <a:p>
            <a:pPr marL="1600200" marR="0" lvl="3" indent="-228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Familismo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tradition of maintaining strong orientation toward and obligation to family</a:t>
            </a:r>
          </a:p>
          <a:p>
            <a:pPr marL="1600200" marR="0" lvl="3" indent="-228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Compadrazgo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tradition of strong relationships between kids and godparents and between kids’ parents and godparents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 American Families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98958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Effects on family life (con’t.)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Early social reformers saw rising population of poor Mexican Americans as “social problem” to be addressed through Americanization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Mexican American kids placed in separate schools to learn English and Anglo-American culture</a:t>
            </a:r>
          </a:p>
          <a:p>
            <a:pPr marL="1143000" marR="0" lvl="2" indent="-2286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 emphasized training for low wage work rather than academics</a:t>
            </a:r>
          </a:p>
          <a:p>
            <a:endParaRPr lang="en-US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Rican American Families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648200" y="12446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U.S. colonization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Puerto Rico became U.S. territory as result of Spanish-American War in 1898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U.S. sugar companies quickly bought up much productive land, leaving many landless and unemployed</a:t>
            </a:r>
          </a:p>
          <a:p>
            <a:pPr marL="1143000" marR="0" lvl="2" indent="-228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Cities became overpopulated with those looking for work</a:t>
            </a:r>
          </a:p>
          <a:p>
            <a:endParaRPr lang="en-US" sz="2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Shape 13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1244600"/>
            <a:ext cx="3810000" cy="5613400"/>
          </a:xfrm>
          <a:prstGeom prst="rect">
            <a:avLst/>
          </a:prstGeom>
        </p:spPr>
      </p:pic>
      <p:sp>
        <p:nvSpPr>
          <p:cNvPr id="135" name="Shape 135"/>
          <p:cNvSpPr txBox="1"/>
          <p:nvPr/>
        </p:nvSpPr>
        <p:spPr>
          <a:xfrm>
            <a:off x="3989930" y="6280539"/>
            <a:ext cx="3460834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Harvesting sugar cane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983</Words>
  <Application>Microsoft Office PowerPoint</Application>
  <PresentationFormat>On-screen Show (4:3)</PresentationFormat>
  <Paragraphs>123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Custom Theme</vt:lpstr>
      <vt:lpstr>History of Latino American Families in the U.S.</vt:lpstr>
      <vt:lpstr>Latino American Family Diversity</vt:lpstr>
      <vt:lpstr>Mexican American Families</vt:lpstr>
      <vt:lpstr>Mexican American Families</vt:lpstr>
      <vt:lpstr>Mexican American Families</vt:lpstr>
      <vt:lpstr>Mexican American Families</vt:lpstr>
      <vt:lpstr>Mexican American Families</vt:lpstr>
      <vt:lpstr>Mexican American Families</vt:lpstr>
      <vt:lpstr>Puerto Rican American Families</vt:lpstr>
      <vt:lpstr>Puerto Rican American Families</vt:lpstr>
      <vt:lpstr>Puerto Rican American Families</vt:lpstr>
      <vt:lpstr>Puerto Rican American Families</vt:lpstr>
      <vt:lpstr>Puerto Rican American Families</vt:lpstr>
      <vt:lpstr>Puerto Rican American Families </vt:lpstr>
      <vt:lpstr>Cuban American Families </vt:lpstr>
      <vt:lpstr>Cuban American Families </vt:lpstr>
      <vt:lpstr>Cuban American Families</vt:lpstr>
      <vt:lpstr>Cuban American Families </vt:lpstr>
      <vt:lpstr>Cuban American Families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Latino American Families in the U.S.</dc:title>
  <dc:creator>Sydney M. Woolf</dc:creator>
  <cp:lastModifiedBy>Sydney M. Woolf</cp:lastModifiedBy>
  <cp:revision>1</cp:revision>
  <dcterms:modified xsi:type="dcterms:W3CDTF">2014-02-21T22:31:07Z</dcterms:modified>
</cp:coreProperties>
</file>