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9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2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35578210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606581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656991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44" name="Shape 14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926102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626499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56" name="Shape 1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613191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687421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787543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373026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08" name="Shape 10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396818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148997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20" name="Shape 12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872582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26" name="Shape 1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406957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32" name="Shape 1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215266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640"/>
              </a:spcBef>
              <a:buClr>
                <a:srgbClr val="888888"/>
              </a:buClr>
              <a:buFont typeface="Calibri"/>
              <a:buNone/>
              <a:defRPr sz="3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ctr" rtl="0">
              <a:spcBef>
                <a:spcPts val="560"/>
              </a:spcBef>
              <a:buClr>
                <a:srgbClr val="888888"/>
              </a:buClr>
              <a:buFont typeface="Calibri"/>
              <a:buNone/>
              <a:defRPr sz="28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ctr" rtl="0">
              <a:spcBef>
                <a:spcPts val="480"/>
              </a:spcBef>
              <a:buClr>
                <a:srgbClr val="888888"/>
              </a:buClr>
              <a:buFont typeface="Calibri"/>
              <a:buNone/>
              <a:defRPr sz="24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VERTICAL_TEX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2225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177800" algn="l" rtl="0">
              <a:spcBef>
                <a:spcPts val="560"/>
              </a:spcBef>
              <a:buClr>
                <a:schemeClr val="dk1"/>
              </a:buClr>
              <a:buFont typeface="Arial"/>
              <a:buChar char="•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136525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_TITLE_AND_VERTICAL_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2225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177800" algn="l" rtl="0">
              <a:spcBef>
                <a:spcPts val="560"/>
              </a:spcBef>
              <a:buClr>
                <a:schemeClr val="dk1"/>
              </a:buClr>
              <a:buFont typeface="Arial"/>
              <a:buChar char="•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136525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OBJECT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2225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177800" algn="l" rtl="0">
              <a:spcBef>
                <a:spcPts val="560"/>
              </a:spcBef>
              <a:buClr>
                <a:schemeClr val="dk1"/>
              </a:buClr>
              <a:buFont typeface="Arial"/>
              <a:buChar char="•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136525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_HEADER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defRPr sz="4000" b="1" cap="small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Clr>
                <a:srgbClr val="888888"/>
              </a:buClr>
              <a:buFont typeface="Calibri"/>
              <a:buNone/>
              <a:defRPr sz="2000">
                <a:solidFill>
                  <a:srgbClr val="888888"/>
                </a:solidFill>
              </a:defRPr>
            </a:lvl1pPr>
            <a:lvl2pPr marL="457200" indent="0" rtl="0">
              <a:buClr>
                <a:srgbClr val="888888"/>
              </a:buClr>
              <a:buFont typeface="Calibri"/>
              <a:buNone/>
              <a:defRPr sz="1800">
                <a:solidFill>
                  <a:srgbClr val="888888"/>
                </a:solidFill>
              </a:defRPr>
            </a:lvl2pPr>
            <a:lvl3pPr marL="914400" indent="0" rtl="0">
              <a:buClr>
                <a:srgbClr val="888888"/>
              </a:buClr>
              <a:buFont typeface="Calibri"/>
              <a:buNone/>
              <a:defRPr sz="1600">
                <a:solidFill>
                  <a:srgbClr val="888888"/>
                </a:solidFill>
              </a:defRPr>
            </a:lvl3pPr>
            <a:lvl4pPr marL="1371600" indent="0" rtl="0"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4pPr>
            <a:lvl5pPr marL="1828800" indent="0" rtl="0"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5pPr>
            <a:lvl6pPr marL="2286000" indent="0" rtl="0"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6pPr>
            <a:lvl7pPr marL="2743200" indent="0" rtl="0"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7pPr>
            <a:lvl8pPr marL="3200400" indent="0" rtl="0"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8pPr>
            <a:lvl9pPr marL="3657600" indent="0" rtl="0"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_OBJECT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8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8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TWO_OBJECTS_WITH_TEX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Calibri"/>
              <a:buNone/>
              <a:defRPr sz="2400" b="1"/>
            </a:lvl1pPr>
            <a:lvl2pPr marL="457200" indent="0" rtl="0">
              <a:buFont typeface="Calibri"/>
              <a:buNone/>
              <a:defRPr sz="2000" b="1"/>
            </a:lvl2pPr>
            <a:lvl3pPr marL="914400" indent="0" rtl="0">
              <a:buFont typeface="Calibri"/>
              <a:buNone/>
              <a:defRPr sz="1800" b="1"/>
            </a:lvl3pPr>
            <a:lvl4pPr marL="1371600" indent="0" rtl="0">
              <a:buFont typeface="Calibri"/>
              <a:buNone/>
              <a:defRPr sz="1600" b="1"/>
            </a:lvl4pPr>
            <a:lvl5pPr marL="1828800" indent="0" rtl="0">
              <a:buFont typeface="Calibri"/>
              <a:buNone/>
              <a:defRPr sz="1600" b="1"/>
            </a:lvl5pPr>
            <a:lvl6pPr marL="2286000" indent="0" rtl="0">
              <a:buFont typeface="Calibri"/>
              <a:buNone/>
              <a:defRPr sz="1600" b="1"/>
            </a:lvl6pPr>
            <a:lvl7pPr marL="2743200" indent="0" rtl="0">
              <a:buFont typeface="Calibri"/>
              <a:buNone/>
              <a:defRPr sz="1600" b="1"/>
            </a:lvl7pPr>
            <a:lvl8pPr marL="3200400" indent="0" rtl="0">
              <a:buFont typeface="Calibri"/>
              <a:buNone/>
              <a:defRPr sz="1600" b="1"/>
            </a:lvl8pPr>
            <a:lvl9pPr marL="3657600" indent="0" rtl="0">
              <a:buFont typeface="Calibri"/>
              <a:buNone/>
              <a:defRPr sz="1600" b="1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Calibri"/>
              <a:buNone/>
              <a:defRPr sz="2400" b="1"/>
            </a:lvl1pPr>
            <a:lvl2pPr marL="457200" indent="0" rtl="0">
              <a:buFont typeface="Calibri"/>
              <a:buNone/>
              <a:defRPr sz="2000" b="1"/>
            </a:lvl2pPr>
            <a:lvl3pPr marL="914400" indent="0" rtl="0">
              <a:buFont typeface="Calibri"/>
              <a:buNone/>
              <a:defRPr sz="1800" b="1"/>
            </a:lvl3pPr>
            <a:lvl4pPr marL="1371600" indent="0" rtl="0">
              <a:buFont typeface="Calibri"/>
              <a:buNone/>
              <a:defRPr sz="1600" b="1"/>
            </a:lvl4pPr>
            <a:lvl5pPr marL="1828800" indent="0" rtl="0">
              <a:buFont typeface="Calibri"/>
              <a:buNone/>
              <a:defRPr sz="1600" b="1"/>
            </a:lvl5pPr>
            <a:lvl6pPr marL="2286000" indent="0" rtl="0">
              <a:buFont typeface="Calibri"/>
              <a:buNone/>
              <a:defRPr sz="1600" b="1"/>
            </a:lvl6pPr>
            <a:lvl7pPr marL="2743200" indent="0" rtl="0">
              <a:buFont typeface="Calibri"/>
              <a:buNone/>
              <a:defRPr sz="1600" b="1"/>
            </a:lvl7pPr>
            <a:lvl8pPr marL="3200400" indent="0" rtl="0">
              <a:buFont typeface="Calibri"/>
              <a:buNone/>
              <a:defRPr sz="1600" b="1"/>
            </a:lvl8pPr>
            <a:lvl9pPr marL="3657600" indent="0" rtl="0">
              <a:buFont typeface="Calibri"/>
              <a:buNone/>
              <a:defRPr sz="1600" b="1"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OBJECT_WITH_CAPTION_TEX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1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3200"/>
            </a:lvl1pPr>
            <a:lvl2pPr rtl="0">
              <a:defRPr sz="2800"/>
            </a:lvl2pPr>
            <a:lvl3pPr rtl="0">
              <a:defRPr sz="2400"/>
            </a:lvl3pPr>
            <a:lvl4pPr rtl="0">
              <a:defRPr sz="2000"/>
            </a:lvl4pPr>
            <a:lvl5pPr rtl="0">
              <a:defRPr sz="20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Calibri"/>
              <a:buNone/>
              <a:defRPr sz="1400"/>
            </a:lvl1pPr>
            <a:lvl2pPr marL="457200" indent="0" rtl="0">
              <a:buFont typeface="Calibri"/>
              <a:buNone/>
              <a:defRPr sz="1200"/>
            </a:lvl2pPr>
            <a:lvl3pPr marL="914400" indent="0" rtl="0">
              <a:buFont typeface="Calibri"/>
              <a:buNone/>
              <a:defRPr sz="1000"/>
            </a:lvl3pPr>
            <a:lvl4pPr marL="1371600" indent="0" rtl="0">
              <a:buFont typeface="Calibri"/>
              <a:buNone/>
              <a:defRPr sz="900"/>
            </a:lvl4pPr>
            <a:lvl5pPr marL="1828800" indent="0" rtl="0">
              <a:buFont typeface="Calibri"/>
              <a:buNone/>
              <a:defRPr sz="900"/>
            </a:lvl5pPr>
            <a:lvl6pPr marL="2286000" indent="0" rtl="0">
              <a:buFont typeface="Calibri"/>
              <a:buNone/>
              <a:defRPr sz="900"/>
            </a:lvl6pPr>
            <a:lvl7pPr marL="2743200" indent="0" rtl="0">
              <a:buFont typeface="Calibri"/>
              <a:buNone/>
              <a:defRPr sz="900"/>
            </a:lvl7pPr>
            <a:lvl8pPr marL="3200400" indent="0" rtl="0">
              <a:buFont typeface="Calibri"/>
              <a:buNone/>
              <a:defRPr sz="900"/>
            </a:lvl8pPr>
            <a:lvl9pPr marL="3657600" indent="0" rtl="0">
              <a:buFont typeface="Calibri"/>
              <a:buNone/>
              <a:defRPr sz="900"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_WITH_CAPTION_TEX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1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62" name="Shape 62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buClr>
                <a:srgbClr val="888888"/>
              </a:buClr>
              <a:buFont typeface="Calibri"/>
              <a:buNone/>
              <a:defRPr sz="3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buClr>
                <a:schemeClr val="dk1"/>
              </a:buClr>
              <a:buFont typeface="Calibri"/>
              <a:buNone/>
              <a:defRPr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buClr>
                <a:schemeClr val="dk1"/>
              </a:buClr>
              <a:buFont typeface="Calibri"/>
              <a:buNone/>
              <a:defRPr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buClr>
                <a:schemeClr val="dk1"/>
              </a:buClr>
              <a:buFont typeface="Calibri"/>
              <a:buNone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buClr>
                <a:schemeClr val="dk1"/>
              </a:buClr>
              <a:buFont typeface="Calibri"/>
              <a:buNone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buClr>
                <a:schemeClr val="dk1"/>
              </a:buClr>
              <a:buFont typeface="Calibri"/>
              <a:buNone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buClr>
                <a:schemeClr val="dk1"/>
              </a:buClr>
              <a:buFont typeface="Calibri"/>
              <a:buNone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buClr>
                <a:schemeClr val="dk1"/>
              </a:buClr>
              <a:buFont typeface="Calibri"/>
              <a:buNone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buClr>
                <a:schemeClr val="dk1"/>
              </a:buClr>
              <a:buFont typeface="Calibri"/>
              <a:buNone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Calibri"/>
              <a:buNone/>
              <a:defRPr sz="1400"/>
            </a:lvl1pPr>
            <a:lvl2pPr marL="457200" indent="0" rtl="0">
              <a:buFont typeface="Calibri"/>
              <a:buNone/>
              <a:defRPr sz="1200"/>
            </a:lvl2pPr>
            <a:lvl3pPr marL="914400" indent="0" rtl="0">
              <a:buFont typeface="Calibri"/>
              <a:buNone/>
              <a:defRPr sz="1000"/>
            </a:lvl3pPr>
            <a:lvl4pPr marL="1371600" indent="0" rtl="0">
              <a:buFont typeface="Calibri"/>
              <a:buNone/>
              <a:defRPr sz="900"/>
            </a:lvl4pPr>
            <a:lvl5pPr marL="1828800" indent="0" rtl="0">
              <a:buFont typeface="Calibri"/>
              <a:buNone/>
              <a:defRPr sz="900"/>
            </a:lvl5pPr>
            <a:lvl6pPr marL="2286000" indent="0" rtl="0">
              <a:buFont typeface="Calibri"/>
              <a:buNone/>
              <a:defRPr sz="900"/>
            </a:lvl6pPr>
            <a:lvl7pPr marL="2743200" indent="0" rtl="0">
              <a:buFont typeface="Calibri"/>
              <a:buNone/>
              <a:defRPr sz="900"/>
            </a:lvl7pPr>
            <a:lvl8pPr marL="3200400" indent="0" rtl="0">
              <a:buFont typeface="Calibri"/>
              <a:buNone/>
              <a:defRPr sz="900"/>
            </a:lvl8pPr>
            <a:lvl9pPr marL="3657600" indent="0" rtl="0">
              <a:buFont typeface="Calibri"/>
              <a:buNone/>
              <a:defRPr sz="900"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2225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indent="-177800" algn="l" rtl="0">
              <a:spcBef>
                <a:spcPts val="560"/>
              </a:spcBef>
              <a:buClr>
                <a:schemeClr val="dk1"/>
              </a:buClr>
              <a:buFont typeface="Arial"/>
              <a:buChar char="•"/>
              <a:defRPr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indent="-136525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AofKyizzAko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ctrTitle"/>
          </p:nvPr>
        </p:nvSpPr>
        <p:spPr>
          <a:xfrm>
            <a:off x="480000" y="2130425"/>
            <a:ext cx="8183999" cy="1976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Race, Ethnicity, and Families: </a:t>
            </a:r>
            <a:r>
              <a:rPr lang="en-US"/>
              <a:t>Recent History and Current Status</a:t>
            </a:r>
          </a:p>
        </p:txBody>
      </p:sp>
      <p:sp>
        <p:nvSpPr>
          <p:cNvPr id="81" name="Shape 81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Asian Americans</a:t>
            </a:r>
          </a:p>
        </p:txBody>
      </p: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560"/>
              </a:spcBef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Interdependence among kin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Adult children often provide most income in households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More recent immigrant groups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sng" strike="noStrike" cap="none" baseline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http://www.youtube.com/watch?v=AofKyizzAko</a:t>
            </a: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(Asian immigration)</a:t>
            </a:r>
          </a:p>
          <a:p>
            <a:endParaRPr lang="en-US" sz="2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1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"/>
                                        <p:tgtEl>
                                          <p:spTgt spid="1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Native Americans</a:t>
            </a:r>
          </a:p>
        </p:txBody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560"/>
              </a:spcBef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Migration from reservations to urban areas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High rates of single female-headed households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High rates out of wedlock childbirths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Differences between reservation and urban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Intermarriage (racial &amp; ethnic)</a:t>
            </a:r>
          </a:p>
        </p:txBody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560"/>
              </a:spcBef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Least common for non-Hispanic whites and African Americans (2.7 – 14%)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Most common for Asian Americans and Native Americans (47 – 58%)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Hispanics – Cubans least likely, Puerto Ricans most likely (46 – 52%) 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Kinship</a:t>
            </a:r>
          </a:p>
        </p:txBody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560"/>
              </a:spcBef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Marriage-centered </a:t>
            </a:r>
          </a:p>
          <a:p>
            <a:pPr marL="742950" marR="0" lvl="1" indent="-285750" algn="l" rtl="0">
              <a:spcBef>
                <a:spcPts val="480"/>
              </a:spcBef>
              <a:buClr>
                <a:schemeClr val="dk1"/>
              </a:buClr>
              <a:buSzPct val="100694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Money &amp; resources for benefit of married couple</a:t>
            </a:r>
          </a:p>
          <a:p>
            <a:pPr marL="742950" marR="0" lvl="1" indent="-285750" algn="l" rtl="0">
              <a:spcBef>
                <a:spcPts val="480"/>
              </a:spcBef>
              <a:buClr>
                <a:schemeClr val="dk1"/>
              </a:buClr>
              <a:buSzPct val="100694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Upward mobility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Women-centered</a:t>
            </a:r>
          </a:p>
          <a:p>
            <a:pPr marL="742950" marR="0" lvl="1" indent="-285750" algn="l" rtl="0">
              <a:spcBef>
                <a:spcPts val="480"/>
              </a:spcBef>
              <a:buClr>
                <a:schemeClr val="dk1"/>
              </a:buClr>
              <a:buSzPct val="100694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Money &amp; resources for benefit of as many as possible</a:t>
            </a:r>
          </a:p>
          <a:p>
            <a:pPr marL="742950" marR="0" lvl="1" indent="-285750" algn="l" rtl="0">
              <a:spcBef>
                <a:spcPts val="480"/>
              </a:spcBef>
              <a:buClr>
                <a:schemeClr val="dk1"/>
              </a:buClr>
              <a:buSzPct val="100694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Daily subsistence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Social Capital</a:t>
            </a:r>
          </a:p>
        </p:txBody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560"/>
              </a:spcBef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Resources someone accesses through </a:t>
            </a:r>
            <a:r>
              <a:rPr lang="en-US" sz="2800" b="0" i="0" u="sng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relationships</a:t>
            </a: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with other people (NOT money)</a:t>
            </a:r>
          </a:p>
          <a:p>
            <a:pPr marL="742950" marR="0" lvl="1" indent="-285750" algn="l" rtl="0">
              <a:spcBef>
                <a:spcPts val="480"/>
              </a:spcBef>
              <a:buClr>
                <a:schemeClr val="dk1"/>
              </a:buClr>
              <a:buSzPct val="100694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Getting a job</a:t>
            </a:r>
          </a:p>
          <a:p>
            <a:pPr marL="742950" marR="0" lvl="1" indent="-285750" algn="l" rtl="0">
              <a:spcBef>
                <a:spcPts val="480"/>
              </a:spcBef>
              <a:buClr>
                <a:schemeClr val="dk1"/>
              </a:buClr>
              <a:buSzPct val="100694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Getting into a school</a:t>
            </a:r>
          </a:p>
          <a:p>
            <a:endParaRPr lang="en-US" sz="24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African-American Families </a:t>
            </a:r>
          </a:p>
        </p:txBody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560"/>
              </a:spcBef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1960s gains in employment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1970s losses in employment, especially for men</a:t>
            </a:r>
          </a:p>
          <a:p>
            <a:pPr marL="742950" marR="0" lvl="1" indent="-285750" algn="l" rtl="0">
              <a:spcBef>
                <a:spcPts val="480"/>
              </a:spcBef>
              <a:buClr>
                <a:schemeClr val="dk1"/>
              </a:buClr>
              <a:buSzPct val="100694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Fewer manufacturing jobs</a:t>
            </a:r>
          </a:p>
          <a:p>
            <a:pPr marL="742950" marR="0" lvl="1" indent="-285750" algn="l" rtl="0">
              <a:spcBef>
                <a:spcPts val="480"/>
              </a:spcBef>
              <a:buClr>
                <a:schemeClr val="dk1"/>
              </a:buClr>
              <a:buSzPct val="100694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Inadequate education for other types of jobs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Discrimination, globalization, automation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African-American Families </a:t>
            </a:r>
          </a:p>
        </p:txBody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560"/>
              </a:spcBef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Marriage rates</a:t>
            </a:r>
          </a:p>
          <a:p>
            <a:pPr marL="742950" marR="0" lvl="1" indent="-285750" algn="l" rtl="0">
              <a:spcBef>
                <a:spcPts val="480"/>
              </a:spcBef>
              <a:buClr>
                <a:schemeClr val="dk1"/>
              </a:buClr>
              <a:buSzPct val="100694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Big drop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Childbearing outside marriage</a:t>
            </a:r>
          </a:p>
          <a:p>
            <a:pPr marL="742950" marR="0" lvl="1" indent="-285750" algn="l" rtl="0">
              <a:spcBef>
                <a:spcPts val="480"/>
              </a:spcBef>
              <a:buClr>
                <a:schemeClr val="dk1"/>
              </a:buClr>
              <a:buSzPct val="100694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70% babies born to unwed mothers</a:t>
            </a:r>
          </a:p>
          <a:p>
            <a:pPr marL="742950" marR="0" lvl="1" indent="-285750" algn="l" rtl="0">
              <a:spcBef>
                <a:spcPts val="480"/>
              </a:spcBef>
              <a:buClr>
                <a:schemeClr val="dk1"/>
              </a:buClr>
              <a:buSzPct val="100694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More similar to non-Hispanic white rates b/c non-Hispanic whites rates increased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Single-parent families</a:t>
            </a:r>
          </a:p>
          <a:p>
            <a:pPr marL="742950" marR="0" lvl="1" indent="-285750" algn="l" rtl="0">
              <a:spcBef>
                <a:spcPts val="480"/>
              </a:spcBef>
              <a:buClr>
                <a:schemeClr val="dk1"/>
              </a:buClr>
              <a:buSzPct val="100694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53% of households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African-American Families </a:t>
            </a:r>
          </a:p>
        </p:txBody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560"/>
              </a:spcBef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Why these demographics?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Larger kin networks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Smaller pool marriageable men</a:t>
            </a:r>
          </a:p>
          <a:p>
            <a:pPr marL="742950" marR="0" lvl="1" indent="-285750" algn="l" rtl="0">
              <a:spcBef>
                <a:spcPts val="480"/>
              </a:spcBef>
              <a:buClr>
                <a:schemeClr val="dk1"/>
              </a:buClr>
              <a:buSzPct val="100694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Unemployed</a:t>
            </a:r>
          </a:p>
          <a:p>
            <a:pPr marL="742950" marR="0" lvl="1" indent="-285750" algn="l" rtl="0">
              <a:spcBef>
                <a:spcPts val="480"/>
              </a:spcBef>
              <a:buClr>
                <a:schemeClr val="dk1"/>
              </a:buClr>
              <a:buSzPct val="100694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Incarcerated </a:t>
            </a:r>
          </a:p>
          <a:p>
            <a:pPr marL="742950" marR="0" lvl="1" indent="-285750" algn="l" rtl="0">
              <a:spcBef>
                <a:spcPts val="480"/>
              </a:spcBef>
              <a:buClr>
                <a:schemeClr val="dk1"/>
              </a:buClr>
              <a:buSzPct val="100694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Violent deaths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Middle Class African American Families</a:t>
            </a:r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560"/>
              </a:spcBef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Growing group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Have fewer assets than their white counterparts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Why?</a:t>
            </a:r>
          </a:p>
          <a:p>
            <a:pPr marL="742950" marR="0" lvl="1" indent="-285750" algn="l" rtl="0">
              <a:spcBef>
                <a:spcPts val="480"/>
              </a:spcBef>
              <a:buClr>
                <a:schemeClr val="dk1"/>
              </a:buClr>
              <a:buSzPct val="100694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Whites more likely to inherit wealth, be able to borrow money from family</a:t>
            </a:r>
          </a:p>
          <a:p>
            <a:pPr marL="742950" marR="0" lvl="1" indent="-285750" algn="l" rtl="0">
              <a:spcBef>
                <a:spcPts val="480"/>
              </a:spcBef>
              <a:buClr>
                <a:schemeClr val="dk1"/>
              </a:buClr>
              <a:buSzPct val="100694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Whites have easier time getting home loans</a:t>
            </a:r>
          </a:p>
          <a:p>
            <a:pPr marL="742950" marR="0" lvl="1" indent="-285750" algn="l" rtl="0">
              <a:spcBef>
                <a:spcPts val="480"/>
              </a:spcBef>
              <a:buClr>
                <a:schemeClr val="dk1"/>
              </a:buClr>
              <a:buSzPct val="100694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Homes in black neighborhoods don’t appreciate in value as much as those in white neighborhoods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Hispanic Families: Mexican-Americans</a:t>
            </a:r>
          </a:p>
        </p:txBody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560"/>
              </a:spcBef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65% Hispanics in U.S. are Mexican-Americans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Marry younger than other groups </a:t>
            </a:r>
          </a:p>
          <a:p>
            <a:pPr marL="742950" marR="0" lvl="1" indent="-285750" algn="l" rtl="0">
              <a:spcBef>
                <a:spcPts val="480"/>
              </a:spcBef>
              <a:buClr>
                <a:schemeClr val="dk1"/>
              </a:buClr>
              <a:buSzPct val="100694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48% of 20-24 y.o. women married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More families with 2 parents and one wage earner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Likely to live in vertically and horizontally extended families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Highest total fertility rate (TFR) </a:t>
            </a:r>
          </a:p>
          <a:p>
            <a:pPr marL="742950" marR="0" lvl="1" indent="-285750" algn="l" rtl="0">
              <a:spcBef>
                <a:spcPts val="480"/>
              </a:spcBef>
              <a:buClr>
                <a:schemeClr val="dk1"/>
              </a:buClr>
              <a:buSzPct val="100694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# kids would have over lifetime if current birthrates stay constant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Hispanic Families: Puerto Ricans</a:t>
            </a:r>
          </a:p>
        </p:txBody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560"/>
              </a:spcBef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U.S. citizens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Free to relocate to mainland w/o visas, etc.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Highest unemployment and poverty rates of any Hispanic group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Higher percentage of children born to unmarried women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Consensual unions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Hispanic Families: Cuban Americans</a:t>
            </a:r>
          </a:p>
        </p:txBody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560"/>
              </a:spcBef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Came for political reasons, not labor (1960s)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More educated, skilled, financially secure 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Light-skinned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Warmly received – Castro, Communism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Formed </a:t>
            </a:r>
            <a:r>
              <a:rPr lang="en-US" sz="2800" b="0" i="0" u="sng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immigrant enclaves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Business ownership</a:t>
            </a:r>
          </a:p>
          <a:p>
            <a:pPr marL="342900" marR="0" lvl="0" indent="-342900" algn="l" rtl="0">
              <a:spcBef>
                <a:spcPts val="560"/>
              </a:spcBef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Conjugal families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ustom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419</Words>
  <Application>Microsoft Office PowerPoint</Application>
  <PresentationFormat>On-screen Show (4:3)</PresentationFormat>
  <Paragraphs>76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Custom Theme</vt:lpstr>
      <vt:lpstr>Race, Ethnicity, and Families: Recent History and Current Status</vt:lpstr>
      <vt:lpstr>Social Capital</vt:lpstr>
      <vt:lpstr>African-American Families </vt:lpstr>
      <vt:lpstr>African-American Families </vt:lpstr>
      <vt:lpstr>African-American Families </vt:lpstr>
      <vt:lpstr>Middle Class African American Families</vt:lpstr>
      <vt:lpstr>Hispanic Families: Mexican-Americans</vt:lpstr>
      <vt:lpstr>Hispanic Families: Puerto Ricans</vt:lpstr>
      <vt:lpstr>Hispanic Families: Cuban Americans</vt:lpstr>
      <vt:lpstr>Asian Americans</vt:lpstr>
      <vt:lpstr>Native Americans</vt:lpstr>
      <vt:lpstr>Intermarriage (racial &amp; ethnic)</vt:lpstr>
      <vt:lpstr>Kinship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Race, Ethnicity, and Families: Recent History and Current Status</dc:title>
  <dc:creator>Sydney M. Woolf</dc:creator>
  <cp:lastModifiedBy>Sydney M. Woolf</cp:lastModifiedBy>
  <cp:revision>1</cp:revision>
  <dcterms:modified xsi:type="dcterms:W3CDTF">2014-02-21T22:34:05Z</dcterms:modified>
</cp:coreProperties>
</file>