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9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23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86486141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84" name="Shape 8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945406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48" name="Shape 14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751125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54" name="Shape 15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5032472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61" name="Shape 16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534593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68" name="Shape 16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0064895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74" name="Shape 17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902117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90" name="Shape 9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980511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98" name="Shape 9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512987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04" name="Shape 10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928688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11" name="Shape 11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9942663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19" name="Shape 11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816680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27" name="Shape 12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2146426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35" name="Shape 13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733563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42" name="Shape 14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340378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640"/>
              </a:spcBef>
              <a:buClr>
                <a:srgbClr val="888888"/>
              </a:buClr>
              <a:buFont typeface="Calibri"/>
              <a:buNone/>
              <a:defRPr sz="3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ctr" rtl="0">
              <a:spcBef>
                <a:spcPts val="560"/>
              </a:spcBef>
              <a:buClr>
                <a:srgbClr val="888888"/>
              </a:buClr>
              <a:buFont typeface="Calibri"/>
              <a:buNone/>
              <a:defRPr sz="28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ctr" rtl="0">
              <a:spcBef>
                <a:spcPts val="480"/>
              </a:spcBef>
              <a:buClr>
                <a:srgbClr val="888888"/>
              </a:buClr>
              <a:buFont typeface="Calibri"/>
              <a:buNone/>
              <a:defRPr sz="24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ctr" rtl="0">
              <a:spcBef>
                <a:spcPts val="400"/>
              </a:spcBef>
              <a:buClr>
                <a:srgbClr val="888888"/>
              </a:buClr>
              <a:buFont typeface="Calibri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ctr" rtl="0">
              <a:spcBef>
                <a:spcPts val="400"/>
              </a:spcBef>
              <a:buClr>
                <a:srgbClr val="888888"/>
              </a:buClr>
              <a:buFont typeface="Calibri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ctr" rtl="0">
              <a:spcBef>
                <a:spcPts val="400"/>
              </a:spcBef>
              <a:buClr>
                <a:srgbClr val="888888"/>
              </a:buClr>
              <a:buFont typeface="Calibri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ctr" rtl="0">
              <a:spcBef>
                <a:spcPts val="400"/>
              </a:spcBef>
              <a:buClr>
                <a:srgbClr val="888888"/>
              </a:buClr>
              <a:buFont typeface="Calibri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ctr" rtl="0">
              <a:spcBef>
                <a:spcPts val="400"/>
              </a:spcBef>
              <a:buClr>
                <a:srgbClr val="888888"/>
              </a:buClr>
              <a:buFont typeface="Calibri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ctr" rtl="0">
              <a:spcBef>
                <a:spcPts val="400"/>
              </a:spcBef>
              <a:buClr>
                <a:srgbClr val="888888"/>
              </a:buClr>
              <a:buFont typeface="Calibri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VERTICAL_TEXT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22225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indent="-177800" algn="l" rtl="0">
              <a:spcBef>
                <a:spcPts val="560"/>
              </a:spcBef>
              <a:buClr>
                <a:schemeClr val="dk1"/>
              </a:buClr>
              <a:buFont typeface="Arial"/>
              <a:buChar char="•"/>
              <a:defRPr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indent="-136525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_TITLE_AND_VERTICAL_TEXT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 rot="5400000">
            <a:off x="541337" y="190500"/>
            <a:ext cx="5851525" cy="601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22225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indent="-177800" algn="l" rtl="0">
              <a:spcBef>
                <a:spcPts val="560"/>
              </a:spcBef>
              <a:buClr>
                <a:schemeClr val="dk1"/>
              </a:buClr>
              <a:buFont typeface="Arial"/>
              <a:buChar char="•"/>
              <a:defRPr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indent="-136525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OBJECT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22225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indent="-177800" algn="l" rtl="0">
              <a:spcBef>
                <a:spcPts val="560"/>
              </a:spcBef>
              <a:buClr>
                <a:schemeClr val="dk1"/>
              </a:buClr>
              <a:buFont typeface="Arial"/>
              <a:buChar char="•"/>
              <a:defRPr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indent="-136525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_HEADER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defRPr sz="4000" b="1" cap="small"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722312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Clr>
                <a:srgbClr val="888888"/>
              </a:buClr>
              <a:buFont typeface="Calibri"/>
              <a:buNone/>
              <a:defRPr sz="2000">
                <a:solidFill>
                  <a:srgbClr val="888888"/>
                </a:solidFill>
              </a:defRPr>
            </a:lvl1pPr>
            <a:lvl2pPr marL="457200" indent="0" rtl="0">
              <a:buClr>
                <a:srgbClr val="888888"/>
              </a:buClr>
              <a:buFont typeface="Calibri"/>
              <a:buNone/>
              <a:defRPr sz="1800">
                <a:solidFill>
                  <a:srgbClr val="888888"/>
                </a:solidFill>
              </a:defRPr>
            </a:lvl2pPr>
            <a:lvl3pPr marL="914400" indent="0" rtl="0">
              <a:buClr>
                <a:srgbClr val="888888"/>
              </a:buClr>
              <a:buFont typeface="Calibri"/>
              <a:buNone/>
              <a:defRPr sz="1600">
                <a:solidFill>
                  <a:srgbClr val="888888"/>
                </a:solidFill>
              </a:defRPr>
            </a:lvl3pPr>
            <a:lvl4pPr marL="1371600" indent="0" rtl="0"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4pPr>
            <a:lvl5pPr marL="1828800" indent="0" rtl="0"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5pPr>
            <a:lvl6pPr marL="2286000" indent="0" rtl="0"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6pPr>
            <a:lvl7pPr marL="2743200" indent="0" rtl="0"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7pPr>
            <a:lvl8pPr marL="3200400" indent="0" rtl="0"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8pPr>
            <a:lvl9pPr marL="3657600" indent="0" rtl="0"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_OBJECTS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800"/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800"/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TWO_OBJECTS_WITH_TEXT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Calibri"/>
              <a:buNone/>
              <a:defRPr sz="2400" b="1"/>
            </a:lvl1pPr>
            <a:lvl2pPr marL="457200" indent="0" rtl="0">
              <a:buFont typeface="Calibri"/>
              <a:buNone/>
              <a:defRPr sz="2000" b="1"/>
            </a:lvl2pPr>
            <a:lvl3pPr marL="914400" indent="0" rtl="0">
              <a:buFont typeface="Calibri"/>
              <a:buNone/>
              <a:defRPr sz="1800" b="1"/>
            </a:lvl3pPr>
            <a:lvl4pPr marL="1371600" indent="0" rtl="0">
              <a:buFont typeface="Calibri"/>
              <a:buNone/>
              <a:defRPr sz="1600" b="1"/>
            </a:lvl4pPr>
            <a:lvl5pPr marL="1828800" indent="0" rtl="0">
              <a:buFont typeface="Calibri"/>
              <a:buNone/>
              <a:defRPr sz="1600" b="1"/>
            </a:lvl5pPr>
            <a:lvl6pPr marL="2286000" indent="0" rtl="0">
              <a:buFont typeface="Calibri"/>
              <a:buNone/>
              <a:defRPr sz="1600" b="1"/>
            </a:lvl6pPr>
            <a:lvl7pPr marL="2743200" indent="0" rtl="0">
              <a:buFont typeface="Calibri"/>
              <a:buNone/>
              <a:defRPr sz="1600" b="1"/>
            </a:lvl7pPr>
            <a:lvl8pPr marL="3200400" indent="0" rtl="0">
              <a:buFont typeface="Calibri"/>
              <a:buNone/>
              <a:defRPr sz="1600" b="1"/>
            </a:lvl8pPr>
            <a:lvl9pPr marL="3657600" indent="0" rtl="0">
              <a:buFont typeface="Calibri"/>
              <a:buNone/>
              <a:defRPr sz="1600" b="1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400"/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Calibri"/>
              <a:buNone/>
              <a:defRPr sz="2400" b="1"/>
            </a:lvl1pPr>
            <a:lvl2pPr marL="457200" indent="0" rtl="0">
              <a:buFont typeface="Calibri"/>
              <a:buNone/>
              <a:defRPr sz="2000" b="1"/>
            </a:lvl2pPr>
            <a:lvl3pPr marL="914400" indent="0" rtl="0">
              <a:buFont typeface="Calibri"/>
              <a:buNone/>
              <a:defRPr sz="1800" b="1"/>
            </a:lvl3pPr>
            <a:lvl4pPr marL="1371600" indent="0" rtl="0">
              <a:buFont typeface="Calibri"/>
              <a:buNone/>
              <a:defRPr sz="1600" b="1"/>
            </a:lvl4pPr>
            <a:lvl5pPr marL="1828800" indent="0" rtl="0">
              <a:buFont typeface="Calibri"/>
              <a:buNone/>
              <a:defRPr sz="1600" b="1"/>
            </a:lvl5pPr>
            <a:lvl6pPr marL="2286000" indent="0" rtl="0">
              <a:buFont typeface="Calibri"/>
              <a:buNone/>
              <a:defRPr sz="1600" b="1"/>
            </a:lvl6pPr>
            <a:lvl7pPr marL="2743200" indent="0" rtl="0">
              <a:buFont typeface="Calibri"/>
              <a:buNone/>
              <a:defRPr sz="1600" b="1"/>
            </a:lvl7pPr>
            <a:lvl8pPr marL="3200400" indent="0" rtl="0">
              <a:buFont typeface="Calibri"/>
              <a:buNone/>
              <a:defRPr sz="1600" b="1"/>
            </a:lvl8pPr>
            <a:lvl9pPr marL="3657600" indent="0" rtl="0">
              <a:buFont typeface="Calibri"/>
              <a:buNone/>
              <a:defRPr sz="1600" b="1"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400"/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OBJECT_WITH_CAPTION_TEXT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1"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3200"/>
            </a:lvl1pPr>
            <a:lvl2pPr rtl="0">
              <a:defRPr sz="2800"/>
            </a:lvl2pPr>
            <a:lvl3pPr rtl="0">
              <a:defRPr sz="2400"/>
            </a:lvl3pPr>
            <a:lvl4pPr rtl="0">
              <a:defRPr sz="2000"/>
            </a:lvl4pPr>
            <a:lvl5pPr rtl="0">
              <a:defRPr sz="2000"/>
            </a:lvl5pPr>
            <a:lvl6pPr rtl="0">
              <a:defRPr sz="2000"/>
            </a:lvl6pPr>
            <a:lvl7pPr rtl="0">
              <a:defRPr sz="2000"/>
            </a:lvl7pPr>
            <a:lvl8pPr rtl="0">
              <a:defRPr sz="2000"/>
            </a:lvl8pPr>
            <a:lvl9pPr rtl="0">
              <a:defRPr sz="2000"/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Calibri"/>
              <a:buNone/>
              <a:defRPr sz="1400"/>
            </a:lvl1pPr>
            <a:lvl2pPr marL="457200" indent="0" rtl="0">
              <a:buFont typeface="Calibri"/>
              <a:buNone/>
              <a:defRPr sz="1200"/>
            </a:lvl2pPr>
            <a:lvl3pPr marL="914400" indent="0" rtl="0">
              <a:buFont typeface="Calibri"/>
              <a:buNone/>
              <a:defRPr sz="1000"/>
            </a:lvl3pPr>
            <a:lvl4pPr marL="1371600" indent="0" rtl="0">
              <a:buFont typeface="Calibri"/>
              <a:buNone/>
              <a:defRPr sz="900"/>
            </a:lvl4pPr>
            <a:lvl5pPr marL="1828800" indent="0" rtl="0">
              <a:buFont typeface="Calibri"/>
              <a:buNone/>
              <a:defRPr sz="900"/>
            </a:lvl5pPr>
            <a:lvl6pPr marL="2286000" indent="0" rtl="0">
              <a:buFont typeface="Calibri"/>
              <a:buNone/>
              <a:defRPr sz="900"/>
            </a:lvl6pPr>
            <a:lvl7pPr marL="2743200" indent="0" rtl="0">
              <a:buFont typeface="Calibri"/>
              <a:buNone/>
              <a:defRPr sz="900"/>
            </a:lvl7pPr>
            <a:lvl8pPr marL="3200400" indent="0" rtl="0">
              <a:buFont typeface="Calibri"/>
              <a:buNone/>
              <a:defRPr sz="900"/>
            </a:lvl8pPr>
            <a:lvl9pPr marL="3657600" indent="0" rtl="0">
              <a:buFont typeface="Calibri"/>
              <a:buNone/>
              <a:defRPr sz="900"/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_WITH_CAPTION_TEX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1"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62" name="Shape 62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buClr>
                <a:srgbClr val="888888"/>
              </a:buClr>
              <a:buFont typeface="Calibri"/>
              <a:buNone/>
              <a:defRPr sz="3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buClr>
                <a:schemeClr val="dk1"/>
              </a:buClr>
              <a:buFont typeface="Calibri"/>
              <a:buNone/>
              <a:defRPr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buClr>
                <a:schemeClr val="dk1"/>
              </a:buClr>
              <a:buFont typeface="Calibri"/>
              <a:buNone/>
              <a:defRPr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buClr>
                <a:schemeClr val="dk1"/>
              </a:buClr>
              <a:buFont typeface="Calibri"/>
              <a:buNone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buClr>
                <a:schemeClr val="dk1"/>
              </a:buClr>
              <a:buFont typeface="Calibri"/>
              <a:buNone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buClr>
                <a:schemeClr val="dk1"/>
              </a:buClr>
              <a:buFont typeface="Calibri"/>
              <a:buNone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buClr>
                <a:schemeClr val="dk1"/>
              </a:buClr>
              <a:buFont typeface="Calibri"/>
              <a:buNone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buClr>
                <a:schemeClr val="dk1"/>
              </a:buClr>
              <a:buFont typeface="Calibri"/>
              <a:buNone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buClr>
                <a:schemeClr val="dk1"/>
              </a:buClr>
              <a:buFont typeface="Calibri"/>
              <a:buNone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1792288" y="536733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Calibri"/>
              <a:buNone/>
              <a:defRPr sz="1400"/>
            </a:lvl1pPr>
            <a:lvl2pPr marL="457200" indent="0" rtl="0">
              <a:buFont typeface="Calibri"/>
              <a:buNone/>
              <a:defRPr sz="1200"/>
            </a:lvl2pPr>
            <a:lvl3pPr marL="914400" indent="0" rtl="0">
              <a:buFont typeface="Calibri"/>
              <a:buNone/>
              <a:defRPr sz="1000"/>
            </a:lvl3pPr>
            <a:lvl4pPr marL="1371600" indent="0" rtl="0">
              <a:buFont typeface="Calibri"/>
              <a:buNone/>
              <a:defRPr sz="900"/>
            </a:lvl4pPr>
            <a:lvl5pPr marL="1828800" indent="0" rtl="0">
              <a:buFont typeface="Calibri"/>
              <a:buNone/>
              <a:defRPr sz="900"/>
            </a:lvl5pPr>
            <a:lvl6pPr marL="2286000" indent="0" rtl="0">
              <a:buFont typeface="Calibri"/>
              <a:buNone/>
              <a:defRPr sz="900"/>
            </a:lvl6pPr>
            <a:lvl7pPr marL="2743200" indent="0" rtl="0">
              <a:buFont typeface="Calibri"/>
              <a:buNone/>
              <a:defRPr sz="900"/>
            </a:lvl7pPr>
            <a:lvl8pPr marL="3200400" indent="0" rtl="0">
              <a:buFont typeface="Calibri"/>
              <a:buNone/>
              <a:defRPr sz="900"/>
            </a:lvl8pPr>
            <a:lvl9pPr marL="3657600" indent="0" rtl="0">
              <a:buFont typeface="Calibri"/>
              <a:buNone/>
              <a:defRPr sz="900"/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2225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 sz="3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indent="-177800" algn="l" rtl="0">
              <a:spcBef>
                <a:spcPts val="560"/>
              </a:spcBef>
              <a:buClr>
                <a:schemeClr val="dk1"/>
              </a:buClr>
              <a:buFont typeface="Arial"/>
              <a:buChar char="•"/>
              <a:defRPr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indent="-136525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umblr.com/tagged/reservations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Short Stack"/>
              <a:buNone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Short Stack"/>
                <a:ea typeface="Short Stack"/>
                <a:cs typeface="Short Stack"/>
                <a:sym typeface="Short Stack"/>
              </a:rPr>
              <a:t>History of Native American Families in the U.S.</a:t>
            </a:r>
          </a:p>
        </p:txBody>
      </p:sp>
      <p:sp>
        <p:nvSpPr>
          <p:cNvPr id="81" name="Shape 81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 txBox="1"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Short Stack"/>
              <a:buNone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Short Stack"/>
                <a:ea typeface="Short Stack"/>
                <a:cs typeface="Short Stack"/>
                <a:sym typeface="Short Stack"/>
              </a:rPr>
              <a:t>Children and Parenting</a:t>
            </a:r>
          </a:p>
        </p:txBody>
      </p:sp>
      <p:sp>
        <p:nvSpPr>
          <p:cNvPr id="145" name="Shape 145"/>
          <p:cNvSpPr txBox="1">
            <a:spLocks noGrp="1"/>
          </p:cNvSpPr>
          <p:nvPr>
            <p:ph type="body" idx="1"/>
          </p:nvPr>
        </p:nvSpPr>
        <p:spPr>
          <a:xfrm>
            <a:off x="457200" y="1143000"/>
            <a:ext cx="8229600" cy="49831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74650" algn="l" rtl="0">
              <a:spcBef>
                <a:spcPts val="640"/>
              </a:spcBef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Short Stack"/>
                <a:ea typeface="Short Stack"/>
                <a:cs typeface="Short Stack"/>
                <a:sym typeface="Short Stack"/>
              </a:rPr>
              <a:t>Families were generally small in size due to high rates infant mortality</a:t>
            </a:r>
          </a:p>
          <a:p>
            <a:pPr marL="342900" marR="0" lvl="0" indent="-374650" algn="l" rtl="0">
              <a:spcBef>
                <a:spcPts val="640"/>
              </a:spcBef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Short Stack"/>
                <a:ea typeface="Short Stack"/>
                <a:cs typeface="Short Stack"/>
                <a:sym typeface="Short Stack"/>
              </a:rPr>
              <a:t>Children’s socialization</a:t>
            </a:r>
          </a:p>
          <a:p>
            <a:pPr marL="342900" marR="0" lvl="0" indent="-374650" algn="l" rtl="0">
              <a:spcBef>
                <a:spcPts val="640"/>
              </a:spcBef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Short Stack"/>
                <a:ea typeface="Short Stack"/>
                <a:cs typeface="Short Stack"/>
                <a:sym typeface="Short Stack"/>
              </a:rPr>
              <a:t>Physical punishment used rarely</a:t>
            </a:r>
          </a:p>
          <a:p>
            <a:pPr marL="342900" marR="0" lvl="0" indent="-374650" algn="l" rtl="0">
              <a:spcBef>
                <a:spcPts val="640"/>
              </a:spcBef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Short Stack"/>
                <a:ea typeface="Short Stack"/>
                <a:cs typeface="Short Stack"/>
                <a:sym typeface="Short Stack"/>
              </a:rPr>
              <a:t>Inappropriate behaviors ridiculed or ignored</a:t>
            </a:r>
          </a:p>
          <a:p>
            <a:pPr marL="342900" marR="0" lvl="0" indent="-374650" algn="l" rtl="0">
              <a:spcBef>
                <a:spcPts val="640"/>
              </a:spcBef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Short Stack"/>
                <a:ea typeface="Short Stack"/>
                <a:cs typeface="Short Stack"/>
                <a:sym typeface="Short Stack"/>
              </a:rPr>
              <a:t>Praise and public reward encouraged appropriate behavior</a:t>
            </a:r>
          </a:p>
          <a:p>
            <a:pPr marL="342900" marR="0" lvl="0" indent="-374650" algn="l" rtl="0">
              <a:spcBef>
                <a:spcPts val="640"/>
              </a:spcBef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Short Stack"/>
                <a:ea typeface="Short Stack"/>
                <a:cs typeface="Short Stack"/>
                <a:sym typeface="Short Stack"/>
              </a:rPr>
              <a:t>In matrilineal societies, maternal uncles often had more authority over kids than fathers did</a:t>
            </a:r>
          </a:p>
          <a:p>
            <a:pPr marL="342900" marR="0" lvl="0" indent="-374650" algn="l" rtl="0">
              <a:spcBef>
                <a:spcPts val="640"/>
              </a:spcBef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Short Stack"/>
                <a:ea typeface="Short Stack"/>
                <a:cs typeface="Short Stack"/>
                <a:sym typeface="Short Stack"/>
              </a:rPr>
              <a:t>Children worked alongside parents and other adults to learn necessary skills</a:t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 txBox="1">
            <a:spLocks noGrp="1"/>
          </p:cNvSpPr>
          <p:nvPr>
            <p:ph type="title"/>
          </p:nvPr>
        </p:nvSpPr>
        <p:spPr>
          <a:xfrm>
            <a:off x="457200" y="1812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Short Stack"/>
              <a:buNone/>
            </a:pPr>
            <a:r>
              <a:rPr lang="en-US" sz="3950" b="0" i="0" u="none" strike="noStrike" cap="none" baseline="0">
                <a:solidFill>
                  <a:schemeClr val="dk1"/>
                </a:solidFill>
                <a:latin typeface="Short Stack"/>
                <a:ea typeface="Short Stack"/>
                <a:cs typeface="Short Stack"/>
                <a:sym typeface="Short Stack"/>
              </a:rPr>
              <a:t>Consequences of European Contact</a:t>
            </a:r>
          </a:p>
        </p:txBody>
      </p:sp>
      <p:sp>
        <p:nvSpPr>
          <p:cNvPr id="151" name="Shape 151"/>
          <p:cNvSpPr txBox="1">
            <a:spLocks noGrp="1"/>
          </p:cNvSpPr>
          <p:nvPr>
            <p:ph type="body" idx="1"/>
          </p:nvPr>
        </p:nvSpPr>
        <p:spPr>
          <a:xfrm>
            <a:off x="457200" y="1324200"/>
            <a:ext cx="8229600" cy="49833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61950" algn="l" rtl="0">
              <a:spcBef>
                <a:spcPts val="640"/>
              </a:spcBef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-US" sz="2200" b="0" i="0" u="none" strike="noStrike" cap="none" baseline="0">
                <a:solidFill>
                  <a:schemeClr val="dk1"/>
                </a:solidFill>
                <a:latin typeface="Short Stack"/>
                <a:ea typeface="Short Stack"/>
                <a:cs typeface="Short Stack"/>
                <a:sym typeface="Short Stack"/>
              </a:rPr>
              <a:t>Sharp decline in population due to disease and violence</a:t>
            </a:r>
          </a:p>
          <a:p>
            <a:pPr marL="742950" marR="0" lvl="1" indent="-317500" algn="l" rtl="0">
              <a:spcBef>
                <a:spcPts val="560"/>
              </a:spcBef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-US" sz="2200" b="0" i="0" u="none" strike="noStrike" cap="none" baseline="0">
                <a:solidFill>
                  <a:schemeClr val="dk1"/>
                </a:solidFill>
                <a:latin typeface="Short Stack"/>
                <a:ea typeface="Short Stack"/>
                <a:cs typeface="Short Stack"/>
                <a:sym typeface="Short Stack"/>
              </a:rPr>
              <a:t>By 1670s only 10% of original population in New England had survived</a:t>
            </a:r>
          </a:p>
          <a:p>
            <a:pPr marL="742950" marR="0" lvl="1" indent="-317500" algn="l" rtl="0">
              <a:spcBef>
                <a:spcPts val="560"/>
              </a:spcBef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-US" sz="2200" b="0" i="0" u="none" strike="noStrike" cap="none" baseline="0">
                <a:solidFill>
                  <a:schemeClr val="dk1"/>
                </a:solidFill>
                <a:latin typeface="Short Stack"/>
                <a:ea typeface="Short Stack"/>
                <a:cs typeface="Short Stack"/>
                <a:sym typeface="Short Stack"/>
              </a:rPr>
              <a:t>Some survivors sold into slavery or sent to other parts of world</a:t>
            </a:r>
          </a:p>
          <a:p>
            <a:pPr marL="742950" marR="0" lvl="1" indent="-317500" algn="l" rtl="0">
              <a:spcBef>
                <a:spcPts val="560"/>
              </a:spcBef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-US" sz="2200" b="0" i="0" u="none" strike="noStrike" cap="none" baseline="0">
                <a:solidFill>
                  <a:schemeClr val="dk1"/>
                </a:solidFill>
                <a:latin typeface="Short Stack"/>
                <a:ea typeface="Short Stack"/>
                <a:cs typeface="Short Stack"/>
                <a:sym typeface="Short Stack"/>
              </a:rPr>
              <a:t>At least 50 tribes completely wiped out</a:t>
            </a:r>
          </a:p>
          <a:p>
            <a:pPr marL="342900" marR="0" lvl="0" indent="-361950" algn="l" rtl="0">
              <a:spcBef>
                <a:spcPts val="640"/>
              </a:spcBef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-US" sz="2200" b="0" i="0" u="none" strike="noStrike" cap="none" baseline="0">
                <a:solidFill>
                  <a:schemeClr val="dk1"/>
                </a:solidFill>
                <a:latin typeface="Short Stack"/>
                <a:ea typeface="Short Stack"/>
                <a:cs typeface="Short Stack"/>
                <a:sym typeface="Short Stack"/>
              </a:rPr>
              <a:t>Relocation to reservations</a:t>
            </a:r>
          </a:p>
          <a:p>
            <a:pPr marL="742950" marR="0" lvl="1" indent="-317500" algn="l" rtl="0">
              <a:spcBef>
                <a:spcPts val="560"/>
              </a:spcBef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-US" sz="2200" b="0" i="0" u="none" strike="noStrike" cap="none" baseline="0">
                <a:solidFill>
                  <a:schemeClr val="dk1"/>
                </a:solidFill>
                <a:latin typeface="Short Stack"/>
                <a:ea typeface="Short Stack"/>
                <a:cs typeface="Short Stack"/>
                <a:sym typeface="Short Stack"/>
              </a:rPr>
              <a:t>During 1800s, Native Americans dispossessed of 95% of their territory</a:t>
            </a:r>
          </a:p>
          <a:p>
            <a:pPr marL="742950" marR="0" lvl="1" indent="-317500" algn="l" rtl="0">
              <a:spcBef>
                <a:spcPts val="560"/>
              </a:spcBef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-US" sz="2200" b="0" i="0" u="none" strike="noStrike" cap="none" baseline="0">
                <a:solidFill>
                  <a:schemeClr val="dk1"/>
                </a:solidFill>
                <a:latin typeface="Short Stack"/>
                <a:ea typeface="Short Stack"/>
                <a:cs typeface="Short Stack"/>
                <a:sym typeface="Short Stack"/>
              </a:rPr>
              <a:t>Reservation land often of poor quality</a:t>
            </a:r>
          </a:p>
          <a:p>
            <a:pPr marL="742950" marR="0" lvl="1" indent="-317500" algn="l" rtl="0">
              <a:spcBef>
                <a:spcPts val="560"/>
              </a:spcBef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-US" sz="2200" b="0" i="0" u="none" strike="noStrike" cap="none" baseline="0">
                <a:solidFill>
                  <a:schemeClr val="dk1"/>
                </a:solidFill>
                <a:latin typeface="Short Stack"/>
                <a:ea typeface="Short Stack"/>
                <a:cs typeface="Short Stack"/>
                <a:sym typeface="Short Stack"/>
              </a:rPr>
              <a:t>Forced migrations especially disruptive because systems of subsistence were tailored for particular ecological niche (hunting, farming, trade)</a:t>
            </a: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 txBox="1">
            <a:spLocks noGrp="1"/>
          </p:cNvSpPr>
          <p:nvPr>
            <p:ph type="title"/>
          </p:nvPr>
        </p:nvSpPr>
        <p:spPr>
          <a:xfrm>
            <a:off x="457200" y="137591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Short Stack"/>
              <a:buNone/>
            </a:pPr>
            <a:r>
              <a:rPr lang="en-US" sz="3950" b="0" i="0" u="none" strike="noStrike" cap="none" baseline="0">
                <a:solidFill>
                  <a:schemeClr val="dk1"/>
                </a:solidFill>
                <a:latin typeface="Short Stack"/>
                <a:ea typeface="Short Stack"/>
                <a:cs typeface="Short Stack"/>
                <a:sym typeface="Short Stack"/>
              </a:rPr>
              <a:t>Consequences of European Contact</a:t>
            </a:r>
          </a:p>
        </p:txBody>
      </p:sp>
      <p:sp>
        <p:nvSpPr>
          <p:cNvPr id="157" name="Shape 157"/>
          <p:cNvSpPr txBox="1">
            <a:spLocks noGrp="1"/>
          </p:cNvSpPr>
          <p:nvPr>
            <p:ph type="body" idx="1"/>
          </p:nvPr>
        </p:nvSpPr>
        <p:spPr>
          <a:xfrm>
            <a:off x="560475" y="3001111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61950" algn="l" rtl="0">
              <a:spcBef>
                <a:spcPts val="640"/>
              </a:spcBef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-US" sz="2200" b="0" i="0" u="none" strike="noStrike" cap="none" baseline="0">
                <a:solidFill>
                  <a:schemeClr val="dk1"/>
                </a:solidFill>
                <a:latin typeface="Short Stack"/>
                <a:ea typeface="Short Stack"/>
                <a:cs typeface="Short Stack"/>
                <a:sym typeface="Short Stack"/>
              </a:rPr>
              <a:t>Forced assimilation</a:t>
            </a:r>
          </a:p>
          <a:p>
            <a:pPr marL="742950" marR="0" lvl="1" indent="-317500" algn="l" rtl="0">
              <a:spcBef>
                <a:spcPts val="560"/>
              </a:spcBef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-US" sz="2200" b="0" i="0" u="none" strike="noStrike" cap="none" baseline="0">
                <a:solidFill>
                  <a:schemeClr val="dk1"/>
                </a:solidFill>
                <a:latin typeface="Short Stack"/>
                <a:ea typeface="Short Stack"/>
                <a:cs typeface="Short Stack"/>
                <a:sym typeface="Short Stack"/>
              </a:rPr>
              <a:t>Children required to attend boarding schools</a:t>
            </a:r>
          </a:p>
          <a:p>
            <a:pPr marL="742950" marR="0" lvl="1" indent="-317500" algn="l" rtl="0">
              <a:spcBef>
                <a:spcPts val="560"/>
              </a:spcBef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-US" sz="2200" b="0" i="0" u="none" strike="noStrike" cap="none" baseline="0">
                <a:solidFill>
                  <a:schemeClr val="dk1"/>
                </a:solidFill>
                <a:latin typeface="Short Stack"/>
                <a:ea typeface="Short Stack"/>
                <a:cs typeface="Short Stack"/>
                <a:sym typeface="Short Stack"/>
              </a:rPr>
              <a:t>School emphasized learning trade or learning to work as domestic servant rather than academics</a:t>
            </a:r>
          </a:p>
          <a:p>
            <a:pPr marL="742950" marR="0" lvl="1" indent="-317500" algn="l" rtl="0">
              <a:spcBef>
                <a:spcPts val="560"/>
              </a:spcBef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-US" sz="2200" b="0" i="0" u="none" strike="noStrike" cap="none" baseline="0">
                <a:solidFill>
                  <a:schemeClr val="dk1"/>
                </a:solidFill>
                <a:latin typeface="Short Stack"/>
                <a:ea typeface="Short Stack"/>
                <a:cs typeface="Short Stack"/>
                <a:sym typeface="Short Stack"/>
              </a:rPr>
              <a:t>Speaking native language forbidden</a:t>
            </a:r>
          </a:p>
          <a:p>
            <a:pPr marL="742950" marR="0" lvl="1" indent="-317500" algn="l" rtl="0">
              <a:spcBef>
                <a:spcPts val="560"/>
              </a:spcBef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-US" sz="2200" b="0" i="0" u="none" strike="noStrike" cap="none" baseline="0">
                <a:solidFill>
                  <a:schemeClr val="dk1"/>
                </a:solidFill>
                <a:latin typeface="Short Stack"/>
                <a:ea typeface="Short Stack"/>
                <a:cs typeface="Short Stack"/>
                <a:sym typeface="Short Stack"/>
              </a:rPr>
              <a:t>Hair cut short</a:t>
            </a:r>
          </a:p>
          <a:p>
            <a:pPr marL="742950" marR="0" lvl="1" indent="-317500" algn="l" rtl="0">
              <a:spcBef>
                <a:spcPts val="560"/>
              </a:spcBef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-US" sz="2200" b="0" i="0" u="none" strike="noStrike" cap="none" baseline="0">
                <a:solidFill>
                  <a:schemeClr val="dk1"/>
                </a:solidFill>
                <a:latin typeface="Short Stack"/>
                <a:ea typeface="Short Stack"/>
                <a:cs typeface="Short Stack"/>
                <a:sym typeface="Short Stack"/>
              </a:rPr>
              <a:t>Schools located far from children’s homes and families; visits impossible or rare</a:t>
            </a:r>
          </a:p>
        </p:txBody>
      </p:sp>
      <p:pic>
        <p:nvPicPr>
          <p:cNvPr id="158" name="Shape 158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1566184" y="1503616"/>
            <a:ext cx="6218182" cy="1497494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" name="Shape 163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6667285" cy="4846037"/>
          </a:xfrm>
          <a:prstGeom prst="rect">
            <a:avLst/>
          </a:prstGeom>
        </p:spPr>
      </p:pic>
      <p:pic>
        <p:nvPicPr>
          <p:cNvPr id="164" name="Shape 164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3868673" y="3939014"/>
            <a:ext cx="5275327" cy="2918985"/>
          </a:xfrm>
          <a:prstGeom prst="rect">
            <a:avLst/>
          </a:prstGeom>
        </p:spPr>
      </p:pic>
      <p:sp>
        <p:nvSpPr>
          <p:cNvPr id="165" name="Shape 165"/>
          <p:cNvSpPr txBox="1"/>
          <p:nvPr/>
        </p:nvSpPr>
        <p:spPr>
          <a:xfrm>
            <a:off x="0" y="5185389"/>
            <a:ext cx="3727564" cy="64633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buSzPct val="25000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Short Stack"/>
                <a:ea typeface="Short Stack"/>
                <a:cs typeface="Short Stack"/>
                <a:sym typeface="Short Stack"/>
              </a:rPr>
              <a:t>Two photos of the Indian Training School in Forest Grove, OR</a:t>
            </a:r>
          </a:p>
        </p:txBody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 txBox="1">
            <a:spLocks noGrp="1"/>
          </p:cNvSpPr>
          <p:nvPr>
            <p:ph type="title"/>
          </p:nvPr>
        </p:nvSpPr>
        <p:spPr>
          <a:xfrm>
            <a:off x="457200" y="28515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Short Stack"/>
              <a:buNone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Short Stack"/>
                <a:ea typeface="Short Stack"/>
                <a:cs typeface="Short Stack"/>
                <a:sym typeface="Short Stack"/>
              </a:rPr>
              <a:t>Implications for Family Life</a:t>
            </a:r>
          </a:p>
        </p:txBody>
      </p:sp>
      <p:sp>
        <p:nvSpPr>
          <p:cNvPr id="171" name="Shape 171"/>
          <p:cNvSpPr txBox="1">
            <a:spLocks noGrp="1"/>
          </p:cNvSpPr>
          <p:nvPr>
            <p:ph type="body" idx="1"/>
          </p:nvPr>
        </p:nvSpPr>
        <p:spPr>
          <a:xfrm>
            <a:off x="457200" y="1428150"/>
            <a:ext cx="8229600" cy="5429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61950" algn="l" rtl="0">
              <a:spcBef>
                <a:spcPts val="640"/>
              </a:spcBef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-US" sz="2200" b="0" i="0" u="none" strike="noStrike" cap="none" baseline="0">
                <a:solidFill>
                  <a:schemeClr val="dk1"/>
                </a:solidFill>
                <a:latin typeface="Short Stack"/>
                <a:ea typeface="Short Stack"/>
                <a:cs typeface="Short Stack"/>
                <a:sym typeface="Short Stack"/>
              </a:rPr>
              <a:t>Parents and extended family had less authority over their children during period when U.S. government controlled education (1802 – 1975)</a:t>
            </a:r>
          </a:p>
          <a:p>
            <a:pPr marL="342900" marR="0" lvl="0" indent="-361950" algn="l" rtl="0">
              <a:spcBef>
                <a:spcPts val="640"/>
              </a:spcBef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-US" sz="2200" b="0" i="0" u="none" strike="noStrike" cap="none" baseline="0">
                <a:solidFill>
                  <a:schemeClr val="dk1"/>
                </a:solidFill>
                <a:latin typeface="Short Stack"/>
                <a:ea typeface="Short Stack"/>
                <a:cs typeface="Short Stack"/>
                <a:sym typeface="Short Stack"/>
              </a:rPr>
              <a:t>Relocation, division of land, and assimilation altered family living arrangements</a:t>
            </a:r>
          </a:p>
          <a:p>
            <a:pPr marL="742950" marR="0" lvl="1" indent="-317500" algn="l" rtl="0">
              <a:spcBef>
                <a:spcPts val="560"/>
              </a:spcBef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-US" sz="2200" b="0" i="0" u="none" strike="noStrike" cap="none" baseline="0">
                <a:solidFill>
                  <a:schemeClr val="dk1"/>
                </a:solidFill>
                <a:latin typeface="Short Stack"/>
                <a:ea typeface="Short Stack"/>
                <a:cs typeface="Short Stack"/>
                <a:sym typeface="Short Stack"/>
              </a:rPr>
              <a:t>For some groups, shift to single-family homes undermined traditional kinship system and family roles</a:t>
            </a:r>
          </a:p>
          <a:p>
            <a:pPr marL="342900" marR="0" lvl="0" indent="-361950" algn="l" rtl="0">
              <a:spcBef>
                <a:spcPts val="640"/>
              </a:spcBef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-US" sz="2200" b="0" i="0" u="none" strike="noStrike" cap="none" baseline="0">
                <a:solidFill>
                  <a:schemeClr val="dk1"/>
                </a:solidFill>
                <a:latin typeface="Short Stack"/>
                <a:ea typeface="Short Stack"/>
                <a:cs typeface="Short Stack"/>
                <a:sym typeface="Short Stack"/>
              </a:rPr>
              <a:t>Transition from self-sufficiency to low-wage labor compromised men’s ability to provide</a:t>
            </a:r>
          </a:p>
          <a:p>
            <a:pPr marL="742950" marR="0" lvl="1" indent="-317500" algn="l" rtl="0">
              <a:spcBef>
                <a:spcPts val="560"/>
              </a:spcBef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-US" sz="2200" b="0" i="0" u="none" strike="noStrike" cap="none" baseline="0">
                <a:solidFill>
                  <a:schemeClr val="dk1"/>
                </a:solidFill>
                <a:latin typeface="Short Stack"/>
                <a:ea typeface="Short Stack"/>
                <a:cs typeface="Short Stack"/>
                <a:sym typeface="Short Stack"/>
              </a:rPr>
              <a:t>Negatively impacted men’s status and self-concept, particularly in patrilineal societies</a:t>
            </a:r>
          </a:p>
          <a:p>
            <a:pPr marL="742950" marR="0" lvl="1" indent="-317500" algn="l" rtl="0">
              <a:spcBef>
                <a:spcPts val="560"/>
              </a:spcBef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-US" sz="2200" b="0" i="0" u="none" strike="noStrike" cap="none" baseline="0">
                <a:solidFill>
                  <a:schemeClr val="dk1"/>
                </a:solidFill>
                <a:latin typeface="Short Stack"/>
                <a:ea typeface="Short Stack"/>
                <a:cs typeface="Short Stack"/>
                <a:sym typeface="Short Stack"/>
              </a:rPr>
              <a:t>Increased single-mother families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Short Stack"/>
              <a:buNone/>
            </a:pPr>
            <a:r>
              <a:rPr lang="en-US" sz="3950" b="0" i="0" u="none" strike="noStrike" cap="none" baseline="0">
                <a:solidFill>
                  <a:schemeClr val="dk1"/>
                </a:solidFill>
                <a:latin typeface="Short Stack"/>
                <a:ea typeface="Short Stack"/>
                <a:cs typeface="Short Stack"/>
                <a:sym typeface="Short Stack"/>
              </a:rPr>
              <a:t>Native Americans in Pre-Colonial Times</a:t>
            </a:r>
          </a:p>
        </p:txBody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457200" y="1142999"/>
            <a:ext cx="8229600" cy="525348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126666"/>
              <a:buFont typeface="Arial"/>
              <a:buChar char="•"/>
            </a:pPr>
            <a:r>
              <a:rPr lang="en-US" sz="2500" b="0" i="0" u="none" strike="noStrike" cap="none" baseline="0">
                <a:solidFill>
                  <a:schemeClr val="dk1"/>
                </a:solidFill>
                <a:latin typeface="Short Stack"/>
                <a:ea typeface="Short Stack"/>
                <a:cs typeface="Short Stack"/>
                <a:sym typeface="Short Stack"/>
              </a:rPr>
              <a:t>When English settlers arrived there were:</a:t>
            </a:r>
          </a:p>
          <a:p>
            <a:pPr marL="742950" marR="0" lvl="1" indent="-285750" algn="l" rtl="0">
              <a:spcBef>
                <a:spcPts val="560"/>
              </a:spcBef>
              <a:buClr>
                <a:schemeClr val="dk1"/>
              </a:buClr>
              <a:buSzPct val="128787"/>
              <a:buFont typeface="Arial"/>
              <a:buChar char="•"/>
            </a:pPr>
            <a:r>
              <a:rPr lang="en-US" sz="2150" b="0" i="0" u="none" strike="noStrike" cap="none" baseline="0">
                <a:solidFill>
                  <a:schemeClr val="dk1"/>
                </a:solidFill>
                <a:latin typeface="Short Stack"/>
                <a:ea typeface="Short Stack"/>
                <a:cs typeface="Short Stack"/>
                <a:sym typeface="Short Stack"/>
              </a:rPr>
              <a:t>Over 240 cultural groups</a:t>
            </a:r>
          </a:p>
          <a:p>
            <a:pPr marL="742950" marR="0" lvl="1" indent="-285750" algn="l" rtl="0">
              <a:spcBef>
                <a:spcPts val="560"/>
              </a:spcBef>
              <a:buClr>
                <a:schemeClr val="dk1"/>
              </a:buClr>
              <a:buSzPct val="128787"/>
              <a:buFont typeface="Arial"/>
              <a:buChar char="•"/>
            </a:pPr>
            <a:r>
              <a:rPr lang="en-US" sz="2150" b="0" i="0" u="none" strike="noStrike" cap="none" baseline="0">
                <a:solidFill>
                  <a:schemeClr val="dk1"/>
                </a:solidFill>
                <a:latin typeface="Short Stack"/>
                <a:ea typeface="Short Stack"/>
                <a:cs typeface="Short Stack"/>
                <a:sym typeface="Short Stack"/>
              </a:rPr>
              <a:t>Even more linguistic groups</a:t>
            </a:r>
          </a:p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126666"/>
              <a:buFont typeface="Arial"/>
              <a:buChar char="•"/>
            </a:pPr>
            <a:r>
              <a:rPr lang="en-US" sz="2500" b="0" i="0" u="none" strike="noStrike" cap="none" baseline="0">
                <a:solidFill>
                  <a:schemeClr val="dk1"/>
                </a:solidFill>
                <a:latin typeface="Short Stack"/>
                <a:ea typeface="Short Stack"/>
                <a:cs typeface="Short Stack"/>
                <a:sym typeface="Short Stack"/>
              </a:rPr>
              <a:t>Populations were concentrated in 7 geographic areas, each with its own set of environmental demands</a:t>
            </a:r>
          </a:p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126666"/>
              <a:buFont typeface="Arial"/>
              <a:buChar char="•"/>
            </a:pPr>
            <a:r>
              <a:rPr lang="en-US" sz="2500" b="0" i="0" u="none" strike="noStrike" cap="none" baseline="0">
                <a:solidFill>
                  <a:schemeClr val="dk1"/>
                </a:solidFill>
                <a:latin typeface="Short Stack"/>
                <a:ea typeface="Short Stack"/>
                <a:cs typeface="Short Stack"/>
                <a:sym typeface="Short Stack"/>
              </a:rPr>
              <a:t>Groups adapted economic systems, styles of housing, and family arrangements to fit these demands</a:t>
            </a:r>
          </a:p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126666"/>
              <a:buFont typeface="Arial"/>
              <a:buChar char="•"/>
            </a:pPr>
            <a:r>
              <a:rPr lang="en-US" sz="2500" b="0" i="0" u="none" strike="noStrike" cap="none" baseline="0">
                <a:solidFill>
                  <a:schemeClr val="dk1"/>
                </a:solidFill>
                <a:latin typeface="Short Stack"/>
                <a:ea typeface="Short Stack"/>
                <a:cs typeface="Short Stack"/>
                <a:sym typeface="Short Stack"/>
              </a:rPr>
              <a:t>Family relationships impacted all dimensions of social life</a:t>
            </a:r>
          </a:p>
          <a:p>
            <a:pPr marL="742950" marR="0" lvl="1" indent="-285750" algn="l" rtl="0">
              <a:spcBef>
                <a:spcPts val="560"/>
              </a:spcBef>
              <a:buClr>
                <a:schemeClr val="dk1"/>
              </a:buClr>
              <a:buSzPct val="128787"/>
              <a:buFont typeface="Arial"/>
              <a:buChar char="•"/>
            </a:pPr>
            <a:r>
              <a:rPr lang="en-US" sz="2150" b="0" i="0" u="none" strike="noStrike" cap="none" baseline="0">
                <a:solidFill>
                  <a:schemeClr val="dk1"/>
                </a:solidFill>
                <a:latin typeface="Short Stack"/>
                <a:ea typeface="Short Stack"/>
                <a:cs typeface="Short Stack"/>
                <a:sym typeface="Short Stack"/>
              </a:rPr>
              <a:t>Succession to political office</a:t>
            </a:r>
          </a:p>
          <a:p>
            <a:pPr marL="742950" marR="0" lvl="1" indent="-285750" algn="l" rtl="0">
              <a:spcBef>
                <a:spcPts val="560"/>
              </a:spcBef>
              <a:buClr>
                <a:schemeClr val="dk1"/>
              </a:buClr>
              <a:buSzPct val="128787"/>
              <a:buFont typeface="Arial"/>
              <a:buChar char="•"/>
            </a:pPr>
            <a:r>
              <a:rPr lang="en-US" sz="2150" b="0" i="0" u="none" strike="noStrike" cap="none" baseline="0">
                <a:solidFill>
                  <a:schemeClr val="dk1"/>
                </a:solidFill>
                <a:latin typeface="Short Stack"/>
                <a:ea typeface="Short Stack"/>
                <a:cs typeface="Short Stack"/>
                <a:sym typeface="Short Stack"/>
              </a:rPr>
              <a:t>Religious positions</a:t>
            </a:r>
          </a:p>
          <a:p>
            <a:pPr marL="742950" marR="0" lvl="1" indent="-285750" algn="l" rtl="0">
              <a:spcBef>
                <a:spcPts val="560"/>
              </a:spcBef>
              <a:buClr>
                <a:schemeClr val="dk1"/>
              </a:buClr>
              <a:buSzPct val="128787"/>
              <a:buFont typeface="Arial"/>
              <a:buChar char="•"/>
            </a:pPr>
            <a:r>
              <a:rPr lang="en-US" sz="2150" b="0" i="0" u="none" strike="noStrike" cap="none" baseline="0">
                <a:solidFill>
                  <a:schemeClr val="dk1"/>
                </a:solidFill>
                <a:latin typeface="Short Stack"/>
                <a:ea typeface="Short Stack"/>
                <a:cs typeface="Short Stack"/>
                <a:sym typeface="Short Stack"/>
              </a:rPr>
              <a:t>Inheritance and property ownership</a:t>
            </a:r>
          </a:p>
          <a:p>
            <a:pPr marL="742950" marR="0" lvl="1" indent="-285750" algn="l" rtl="0">
              <a:spcBef>
                <a:spcPts val="560"/>
              </a:spcBef>
              <a:buClr>
                <a:schemeClr val="dk1"/>
              </a:buClr>
              <a:buSzPct val="128787"/>
              <a:buFont typeface="Arial"/>
              <a:buChar char="•"/>
            </a:pPr>
            <a:r>
              <a:rPr lang="en-US" sz="2150" b="0" i="0" u="none" strike="noStrike" cap="none" baseline="0">
                <a:solidFill>
                  <a:schemeClr val="dk1"/>
                </a:solidFill>
                <a:latin typeface="Short Stack"/>
                <a:ea typeface="Short Stack"/>
                <a:cs typeface="Short Stack"/>
                <a:sym typeface="Short Stack"/>
              </a:rPr>
              <a:t>Possible marriage partners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pic>
        <p:nvPicPr>
          <p:cNvPr id="94" name="Shape 94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457200" y="274637"/>
            <a:ext cx="8229600" cy="5816600"/>
          </a:xfrm>
          <a:prstGeom prst="rect">
            <a:avLst/>
          </a:prstGeom>
        </p:spPr>
      </p:pic>
      <p:sp>
        <p:nvSpPr>
          <p:cNvPr id="95" name="Shape 95"/>
          <p:cNvSpPr txBox="1"/>
          <p:nvPr/>
        </p:nvSpPr>
        <p:spPr>
          <a:xfrm>
            <a:off x="457200" y="6258855"/>
            <a:ext cx="3116103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buSzPct val="25000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Excludes Hawaiian Islands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>
            <a:spLocks noGrp="1"/>
          </p:cNvSpPr>
          <p:nvPr>
            <p:ph type="title"/>
          </p:nvPr>
        </p:nvSpPr>
        <p:spPr>
          <a:xfrm>
            <a:off x="457200" y="691262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3950" b="0" i="0" u="none" strike="noStrike" cap="none" baseline="0">
                <a:solidFill>
                  <a:schemeClr val="dk1"/>
                </a:solidFill>
                <a:latin typeface="Short Stack"/>
                <a:ea typeface="Short Stack"/>
                <a:cs typeface="Short Stack"/>
                <a:sym typeface="Short Stack"/>
              </a:rPr>
              <a:t>Watch the disappearance of tribal lands upon the arrival of Europeans</a:t>
            </a:r>
          </a:p>
        </p:txBody>
      </p:sp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457200" y="2475461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98958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Short Stack"/>
                <a:ea typeface="Short Stack"/>
                <a:cs typeface="Short Stack"/>
                <a:sym typeface="Short Stack"/>
              </a:rPr>
              <a:t>Go to </a:t>
            </a:r>
            <a:r>
              <a:rPr lang="en-US" sz="3200" b="0" i="0" u="sng" strike="noStrike" cap="none" baseline="0">
                <a:solidFill>
                  <a:schemeClr val="hlink"/>
                </a:solidFill>
                <a:latin typeface="Short Stack"/>
                <a:ea typeface="Short Stack"/>
                <a:cs typeface="Short Stack"/>
                <a:sym typeface="Short Stack"/>
                <a:hlinkClick r:id="rId3"/>
              </a:rPr>
              <a:t>http://www.tumblr.com/tagged/reservations</a:t>
            </a:r>
            <a:r>
              <a:rPr lang="en-US" sz="3200" b="0" i="0" u="none" strike="noStrike" cap="none" baseline="0">
                <a:solidFill>
                  <a:schemeClr val="dk1"/>
                </a:solidFill>
                <a:latin typeface="Short Stack"/>
                <a:ea typeface="Short Stack"/>
                <a:cs typeface="Short Stack"/>
                <a:sym typeface="Short Stack"/>
              </a:rPr>
              <a:t> </a:t>
            </a:r>
          </a:p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98958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Short Stack"/>
                <a:ea typeface="Short Stack"/>
                <a:cs typeface="Short Stack"/>
                <a:sym typeface="Short Stack"/>
              </a:rPr>
              <a:t>Then click on post by “Harvestheart”</a:t>
            </a:r>
          </a:p>
          <a:p>
            <a:endParaRPr lang="en-US" sz="3200" b="0" i="0" u="none" strike="noStrike" cap="none" baseline="0">
              <a:solidFill>
                <a:schemeClr val="dk1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pic>
        <p:nvPicPr>
          <p:cNvPr id="108" name="Shape 108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Short Stack"/>
              <a:buNone/>
            </a:pPr>
            <a:r>
              <a:rPr lang="en-US" sz="3950" b="0" i="0" u="none" strike="noStrike" cap="none" baseline="0">
                <a:solidFill>
                  <a:schemeClr val="dk1"/>
                </a:solidFill>
                <a:latin typeface="Short Stack"/>
                <a:ea typeface="Short Stack"/>
                <a:cs typeface="Short Stack"/>
                <a:sym typeface="Short Stack"/>
              </a:rPr>
              <a:t>Regions and Family Living Arrangements </a:t>
            </a:r>
          </a:p>
        </p:txBody>
      </p:sp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xfrm>
            <a:off x="150525" y="13214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105555"/>
              <a:buFont typeface="Arial"/>
              <a:buChar char="•"/>
            </a:pPr>
            <a:r>
              <a:rPr lang="en-US" sz="2950" b="0" i="0" u="none" strike="noStrike" cap="none" baseline="0">
                <a:solidFill>
                  <a:schemeClr val="dk1"/>
                </a:solidFill>
                <a:latin typeface="Short Stack"/>
                <a:ea typeface="Short Stack"/>
                <a:cs typeface="Short Stack"/>
                <a:sym typeface="Short Stack"/>
              </a:rPr>
              <a:t>Eastern Woodlands</a:t>
            </a:r>
          </a:p>
          <a:p>
            <a:pPr marL="742950" marR="0" lvl="1" indent="-285750" algn="l" rtl="0">
              <a:spcBef>
                <a:spcPts val="560"/>
              </a:spcBef>
              <a:buClr>
                <a:schemeClr val="dk1"/>
              </a:buClr>
              <a:buSzPct val="108974"/>
              <a:buFont typeface="Arial"/>
              <a:buChar char="•"/>
            </a:pPr>
            <a:r>
              <a:rPr lang="en-US" sz="2600" b="0" i="0" u="none" strike="noStrike" cap="none" baseline="0">
                <a:solidFill>
                  <a:schemeClr val="dk1"/>
                </a:solidFill>
                <a:latin typeface="Short Stack"/>
                <a:ea typeface="Short Stack"/>
                <a:cs typeface="Short Stack"/>
                <a:sym typeface="Short Stack"/>
              </a:rPr>
              <a:t>Algonquians lived in wigwams housing 1-2 families</a:t>
            </a:r>
          </a:p>
          <a:p>
            <a:pPr marL="742950" marR="0" lvl="1" indent="-285750" algn="l" rtl="0">
              <a:spcBef>
                <a:spcPts val="560"/>
              </a:spcBef>
              <a:buClr>
                <a:schemeClr val="dk1"/>
              </a:buClr>
              <a:buSzPct val="108974"/>
              <a:buFont typeface="Arial"/>
              <a:buChar char="•"/>
            </a:pPr>
            <a:r>
              <a:rPr lang="en-US" sz="2600" b="0" i="0" u="none" strike="noStrike" cap="none" baseline="0">
                <a:solidFill>
                  <a:schemeClr val="dk1"/>
                </a:solidFill>
                <a:latin typeface="Short Stack"/>
                <a:ea typeface="Short Stack"/>
                <a:cs typeface="Short Stack"/>
                <a:sym typeface="Short Stack"/>
              </a:rPr>
              <a:t>Iroquois lived in longhouses containing 10 families</a:t>
            </a:r>
          </a:p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105555"/>
              <a:buFont typeface="Arial"/>
              <a:buChar char="•"/>
            </a:pPr>
            <a:r>
              <a:rPr lang="en-US" sz="2950" b="0" i="0" u="none" strike="noStrike" cap="none" baseline="0">
                <a:solidFill>
                  <a:schemeClr val="dk1"/>
                </a:solidFill>
                <a:latin typeface="Short Stack"/>
                <a:ea typeface="Short Stack"/>
                <a:cs typeface="Short Stack"/>
                <a:sym typeface="Short Stack"/>
              </a:rPr>
              <a:t>Southeastern</a:t>
            </a:r>
          </a:p>
          <a:p>
            <a:pPr marL="742950" marR="0" lvl="1" indent="-285750" algn="l" rtl="0">
              <a:spcBef>
                <a:spcPts val="560"/>
              </a:spcBef>
              <a:buClr>
                <a:schemeClr val="dk1"/>
              </a:buClr>
              <a:buSzPct val="108974"/>
              <a:buFont typeface="Arial"/>
              <a:buChar char="•"/>
            </a:pPr>
            <a:r>
              <a:rPr lang="en-US" sz="2600" b="0" i="0" u="none" strike="noStrike" cap="none" baseline="0">
                <a:solidFill>
                  <a:schemeClr val="dk1"/>
                </a:solidFill>
                <a:latin typeface="Short Stack"/>
                <a:ea typeface="Short Stack"/>
                <a:cs typeface="Short Stack"/>
                <a:sym typeface="Short Stack"/>
              </a:rPr>
              <a:t>More concentrated,                                          agricultural population</a:t>
            </a:r>
          </a:p>
          <a:p>
            <a:pPr marL="742950" marR="0" lvl="1" indent="-285750" algn="l" rtl="0">
              <a:spcBef>
                <a:spcPts val="560"/>
              </a:spcBef>
              <a:buClr>
                <a:schemeClr val="dk1"/>
              </a:buClr>
              <a:buSzPct val="108974"/>
              <a:buFont typeface="Arial"/>
              <a:buChar char="•"/>
            </a:pPr>
            <a:r>
              <a:rPr lang="en-US" sz="2600" b="0" i="0" u="none" strike="noStrike" cap="none" baseline="0">
                <a:solidFill>
                  <a:schemeClr val="dk1"/>
                </a:solidFill>
                <a:latin typeface="Short Stack"/>
                <a:ea typeface="Short Stack"/>
                <a:cs typeface="Short Stack"/>
                <a:sym typeface="Short Stack"/>
              </a:rPr>
              <a:t>Extended family = center                                                  of social activity</a:t>
            </a:r>
          </a:p>
          <a:p>
            <a:pPr marL="742950" marR="0" lvl="1" indent="-285750" algn="l" rtl="0">
              <a:spcBef>
                <a:spcPts val="560"/>
              </a:spcBef>
              <a:buClr>
                <a:schemeClr val="dk1"/>
              </a:buClr>
              <a:buSzPct val="108974"/>
              <a:buFont typeface="Arial"/>
              <a:buChar char="•"/>
            </a:pPr>
            <a:r>
              <a:rPr lang="en-US" sz="2600" b="0" i="0" u="none" strike="noStrike" cap="none" baseline="0">
                <a:solidFill>
                  <a:schemeClr val="dk1"/>
                </a:solidFill>
                <a:latin typeface="Short Stack"/>
                <a:ea typeface="Short Stack"/>
                <a:cs typeface="Short Stack"/>
                <a:sym typeface="Short Stack"/>
              </a:rPr>
              <a:t>Husbands moved in with                                              wives’ families</a:t>
            </a:r>
          </a:p>
        </p:txBody>
      </p:sp>
      <p:pic>
        <p:nvPicPr>
          <p:cNvPr id="115" name="Shape 115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5832400" y="3330475"/>
            <a:ext cx="3311600" cy="3095224"/>
          </a:xfrm>
          <a:prstGeom prst="rect">
            <a:avLst/>
          </a:prstGeom>
        </p:spPr>
      </p:pic>
      <p:sp>
        <p:nvSpPr>
          <p:cNvPr id="116" name="Shape 116"/>
          <p:cNvSpPr txBox="1"/>
          <p:nvPr/>
        </p:nvSpPr>
        <p:spPr>
          <a:xfrm>
            <a:off x="6069355" y="6425703"/>
            <a:ext cx="2704499" cy="369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buSzPct val="25000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Short Stack"/>
                <a:ea typeface="Short Stack"/>
                <a:cs typeface="Short Stack"/>
                <a:sym typeface="Short Stack"/>
              </a:rPr>
              <a:t>Iroquois longhouse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Short Stack"/>
              <a:buNone/>
            </a:pPr>
            <a:r>
              <a:rPr lang="en-US" sz="3950" b="0" i="0" u="none" strike="noStrike" cap="none" baseline="0">
                <a:solidFill>
                  <a:schemeClr val="dk1"/>
                </a:solidFill>
                <a:latin typeface="Short Stack"/>
                <a:ea typeface="Short Stack"/>
                <a:cs typeface="Short Stack"/>
                <a:sym typeface="Short Stack"/>
              </a:rPr>
              <a:t>Regions and Family Living Arrangements </a:t>
            </a:r>
          </a:p>
        </p:txBody>
      </p:sp>
      <p:sp>
        <p:nvSpPr>
          <p:cNvPr id="122" name="Shape 122"/>
          <p:cNvSpPr txBox="1">
            <a:spLocks noGrp="1"/>
          </p:cNvSpPr>
          <p:nvPr>
            <p:ph type="body" idx="1"/>
          </p:nvPr>
        </p:nvSpPr>
        <p:spPr>
          <a:xfrm>
            <a:off x="457200" y="1143000"/>
            <a:ext cx="8229600" cy="537107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98958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Short Stack"/>
                <a:ea typeface="Short Stack"/>
                <a:cs typeface="Short Stack"/>
                <a:sym typeface="Short Stack"/>
              </a:rPr>
              <a:t>Southwestern</a:t>
            </a:r>
          </a:p>
          <a:p>
            <a:pPr marL="742950" marR="0" lvl="1" indent="-285750" algn="l" rtl="0">
              <a:spcBef>
                <a:spcPts val="480"/>
              </a:spcBef>
              <a:buClr>
                <a:schemeClr val="dk1"/>
              </a:buClr>
              <a:buSzPct val="100694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Short Stack"/>
                <a:ea typeface="Short Stack"/>
                <a:cs typeface="Short Stack"/>
                <a:sym typeface="Short Stack"/>
              </a:rPr>
              <a:t>Tribes like Hopi and Zuni lived in matrilineal clans</a:t>
            </a:r>
          </a:p>
          <a:p>
            <a:pPr marL="742950" marR="0" lvl="1" indent="-285750" algn="l" rtl="0">
              <a:spcBef>
                <a:spcPts val="480"/>
              </a:spcBef>
              <a:buClr>
                <a:schemeClr val="dk1"/>
              </a:buClr>
              <a:buSzPct val="100694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Short Stack"/>
                <a:ea typeface="Short Stack"/>
                <a:cs typeface="Short Stack"/>
                <a:sym typeface="Short Stack"/>
              </a:rPr>
              <a:t>Multi-story dwellings housed several generations</a:t>
            </a:r>
          </a:p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98958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Short Stack"/>
                <a:ea typeface="Short Stack"/>
                <a:cs typeface="Short Stack"/>
                <a:sym typeface="Short Stack"/>
              </a:rPr>
              <a:t>Great Basin and California</a:t>
            </a:r>
          </a:p>
          <a:p>
            <a:pPr marL="742950" marR="0" lvl="1" indent="-285750" algn="l" rtl="0">
              <a:spcBef>
                <a:spcPts val="480"/>
              </a:spcBef>
              <a:buClr>
                <a:schemeClr val="dk1"/>
              </a:buClr>
              <a:buSzPct val="100694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Short Stack"/>
                <a:ea typeface="Short Stack"/>
                <a:cs typeface="Short Stack"/>
                <a:sym typeface="Short Stack"/>
              </a:rPr>
              <a:t>Most densely populated area</a:t>
            </a:r>
          </a:p>
          <a:p>
            <a:pPr marL="742950" marR="0" lvl="1" indent="-285750" algn="l" rtl="0">
              <a:spcBef>
                <a:spcPts val="480"/>
              </a:spcBef>
              <a:buClr>
                <a:schemeClr val="dk1"/>
              </a:buClr>
              <a:buSzPct val="100694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Short Stack"/>
                <a:ea typeface="Short Stack"/>
                <a:cs typeface="Short Stack"/>
                <a:sym typeface="Short Stack"/>
              </a:rPr>
              <a:t>Small single-family dwellings                                         or adjoining units in                                         multifamily structure</a:t>
            </a:r>
          </a:p>
          <a:p>
            <a:pPr marL="742950" marR="0" lvl="1" indent="-285750" algn="l" rtl="0">
              <a:spcBef>
                <a:spcPts val="480"/>
              </a:spcBef>
              <a:buClr>
                <a:schemeClr val="dk1"/>
              </a:buClr>
              <a:buSzPct val="100694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Short Stack"/>
                <a:ea typeface="Short Stack"/>
                <a:cs typeface="Short Stack"/>
                <a:sym typeface="Short Stack"/>
              </a:rPr>
              <a:t>In many cases, wives lived                                         with husbands’ families</a:t>
            </a:r>
          </a:p>
        </p:txBody>
      </p:sp>
      <p:pic>
        <p:nvPicPr>
          <p:cNvPr id="123" name="Shape 123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6461400" y="4043275"/>
            <a:ext cx="2682600" cy="2814724"/>
          </a:xfrm>
          <a:prstGeom prst="rect">
            <a:avLst/>
          </a:prstGeom>
        </p:spPr>
      </p:pic>
      <p:sp>
        <p:nvSpPr>
          <p:cNvPr id="124" name="Shape 124"/>
          <p:cNvSpPr txBox="1"/>
          <p:nvPr/>
        </p:nvSpPr>
        <p:spPr>
          <a:xfrm>
            <a:off x="3754535" y="6312014"/>
            <a:ext cx="2504700" cy="369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buSzPct val="25000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Short Stack"/>
                <a:ea typeface="Short Stack"/>
                <a:cs typeface="Short Stack"/>
                <a:sym typeface="Short Stack"/>
              </a:rPr>
              <a:t>Pueblo dwellings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>
            <a:spLocks noGrp="1"/>
          </p:cNvSpPr>
          <p:nvPr>
            <p:ph type="title"/>
          </p:nvPr>
        </p:nvSpPr>
        <p:spPr>
          <a:xfrm>
            <a:off x="0" y="79476"/>
            <a:ext cx="91440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Short Stack"/>
              <a:buNone/>
            </a:pPr>
            <a:r>
              <a:rPr lang="en-US" sz="3600" b="0" i="0" u="none" strike="noStrike" cap="none" baseline="0">
                <a:solidFill>
                  <a:schemeClr val="dk1"/>
                </a:solidFill>
                <a:latin typeface="Short Stack"/>
                <a:ea typeface="Short Stack"/>
                <a:cs typeface="Short Stack"/>
                <a:sym typeface="Short Stack"/>
              </a:rPr>
              <a:t>Regions and Family Living Arrangements </a:t>
            </a:r>
          </a:p>
        </p:txBody>
      </p:sp>
      <p:pic>
        <p:nvPicPr>
          <p:cNvPr id="130" name="Shape 130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457199" y="1138449"/>
            <a:ext cx="3752478" cy="2501900"/>
          </a:xfrm>
          <a:prstGeom prst="rect">
            <a:avLst/>
          </a:prstGeom>
        </p:spPr>
      </p:pic>
      <p:sp>
        <p:nvSpPr>
          <p:cNvPr id="131" name="Shape 131"/>
          <p:cNvSpPr txBox="1">
            <a:spLocks noGrp="1"/>
          </p:cNvSpPr>
          <p:nvPr>
            <p:ph type="body" idx="1"/>
          </p:nvPr>
        </p:nvSpPr>
        <p:spPr>
          <a:xfrm>
            <a:off x="0" y="1138450"/>
            <a:ext cx="9144000" cy="57194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742950" marR="0" lvl="1" indent="-285750" algn="l" rtl="0">
              <a:spcBef>
                <a:spcPts val="56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									</a:t>
            </a:r>
          </a:p>
          <a:p>
            <a:pPr marL="5314950" marR="0" lvl="1" indent="-285750" algn="l" rtl="0">
              <a:spcBef>
                <a:spcPts val="56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2800" b="0" i="0" u="sng" strike="noStrike" cap="none" baseline="0">
                <a:solidFill>
                  <a:schemeClr val="dk1"/>
                </a:solidFill>
                <a:latin typeface="Short Stack"/>
                <a:ea typeface="Short Stack"/>
                <a:cs typeface="Short Stack"/>
                <a:sym typeface="Short Stack"/>
              </a:rPr>
              <a:t>Pacific Coast</a:t>
            </a:r>
          </a:p>
          <a:p>
            <a:pPr marL="3657600" marR="0" lvl="1" indent="457200" algn="l" rtl="0">
              <a:spcBef>
                <a:spcPts val="560"/>
              </a:spcBef>
              <a:buClr>
                <a:schemeClr val="dk1"/>
              </a:buClr>
              <a:buSzPct val="25000"/>
              <a:buFont typeface="Short Stack"/>
              <a:buNone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Short Stack"/>
                <a:ea typeface="Short Stack"/>
                <a:cs typeface="Short Stack"/>
                <a:sym typeface="Short Stack"/>
              </a:rPr>
              <a:t>Plank house dwellings 				with spouses </a:t>
            </a:r>
            <a:r>
              <a:rPr lang="en-US" sz="2400">
                <a:latin typeface="Short Stack"/>
                <a:ea typeface="Short Stack"/>
                <a:cs typeface="Short Stack"/>
                <a:sym typeface="Short Stack"/>
              </a:rPr>
              <a:t>&amp;</a:t>
            </a:r>
            <a:r>
              <a:rPr lang="en-US" sz="2400" b="0" i="0" u="none" strike="noStrike" cap="none" baseline="0">
                <a:solidFill>
                  <a:schemeClr val="dk1"/>
                </a:solidFill>
                <a:latin typeface="Short Stack"/>
                <a:ea typeface="Short Stack"/>
                <a:cs typeface="Short Stack"/>
                <a:sym typeface="Short Stack"/>
              </a:rPr>
              <a:t> children</a:t>
            </a:r>
          </a:p>
          <a:p>
            <a:pPr marL="4400550" marR="0" lvl="1" indent="-285750" algn="l" rtl="0">
              <a:spcBef>
                <a:spcPts val="560"/>
              </a:spcBef>
              <a:buClr>
                <a:schemeClr val="dk1"/>
              </a:buClr>
              <a:buSzPct val="25000"/>
              <a:buFont typeface="Short Stack"/>
              <a:buNone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Short Stack"/>
                <a:ea typeface="Short Stack"/>
                <a:cs typeface="Short Stack"/>
                <a:sym typeface="Short Stack"/>
              </a:rPr>
              <a:t>Sometimes also husband’s sister’s sons</a:t>
            </a:r>
          </a:p>
          <a:p>
            <a:endParaRPr lang="en-US" sz="2400" b="0" i="0" u="none" strike="noStrike" cap="none" baseline="0">
              <a:solidFill>
                <a:schemeClr val="dk1"/>
              </a:solidFill>
              <a:latin typeface="Short Stack"/>
              <a:ea typeface="Short Stack"/>
              <a:cs typeface="Short Stack"/>
              <a:sym typeface="Short Stack"/>
            </a:endParaRPr>
          </a:p>
          <a:p>
            <a:pPr marL="742950" marR="0" lvl="1" indent="-285750" algn="l" rtl="0">
              <a:spcBef>
                <a:spcPts val="560"/>
              </a:spcBef>
              <a:buClr>
                <a:schemeClr val="dk1"/>
              </a:buClr>
              <a:buSzPct val="25000"/>
              <a:buFont typeface="Short Stack"/>
              <a:buNone/>
            </a:pPr>
            <a:r>
              <a:rPr lang="en-US" sz="2800" b="0" i="0" u="sng" strike="noStrike" cap="none" baseline="0">
                <a:solidFill>
                  <a:schemeClr val="dk1"/>
                </a:solidFill>
                <a:latin typeface="Short Stack"/>
                <a:ea typeface="Short Stack"/>
                <a:cs typeface="Short Stack"/>
                <a:sym typeface="Short Stack"/>
              </a:rPr>
              <a:t>Arctic Coast</a:t>
            </a:r>
          </a:p>
          <a:p>
            <a:pPr marL="742950" marR="0" lvl="1" indent="-285750" algn="l" rtl="0">
              <a:spcBef>
                <a:spcPts val="560"/>
              </a:spcBef>
              <a:buClr>
                <a:schemeClr val="dk1"/>
              </a:buClr>
              <a:buSzPct val="25000"/>
              <a:buFont typeface="Short Stack"/>
              <a:buNone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Short Stack"/>
                <a:ea typeface="Short Stack"/>
                <a:cs typeface="Short Stack"/>
                <a:sym typeface="Short Stack"/>
              </a:rPr>
              <a:t>Single or two-family dwellings with spouses and children</a:t>
            </a:r>
          </a:p>
          <a:p>
            <a:pPr marL="742950" marR="0" lvl="1" indent="-285750" algn="l" rtl="0">
              <a:spcBef>
                <a:spcPts val="560"/>
              </a:spcBef>
              <a:buClr>
                <a:schemeClr val="dk1"/>
              </a:buClr>
              <a:buSzPct val="25000"/>
              <a:buFont typeface="Short Stack"/>
              <a:buNone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Short Stack"/>
                <a:ea typeface="Short Stack"/>
                <a:cs typeface="Short Stack"/>
                <a:sym typeface="Short Stack"/>
              </a:rPr>
              <a:t>Organized into large villages that supported selves by fishing and hunting						</a:t>
            </a:r>
            <a:r>
              <a:rPr lang="en-US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</a:t>
            </a:r>
          </a:p>
        </p:txBody>
      </p:sp>
      <p:sp>
        <p:nvSpPr>
          <p:cNvPr id="132" name="Shape 132"/>
          <p:cNvSpPr txBox="1"/>
          <p:nvPr/>
        </p:nvSpPr>
        <p:spPr>
          <a:xfrm flipH="1">
            <a:off x="764280" y="3640348"/>
            <a:ext cx="2387100" cy="369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buSzPct val="25000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Short Stack"/>
                <a:ea typeface="Short Stack"/>
                <a:cs typeface="Short Stack"/>
                <a:sym typeface="Short Stack"/>
              </a:rPr>
              <a:t>Plank house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Short Stack"/>
              <a:buNone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Short Stack"/>
                <a:ea typeface="Short Stack"/>
                <a:cs typeface="Short Stack"/>
                <a:sym typeface="Short Stack"/>
              </a:rPr>
              <a:t>Marriage Practices</a:t>
            </a:r>
          </a:p>
        </p:txBody>
      </p:sp>
      <p:sp>
        <p:nvSpPr>
          <p:cNvPr id="138" name="Shape 138"/>
          <p:cNvSpPr txBox="1">
            <a:spLocks noGrp="1"/>
          </p:cNvSpPr>
          <p:nvPr>
            <p:ph type="body" idx="1"/>
          </p:nvPr>
        </p:nvSpPr>
        <p:spPr>
          <a:xfrm>
            <a:off x="3868671" y="918602"/>
            <a:ext cx="5103299" cy="5020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-US" sz="1900" b="0" i="0" u="none" strike="noStrike" cap="none" baseline="0">
                <a:solidFill>
                  <a:schemeClr val="dk1"/>
                </a:solidFill>
                <a:latin typeface="Short Stack"/>
                <a:ea typeface="Short Stack"/>
                <a:cs typeface="Short Stack"/>
                <a:sym typeface="Short Stack"/>
              </a:rPr>
              <a:t>Women married early – between 12 and 15 years old</a:t>
            </a:r>
          </a:p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-US" sz="1900" b="0" i="0" u="none" strike="noStrike" cap="none" baseline="0">
                <a:solidFill>
                  <a:schemeClr val="dk1"/>
                </a:solidFill>
                <a:latin typeface="Short Stack"/>
                <a:ea typeface="Short Stack"/>
                <a:cs typeface="Short Stack"/>
                <a:sym typeface="Short Stack"/>
              </a:rPr>
              <a:t>Men usually 15-20 years old</a:t>
            </a:r>
          </a:p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-US" sz="1900" b="0" i="0" u="none" strike="noStrike" cap="none" baseline="0">
                <a:solidFill>
                  <a:schemeClr val="dk1"/>
                </a:solidFill>
                <a:latin typeface="Short Stack"/>
                <a:ea typeface="Short Stack"/>
                <a:cs typeface="Short Stack"/>
                <a:sym typeface="Short Stack"/>
              </a:rPr>
              <a:t>In some tribes, marriages were arranged, in others, youth selected own partners</a:t>
            </a:r>
          </a:p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-US" sz="1900" b="0" i="0" u="none" strike="noStrike" cap="none" baseline="0">
                <a:solidFill>
                  <a:schemeClr val="dk1"/>
                </a:solidFill>
                <a:latin typeface="Short Stack"/>
                <a:ea typeface="Short Stack"/>
                <a:cs typeface="Short Stack"/>
                <a:sym typeface="Short Stack"/>
              </a:rPr>
              <a:t>Most marriages monogamous; some tribes allowed husbands to take more than one wife</a:t>
            </a:r>
          </a:p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-US" sz="1900" b="0" i="0" u="none" strike="noStrike" cap="none" baseline="0">
                <a:solidFill>
                  <a:schemeClr val="dk1"/>
                </a:solidFill>
                <a:latin typeface="Short Stack"/>
                <a:ea typeface="Short Stack"/>
                <a:cs typeface="Short Stack"/>
                <a:sym typeface="Short Stack"/>
              </a:rPr>
              <a:t>Some tribes’ custom for widow to marry deceased husband’s brother</a:t>
            </a:r>
          </a:p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-US" sz="1900" b="0" i="0" u="none" strike="noStrike" cap="none" baseline="0">
                <a:solidFill>
                  <a:schemeClr val="dk1"/>
                </a:solidFill>
                <a:latin typeface="Short Stack"/>
                <a:ea typeface="Short Stack"/>
                <a:cs typeface="Short Stack"/>
                <a:sym typeface="Short Stack"/>
              </a:rPr>
              <a:t>Other tribes’ custom for widower to marry deceased wife’s sister</a:t>
            </a:r>
          </a:p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-US" sz="1900" b="0" i="0" u="none" strike="noStrike" cap="none" baseline="0">
                <a:solidFill>
                  <a:schemeClr val="dk1"/>
                </a:solidFill>
                <a:latin typeface="Short Stack"/>
                <a:ea typeface="Short Stack"/>
                <a:cs typeface="Short Stack"/>
                <a:sym typeface="Short Stack"/>
              </a:rPr>
              <a:t>In many groups, marriages were easily dissolved; initiated by either spouse</a:t>
            </a:r>
          </a:p>
        </p:txBody>
      </p:sp>
      <p:pic>
        <p:nvPicPr>
          <p:cNvPr id="139" name="Shape 139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457200" y="1410991"/>
            <a:ext cx="3411471" cy="4503410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Custom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572</Words>
  <Application>Microsoft Office PowerPoint</Application>
  <PresentationFormat>On-screen Show (4:3)</PresentationFormat>
  <Paragraphs>84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Short Stack</vt:lpstr>
      <vt:lpstr>Custom Theme</vt:lpstr>
      <vt:lpstr>History of Native American Families in the U.S.</vt:lpstr>
      <vt:lpstr>Native Americans in Pre-Colonial Times</vt:lpstr>
      <vt:lpstr>PowerPoint Presentation</vt:lpstr>
      <vt:lpstr>Watch the disappearance of tribal lands upon the arrival of Europeans</vt:lpstr>
      <vt:lpstr>PowerPoint Presentation</vt:lpstr>
      <vt:lpstr>Regions and Family Living Arrangements </vt:lpstr>
      <vt:lpstr>Regions and Family Living Arrangements </vt:lpstr>
      <vt:lpstr>Regions and Family Living Arrangements </vt:lpstr>
      <vt:lpstr>Marriage Practices</vt:lpstr>
      <vt:lpstr>Children and Parenting</vt:lpstr>
      <vt:lpstr>Consequences of European Contact</vt:lpstr>
      <vt:lpstr>Consequences of European Contact</vt:lpstr>
      <vt:lpstr>PowerPoint Presentation</vt:lpstr>
      <vt:lpstr>Implications for Family Life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History of Native American Families in the U.S.</dc:title>
  <dc:creator>Sydney M. Woolf</dc:creator>
  <cp:lastModifiedBy>Sydney M. Woolf</cp:lastModifiedBy>
  <cp:revision>1</cp:revision>
  <dcterms:modified xsi:type="dcterms:W3CDTF">2014-02-21T22:32:14Z</dcterms:modified>
</cp:coreProperties>
</file>