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4A752B-3FBA-4A5E-8CE8-A6B2A69E7FEC}">
  <a:tblStyle styleId="{174A752B-3FBA-4A5E-8CE8-A6B2A69E7FEC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92298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9365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5397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6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19318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1117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4952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9066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7673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768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4835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21388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ff.org/other/state-indicator/poverty-rate-by-age/#ma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Demographics of Poverty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640"/>
              </a:spcBef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Poverty Does Not Occur Randomly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/>
        </p:nvSpPr>
        <p:spPr>
          <a:xfrm>
            <a:off x="1305300" y="5076550"/>
            <a:ext cx="6533399" cy="917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/>
              <a:t>This pie graph shows the percentage of each racial/ethnic group that resides in poverty. For example, about 12% of Whites live in poverty. In contrast, approximately 28% of Native Americans/Alaska Natives live in poverty. </a:t>
            </a:r>
          </a:p>
        </p:txBody>
      </p:sp>
      <p:pic>
        <p:nvPicPr>
          <p:cNvPr id="150" name="Shape 1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4175" y="338700"/>
            <a:ext cx="8229600" cy="45243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9999" y="3567825"/>
            <a:ext cx="7003301" cy="3290175"/>
          </a:xfrm>
          <a:prstGeom prst="rect">
            <a:avLst/>
          </a:prstGeom>
        </p:spPr>
      </p:pic>
      <p:pic>
        <p:nvPicPr>
          <p:cNvPr id="156" name="Shape 15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00000" y="140775"/>
            <a:ext cx="7003301" cy="3427050"/>
          </a:xfrm>
          <a:prstGeom prst="rect">
            <a:avLst/>
          </a:prstGeom>
        </p:spPr>
      </p:pic>
      <p:sp>
        <p:nvSpPr>
          <p:cNvPr id="157" name="Shape 157"/>
          <p:cNvSpPr txBox="1"/>
          <p:nvPr/>
        </p:nvSpPr>
        <p:spPr>
          <a:xfrm>
            <a:off x="6773025" y="2200650"/>
            <a:ext cx="2324400" cy="1848599"/>
          </a:xfrm>
          <a:prstGeom prst="rect">
            <a:avLst/>
          </a:prstGeom>
          <a:solidFill>
            <a:srgbClr val="FFD966"/>
          </a:solidFill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/>
              <a:t>What do you notice when you compare the percentages from each pie chart? What racial/ethnic groups are overrepresented and underrepresented in each chart?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Factors Linked to U.S. Poverty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914854"/>
            <a:ext cx="8229600" cy="54384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Gender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Household Composition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Race/Ethnicity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important to note that factors associated with a condition are </a:t>
            </a:r>
            <a:r>
              <a:rPr lang="en-US" sz="2950" b="0" i="1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necessarily causes of that condition.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5555"/>
              <a:buFont typeface="Arial"/>
              <a:buChar char="•"/>
            </a:pPr>
            <a:r>
              <a:rPr lang="en-US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complex factors combine to influence the chances that a particular person or family will find themselves in poverty.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Children &amp;  Poverty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1102999"/>
            <a:ext cx="5181600" cy="4106862"/>
          </a:xfrm>
          <a:prstGeom prst="rect">
            <a:avLst/>
          </a:prstGeom>
        </p:spPr>
      </p:pic>
      <p:pic>
        <p:nvPicPr>
          <p:cNvPr id="101" name="Shape 10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181600" y="1530829"/>
            <a:ext cx="3962400" cy="3251200"/>
          </a:xfrm>
          <a:prstGeom prst="rect">
            <a:avLst/>
          </a:prstGeom>
        </p:spPr>
      </p:pic>
      <p:sp>
        <p:nvSpPr>
          <p:cNvPr id="102" name="Shape 102"/>
          <p:cNvSpPr txBox="1"/>
          <p:nvPr/>
        </p:nvSpPr>
        <p:spPr>
          <a:xfrm>
            <a:off x="152400" y="5867400"/>
            <a:ext cx="4800600" cy="3698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http://nccp.org/publications/pdf/text_1001.pdf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-572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Elderly &amp; Poverty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02800" y="9734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http://kff.org/other/state-indicator/poverty-rate-by-age/#map</a:t>
            </a:r>
            <a:r>
              <a:rPr lang="en-US" sz="2400"/>
              <a:t> </a:t>
            </a:r>
          </a:p>
          <a:p>
            <a:endParaRPr lang="en-US" sz="2400"/>
          </a:p>
        </p:txBody>
      </p:sp>
      <p:pic>
        <p:nvPicPr>
          <p:cNvPr id="109" name="Shape 10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828375" y="1516625"/>
            <a:ext cx="7181850" cy="5133975"/>
          </a:xfrm>
          <a:prstGeom prst="rect">
            <a:avLst/>
          </a:prstGeom>
        </p:spPr>
      </p:pic>
      <p:sp>
        <p:nvSpPr>
          <p:cNvPr id="110" name="Shape 110"/>
          <p:cNvSpPr txBox="1"/>
          <p:nvPr/>
        </p:nvSpPr>
        <p:spPr>
          <a:xfrm>
            <a:off x="5486400" y="6400800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200"/>
              <a:t>http://www.nber.org/bah/summer04/w10466.html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Women, Household Composition &amp; Poverty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pic>
        <p:nvPicPr>
          <p:cNvPr id="117" name="Shape 11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1648625"/>
            <a:ext cx="8229600" cy="44291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7004"/>
            <a:ext cx="8229600" cy="1566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/>
              <a:t>Women, Household Composition &amp; Poverty (2012)</a:t>
            </a:r>
          </a:p>
          <a:p>
            <a:endParaRPr lang="en-US" sz="3950"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49950"/>
            <a:ext cx="8229600" cy="5324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45833"/>
              <a:buFont typeface="Arial"/>
              <a:buNone/>
            </a:pPr>
            <a:r>
              <a:rPr lang="en-US" sz="2400"/>
              <a:t>&gt; 5 million more women than men live below poverty line</a:t>
            </a:r>
          </a:p>
          <a:p>
            <a:pPr lvl="0" rtl="0">
              <a:buNone/>
            </a:pPr>
            <a:r>
              <a:rPr lang="en-US" sz="2400"/>
              <a:t>&gt; 2 million more live in deep poverty</a:t>
            </a:r>
          </a:p>
          <a:p>
            <a:pPr lvl="0" rtl="0">
              <a:buNone/>
            </a:pPr>
            <a:r>
              <a:rPr lang="en-US" sz="2400"/>
              <a:t>Women aged 18 to 64: poverty rate = 15.4%,</a:t>
            </a:r>
          </a:p>
          <a:p>
            <a:pPr lvl="0" rtl="0">
              <a:buNone/>
            </a:pPr>
            <a:r>
              <a:rPr lang="en-US" sz="2400"/>
              <a:t>Men aged 18 to 64: poverty rate = 11.9%</a:t>
            </a:r>
          </a:p>
          <a:p>
            <a:pPr lvl="0" rtl="0">
              <a:buNone/>
            </a:pPr>
            <a:r>
              <a:rPr lang="en-US" sz="2400"/>
              <a:t>Women aged 65 and older: 11%</a:t>
            </a:r>
          </a:p>
          <a:p>
            <a:pPr lvl="0" rtl="0">
              <a:buNone/>
            </a:pPr>
            <a:r>
              <a:rPr lang="en-US" sz="2400"/>
              <a:t>Men aged 65 and older: 6.6%.</a:t>
            </a:r>
          </a:p>
          <a:p>
            <a:pPr lvl="0" rtl="0">
              <a:buNone/>
            </a:pPr>
            <a:r>
              <a:rPr lang="en-US" sz="2400"/>
              <a:t>Households headed by a single woman below the poverty line: 31%</a:t>
            </a:r>
          </a:p>
          <a:p>
            <a:pPr marL="800100" lvl="0" indent="-222250" rtl="0">
              <a:buNone/>
            </a:pPr>
            <a:r>
              <a:rPr lang="en-US" sz="2400"/>
              <a:t>nearly five times the 6.3% poverty rate for families headed by a married couple. </a:t>
            </a:r>
          </a:p>
          <a:p>
            <a:pPr marL="800100" lvl="0" indent="-222250" rtl="0">
              <a:buNone/>
            </a:pPr>
            <a:r>
              <a:rPr lang="en-US" sz="2400"/>
              <a:t>nearly twice the 16.4% rate for households headed by single men</a:t>
            </a:r>
            <a:r>
              <a:rPr lang="en-US"/>
              <a:t>	</a:t>
            </a:r>
          </a:p>
          <a:p>
            <a:endParaRPr lang="en-US"/>
          </a:p>
        </p:txBody>
      </p:sp>
      <p:sp>
        <p:nvSpPr>
          <p:cNvPr id="124" name="Shape 124"/>
          <p:cNvSpPr txBox="1"/>
          <p:nvPr/>
        </p:nvSpPr>
        <p:spPr>
          <a:xfrm>
            <a:off x="5260275" y="6218900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/>
              <a:t>http://www.nclej.org/poverty-in-the-us.php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Race, Ethnicity, &amp; Poverty Over Time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28600" y="1447800"/>
            <a:ext cx="8458200" cy="5410199"/>
          </a:xfrm>
          <a:prstGeom prst="rect">
            <a:avLst/>
          </a:prstGeom>
        </p:spPr>
      </p:pic>
      <p:sp>
        <p:nvSpPr>
          <p:cNvPr id="131" name="Shape 131"/>
          <p:cNvSpPr txBox="1"/>
          <p:nvPr/>
        </p:nvSpPr>
        <p:spPr>
          <a:xfrm rot="-5400000">
            <a:off x="6596856" y="3548856"/>
            <a:ext cx="4724400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http://http://www.irp.wisc.edu/faqs/faq3.htm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457200" y="304800"/>
            <a:ext cx="8229600" cy="8842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Race, Ethnicity, &amp; Poverty (2010)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81000" y="838200"/>
            <a:ext cx="8381999" cy="5714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22250" algn="l" rtl="0">
              <a:spcBef>
                <a:spcPts val="640"/>
              </a:spcBef>
              <a:buClr>
                <a:schemeClr val="dk1"/>
              </a:buClr>
              <a:buSzPct val="67857"/>
              <a:buFont typeface="Calibri"/>
              <a:buNone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8" name="Shape 138"/>
          <p:cNvGraphicFramePr/>
          <p:nvPr/>
        </p:nvGraphicFramePr>
        <p:xfrm>
          <a:off x="914400" y="1447800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{174A752B-3FBA-4A5E-8CE8-A6B2A69E7FEC}</a:tableStyleId>
              </a:tblPr>
              <a:tblGrid>
                <a:gridCol w="2895600"/>
                <a:gridCol w="1981200"/>
                <a:gridCol w="2438400"/>
              </a:tblGrid>
              <a:tr h="47970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/>
                        <a:t>Group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Poverty Rate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Absolute Number</a:t>
                      </a:r>
                    </a:p>
                  </a:txBody>
                  <a:tcPr marL="91450" marR="91450" marT="45725" marB="45725"/>
                </a:tc>
              </a:tr>
              <a:tr h="47970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/>
                        <a:t>Native Americans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29.5%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2,458,045</a:t>
                      </a:r>
                    </a:p>
                  </a:txBody>
                  <a:tcPr marL="91450" marR="91450" marT="45725" marB="45725"/>
                </a:tc>
              </a:tr>
              <a:tr h="47970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/>
                        <a:t>African Americans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28.1%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37,510,171</a:t>
                      </a:r>
                    </a:p>
                  </a:txBody>
                  <a:tcPr marL="91450" marR="91450" marT="45725" marB="45725"/>
                </a:tc>
              </a:tr>
              <a:tr h="47970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/>
                        <a:t>Hispanic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25.8%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50,893,007</a:t>
                      </a:r>
                    </a:p>
                  </a:txBody>
                  <a:tcPr marL="91450" marR="91450" marT="45725" marB="45725"/>
                </a:tc>
              </a:tr>
              <a:tr h="47970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/>
                        <a:t>Hawaiian Native/</a:t>
                      </a:r>
                      <a:r>
                        <a:rPr lang="en-US" baseline="0"/>
                        <a:t> P.I.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21.5%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491,826</a:t>
                      </a:r>
                    </a:p>
                  </a:txBody>
                  <a:tcPr marL="91450" marR="91450" marT="45725" marB="45725"/>
                </a:tc>
              </a:tr>
              <a:tr h="47970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/>
                        <a:t>Asian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12.8%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14,728,302</a:t>
                      </a:r>
                    </a:p>
                  </a:txBody>
                  <a:tcPr marL="91450" marR="91450" marT="45725" marB="45725"/>
                </a:tc>
              </a:tr>
              <a:tr h="479700">
                <a:tc>
                  <a:txBody>
                    <a:bodyPr/>
                    <a:lstStyle/>
                    <a:p>
                      <a:pPr marL="0" lvl="0" algn="l" rtl="0">
                        <a:buSzPct val="25000"/>
                        <a:buNone/>
                      </a:pPr>
                      <a:r>
                        <a:rPr lang="en-US"/>
                        <a:t>White (Non-Hispanic)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11.0%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lvl="0" algn="ctr" rtl="0">
                        <a:buSzPct val="25000"/>
                        <a:buNone/>
                      </a:pPr>
                      <a:r>
                        <a:rPr lang="en-US"/>
                        <a:t>192,557,395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Shape 1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40750" y="338700"/>
            <a:ext cx="8229600" cy="4524375"/>
          </a:xfrm>
          <a:prstGeom prst="rect">
            <a:avLst/>
          </a:prstGeom>
        </p:spPr>
      </p:pic>
      <p:sp>
        <p:nvSpPr>
          <p:cNvPr id="144" name="Shape 144"/>
          <p:cNvSpPr txBox="1"/>
          <p:nvPr/>
        </p:nvSpPr>
        <p:spPr>
          <a:xfrm>
            <a:off x="1292425" y="4913525"/>
            <a:ext cx="6743099" cy="141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/>
              <a:t>This chart shows how race\ethnicity are distributed in the population of the U.S. For example, approximately 60% of the U.S. population consists of White, or European White people. The smallest percentage of our population consists of Native Americans/Alaska Natives.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Microsoft Office PowerPoint</Application>
  <PresentationFormat>On-screen Show (4:3)</PresentationFormat>
  <Paragraphs>65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The Demographics of Poverty</vt:lpstr>
      <vt:lpstr>Some Factors Linked to U.S. Poverty</vt:lpstr>
      <vt:lpstr>Children &amp;  Poverty</vt:lpstr>
      <vt:lpstr>The Elderly &amp; Poverty</vt:lpstr>
      <vt:lpstr>Women, Household Composition &amp; Poverty</vt:lpstr>
      <vt:lpstr>Women, Household Composition &amp; Poverty (2012) </vt:lpstr>
      <vt:lpstr>Race, Ethnicity, &amp; Poverty Over Time</vt:lpstr>
      <vt:lpstr>Race, Ethnicity, &amp; Poverty (2010)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Demographics of Poverty</dc:title>
  <dc:creator>Sydney M. Woolf</dc:creator>
  <cp:lastModifiedBy>Sydney M. Woolf</cp:lastModifiedBy>
  <cp:revision>1</cp:revision>
  <dcterms:modified xsi:type="dcterms:W3CDTF">2014-02-21T22:28:54Z</dcterms:modified>
</cp:coreProperties>
</file>