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4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4" r:id="rId39"/>
    <p:sldId id="295" r:id="rId40"/>
    <p:sldId id="296" r:id="rId41"/>
    <p:sldId id="297" r:id="rId42"/>
    <p:sldId id="298" r:id="rId43"/>
    <p:sldId id="299" r:id="rId44"/>
    <p:sldId id="300" r:id="rId45"/>
    <p:sldId id="301" r:id="rId46"/>
    <p:sldId id="303" r:id="rId47"/>
    <p:sldId id="304" r:id="rId48"/>
    <p:sldId id="305" r:id="rId49"/>
    <p:sldId id="306" r:id="rId5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8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5586B75A-687E-405C-8A0B-8D00578BA2C3}" type="datetimeFigureOut">
              <a:rPr lang="en-US" dirty="0"/>
              <a:pPr/>
              <a:t>11/26/2014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Circle of Life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CRS 110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789714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General Info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Provide housing and supportive services for 6+ people </a:t>
            </a:r>
            <a:endParaRPr lang="en-US" dirty="0" smtClean="0"/>
          </a:p>
          <a:p>
            <a:pPr lvl="1"/>
            <a:r>
              <a:rPr lang="en-US" dirty="0" smtClean="0"/>
              <a:t>Don't </a:t>
            </a:r>
            <a:r>
              <a:rPr lang="en-US" dirty="0"/>
              <a:t>need 24 hour nursing </a:t>
            </a:r>
            <a:r>
              <a:rPr lang="en-US" dirty="0" smtClean="0"/>
              <a:t>care</a:t>
            </a:r>
          </a:p>
          <a:p>
            <a:r>
              <a:rPr lang="en-US" dirty="0" smtClean="0"/>
              <a:t>Difference </a:t>
            </a:r>
            <a:r>
              <a:rPr lang="en-US" dirty="0"/>
              <a:t>between AL and RCF: an RCF may require an order from a physician</a:t>
            </a:r>
          </a:p>
        </p:txBody>
      </p:sp>
    </p:spTree>
    <p:extLst>
      <p:ext uri="{BB962C8B-B14F-4D97-AF65-F5344CB8AC3E}">
        <p14:creationId xmlns:p14="http://schemas.microsoft.com/office/powerpoint/2010/main" val="231086293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Covered </a:t>
            </a:r>
            <a:r>
              <a:rPr lang="en-US" dirty="0"/>
              <a:t>by Medicaid ONLY! </a:t>
            </a:r>
            <a:r>
              <a:rPr lang="en-US" dirty="0" smtClean="0"/>
              <a:t>NOT Medical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 marL="0" indent="0" algn="ctr">
              <a:buNone/>
            </a:pPr>
            <a:r>
              <a:rPr lang="en-US" dirty="0" smtClean="0"/>
              <a:t>On the same level is…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613052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Special Care Unit (SCU)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93636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General Info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Include memory care, Alzheimer care, etc</a:t>
            </a:r>
            <a:r>
              <a:rPr lang="en-US" dirty="0" smtClean="0"/>
              <a:t>.</a:t>
            </a:r>
          </a:p>
          <a:p>
            <a:r>
              <a:rPr lang="en-US" dirty="0" smtClean="0"/>
              <a:t>Category </a:t>
            </a:r>
            <a:r>
              <a:rPr lang="en-US" dirty="0"/>
              <a:t>is still Special Care Unit</a:t>
            </a:r>
          </a:p>
        </p:txBody>
      </p:sp>
    </p:spTree>
    <p:extLst>
      <p:ext uri="{BB962C8B-B14F-4D97-AF65-F5344CB8AC3E}">
        <p14:creationId xmlns:p14="http://schemas.microsoft.com/office/powerpoint/2010/main" val="268730675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Covered </a:t>
            </a:r>
            <a:r>
              <a:rPr lang="en-US" dirty="0"/>
              <a:t>by Medicaid because it is the same as RCF (same level of care</a:t>
            </a:r>
            <a:r>
              <a:rPr lang="en-US" dirty="0" smtClean="0"/>
              <a:t>)</a:t>
            </a:r>
          </a:p>
          <a:p>
            <a:r>
              <a:rPr lang="en-US" dirty="0" smtClean="0"/>
              <a:t>That’s </a:t>
            </a:r>
            <a:r>
              <a:rPr lang="en-US" dirty="0"/>
              <a:t>a good thing because if you are paying privately for </a:t>
            </a:r>
            <a:r>
              <a:rPr lang="en-US" dirty="0" err="1"/>
              <a:t>that,good</a:t>
            </a:r>
            <a:r>
              <a:rPr lang="en-US" dirty="0"/>
              <a:t> luck</a:t>
            </a:r>
            <a:r>
              <a:rPr lang="en-US" dirty="0" smtClean="0"/>
              <a:t>!</a:t>
            </a:r>
          </a:p>
          <a:p>
            <a:r>
              <a:rPr lang="en-US" dirty="0" smtClean="0"/>
              <a:t>It </a:t>
            </a:r>
            <a:r>
              <a:rPr lang="en-US" dirty="0"/>
              <a:t>can cost up to $12,000/month in </a:t>
            </a:r>
            <a:r>
              <a:rPr lang="en-US" dirty="0" smtClean="0"/>
              <a:t>some instances</a:t>
            </a:r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The next facility is…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853966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Intermediate Care Unit (ICF)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31164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General Info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Provides, on a regular basis, health-related care and services to individuals who do not require the degree of care and treatment that a hospital or skilled nursing facility is designed to </a:t>
            </a:r>
            <a:r>
              <a:rPr lang="en-US" dirty="0" smtClean="0"/>
              <a:t>provide</a:t>
            </a:r>
          </a:p>
          <a:p>
            <a:r>
              <a:rPr lang="en-US" dirty="0" smtClean="0"/>
              <a:t>Because </a:t>
            </a:r>
            <a:r>
              <a:rPr lang="en-US" dirty="0"/>
              <a:t>of their mental or physical condition, residents require care and services above the level of room and board that can be made available to them only through institutional </a:t>
            </a:r>
            <a:r>
              <a:rPr lang="en-US" dirty="0" smtClean="0"/>
              <a:t>facilities</a:t>
            </a:r>
          </a:p>
          <a:p>
            <a:r>
              <a:rPr lang="en-US" dirty="0" smtClean="0"/>
              <a:t>An </a:t>
            </a:r>
            <a:r>
              <a:rPr lang="en-US" dirty="0"/>
              <a:t>ICF requires some </a:t>
            </a:r>
            <a:r>
              <a:rPr lang="en-US" dirty="0" smtClean="0"/>
              <a:t>nursing</a:t>
            </a:r>
          </a:p>
          <a:p>
            <a:pPr lvl="1"/>
            <a:r>
              <a:rPr lang="en-US" dirty="0" smtClean="0"/>
              <a:t>Most </a:t>
            </a:r>
            <a:r>
              <a:rPr lang="en-US" dirty="0"/>
              <a:t>of the time there is a ratio of 1:12--higher ratio than with the CAN’s</a:t>
            </a:r>
          </a:p>
        </p:txBody>
      </p:sp>
    </p:spTree>
    <p:extLst>
      <p:ext uri="{BB962C8B-B14F-4D97-AF65-F5344CB8AC3E}">
        <p14:creationId xmlns:p14="http://schemas.microsoft.com/office/powerpoint/2010/main" val="228022653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Is </a:t>
            </a:r>
            <a:r>
              <a:rPr lang="en-US" dirty="0"/>
              <a:t>covered by </a:t>
            </a:r>
            <a:r>
              <a:rPr lang="en-US" dirty="0" smtClean="0"/>
              <a:t>Medicaid</a:t>
            </a:r>
          </a:p>
          <a:p>
            <a:pPr lvl="1"/>
            <a:r>
              <a:rPr lang="en-US" dirty="0" smtClean="0"/>
              <a:t>But </a:t>
            </a:r>
            <a:r>
              <a:rPr lang="en-US" dirty="0"/>
              <a:t>at a much higher </a:t>
            </a:r>
            <a:r>
              <a:rPr lang="en-US" dirty="0" smtClean="0"/>
              <a:t>rate</a:t>
            </a:r>
          </a:p>
          <a:p>
            <a:r>
              <a:rPr lang="en-US" dirty="0" smtClean="0"/>
              <a:t>It </a:t>
            </a:r>
            <a:r>
              <a:rPr lang="en-US" dirty="0"/>
              <a:t>is not covered by </a:t>
            </a:r>
            <a:r>
              <a:rPr lang="en-US" dirty="0" smtClean="0"/>
              <a:t>Medicare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dirty="0" smtClean="0"/>
              <a:t>Time to complete the circle of life. The next level/top of the food chain is…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317971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Skilled Nursing Facility (SNF)</a:t>
            </a:r>
          </a:p>
        </p:txBody>
      </p:sp>
    </p:spTree>
    <p:extLst>
      <p:ext uri="{BB962C8B-B14F-4D97-AF65-F5344CB8AC3E}">
        <p14:creationId xmlns:p14="http://schemas.microsoft.com/office/powerpoint/2010/main" val="135233207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General Info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Notice that all of these are facility based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/>
              <a:t>This is covered by both Medicare and Medicaid</a:t>
            </a:r>
            <a:r>
              <a:rPr lang="en-US" dirty="0" smtClean="0"/>
              <a:t>!</a:t>
            </a:r>
          </a:p>
          <a:p>
            <a:r>
              <a:rPr lang="en-US" b="1" dirty="0" smtClean="0"/>
              <a:t>Medicare </a:t>
            </a:r>
            <a:r>
              <a:rPr lang="en-US" b="1" dirty="0"/>
              <a:t>Part A</a:t>
            </a:r>
            <a:r>
              <a:rPr lang="en-US" dirty="0"/>
              <a:t>, which matters to us, is only this last </a:t>
            </a:r>
            <a:r>
              <a:rPr lang="en-US" dirty="0" smtClean="0"/>
              <a:t>level</a:t>
            </a:r>
          </a:p>
          <a:p>
            <a:pPr lvl="1"/>
            <a:r>
              <a:rPr lang="en-US" dirty="0" smtClean="0"/>
              <a:t>Typically</a:t>
            </a:r>
            <a:r>
              <a:rPr lang="en-US" dirty="0"/>
              <a:t>, the next level after this is Home </a:t>
            </a:r>
            <a:endParaRPr lang="en-US" dirty="0" smtClean="0"/>
          </a:p>
          <a:p>
            <a:pPr lvl="1"/>
            <a:r>
              <a:rPr lang="en-US" dirty="0" smtClean="0"/>
              <a:t>But</a:t>
            </a:r>
            <a:r>
              <a:rPr lang="en-US" dirty="0"/>
              <a:t>, some people go to SNF’s for rehab services, for transitional care like we talked about, and then back to the </a:t>
            </a:r>
            <a:r>
              <a:rPr lang="en-US" dirty="0" smtClean="0"/>
              <a:t>hospital</a:t>
            </a:r>
          </a:p>
          <a:p>
            <a:r>
              <a:rPr lang="en-US" dirty="0" smtClean="0"/>
              <a:t>So </a:t>
            </a:r>
            <a:r>
              <a:rPr lang="en-US" dirty="0"/>
              <a:t>now when we talk about the numbers of it, we are only talking about SNF’s</a:t>
            </a:r>
          </a:p>
        </p:txBody>
      </p:sp>
    </p:spTree>
    <p:extLst>
      <p:ext uri="{BB962C8B-B14F-4D97-AF65-F5344CB8AC3E}">
        <p14:creationId xmlns:p14="http://schemas.microsoft.com/office/powerpoint/2010/main" val="41457759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So this is Home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We </a:t>
            </a:r>
            <a:r>
              <a:rPr lang="en-US" dirty="0"/>
              <a:t>are getting into our upper </a:t>
            </a:r>
            <a:r>
              <a:rPr lang="en-US" dirty="0" smtClean="0"/>
              <a:t>seventies</a:t>
            </a:r>
          </a:p>
          <a:p>
            <a:r>
              <a:rPr lang="en-US" dirty="0" smtClean="0"/>
              <a:t>It </a:t>
            </a:r>
            <a:r>
              <a:rPr lang="en-US" dirty="0"/>
              <a:t>would be kind of nice to have somebody make our meals for </a:t>
            </a:r>
            <a:r>
              <a:rPr lang="en-US" dirty="0" smtClean="0"/>
              <a:t>us</a:t>
            </a:r>
          </a:p>
          <a:p>
            <a:r>
              <a:rPr lang="en-US" dirty="0" smtClean="0"/>
              <a:t>Maybe </a:t>
            </a:r>
            <a:r>
              <a:rPr lang="en-US" dirty="0"/>
              <a:t>if we can call and have someone help us with </a:t>
            </a:r>
            <a:r>
              <a:rPr lang="en-US" dirty="0" smtClean="0"/>
              <a:t>baths</a:t>
            </a:r>
          </a:p>
          <a:p>
            <a:r>
              <a:rPr lang="en-US" dirty="0" smtClean="0"/>
              <a:t>Do </a:t>
            </a:r>
            <a:r>
              <a:rPr lang="en-US" dirty="0"/>
              <a:t>some laundry, </a:t>
            </a:r>
            <a:r>
              <a:rPr lang="en-US" dirty="0" smtClean="0"/>
              <a:t>etc...</a:t>
            </a:r>
          </a:p>
          <a:p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We call this…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190581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Benefit Periods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Day 1-20 the Copay (started back in 1965) = 0</a:t>
            </a:r>
            <a:endParaRPr lang="en-US" dirty="0" smtClean="0"/>
          </a:p>
          <a:p>
            <a:r>
              <a:rPr lang="en-US" dirty="0" smtClean="0"/>
              <a:t>Day </a:t>
            </a:r>
            <a:r>
              <a:rPr lang="en-US" dirty="0"/>
              <a:t>21-100 the Copay = $</a:t>
            </a:r>
            <a:r>
              <a:rPr lang="en-US" dirty="0" smtClean="0"/>
              <a:t>152/Day</a:t>
            </a:r>
          </a:p>
          <a:p>
            <a:r>
              <a:rPr lang="en-US" dirty="0" smtClean="0"/>
              <a:t>Day </a:t>
            </a:r>
            <a:r>
              <a:rPr lang="en-US" dirty="0"/>
              <a:t>101+ = </a:t>
            </a:r>
            <a:r>
              <a:rPr lang="en-US" dirty="0" smtClean="0"/>
              <a:t>Cash @ </a:t>
            </a:r>
            <a:r>
              <a:rPr lang="en-US" dirty="0"/>
              <a:t>The Medicare Allowable </a:t>
            </a:r>
            <a:r>
              <a:rPr lang="en-US" dirty="0" smtClean="0"/>
              <a:t>Rate</a:t>
            </a:r>
          </a:p>
          <a:p>
            <a:endParaRPr lang="en-US" dirty="0"/>
          </a:p>
          <a:p>
            <a:r>
              <a:rPr lang="en-US" dirty="0" smtClean="0"/>
              <a:t>That </a:t>
            </a:r>
            <a:r>
              <a:rPr lang="en-US" dirty="0"/>
              <a:t>can be huge because it usually starts with a base amount </a:t>
            </a:r>
            <a:r>
              <a:rPr lang="en-US" dirty="0" smtClean="0"/>
              <a:t>(+)</a:t>
            </a:r>
          </a:p>
          <a:p>
            <a:r>
              <a:rPr lang="en-US" dirty="0" smtClean="0"/>
              <a:t>If </a:t>
            </a:r>
            <a:r>
              <a:rPr lang="en-US" dirty="0"/>
              <a:t>it’s $2500/day, it’s going to add up fast</a:t>
            </a:r>
            <a:r>
              <a:rPr lang="en-US" dirty="0" smtClean="0"/>
              <a:t>!</a:t>
            </a:r>
          </a:p>
          <a:p>
            <a:r>
              <a:rPr lang="en-US" dirty="0" smtClean="0"/>
              <a:t>After </a:t>
            </a:r>
            <a:r>
              <a:rPr lang="en-US" dirty="0"/>
              <a:t>day 101, if you can’t pay they pretty much kick you out!</a:t>
            </a:r>
          </a:p>
        </p:txBody>
      </p:sp>
    </p:spTree>
    <p:extLst>
      <p:ext uri="{BB962C8B-B14F-4D97-AF65-F5344CB8AC3E}">
        <p14:creationId xmlns:p14="http://schemas.microsoft.com/office/powerpoint/2010/main" val="319539445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FOCUS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Now I really only want you focusing on what we’ve talked about so far. It has been a lot and I want you to absorb this first.</a:t>
            </a:r>
          </a:p>
        </p:txBody>
      </p:sp>
    </p:spTree>
    <p:extLst>
      <p:ext uri="{BB962C8B-B14F-4D97-AF65-F5344CB8AC3E}">
        <p14:creationId xmlns:p14="http://schemas.microsoft.com/office/powerpoint/2010/main" val="8425682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HOME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Typically the next level after SNF is home.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845122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Hospice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150676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Eligibility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dirty="0" smtClean="0"/>
              <a:t>Eligible </a:t>
            </a:r>
            <a:r>
              <a:rPr lang="en-US" dirty="0"/>
              <a:t>for MCR Part </a:t>
            </a:r>
            <a:r>
              <a:rPr lang="en-US" dirty="0" smtClean="0"/>
              <a:t>A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Doctor </a:t>
            </a:r>
            <a:r>
              <a:rPr lang="en-US" dirty="0"/>
              <a:t>of hospice medical director certifies that you are terminally ill and have 6 months or less to </a:t>
            </a:r>
            <a:r>
              <a:rPr lang="en-US" dirty="0" smtClean="0"/>
              <a:t>live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You </a:t>
            </a:r>
            <a:r>
              <a:rPr lang="en-US" dirty="0"/>
              <a:t>sign a statement choosing hospice care instead of other MCR covered benefits to treat </a:t>
            </a:r>
            <a:r>
              <a:rPr lang="en-US" dirty="0" smtClean="0"/>
              <a:t>illness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You </a:t>
            </a:r>
            <a:r>
              <a:rPr lang="en-US" dirty="0"/>
              <a:t>get care from a MCR approved hospice program</a:t>
            </a:r>
          </a:p>
        </p:txBody>
      </p:sp>
    </p:spTree>
    <p:extLst>
      <p:ext uri="{BB962C8B-B14F-4D97-AF65-F5344CB8AC3E}">
        <p14:creationId xmlns:p14="http://schemas.microsoft.com/office/powerpoint/2010/main" val="387250193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A Prognosis of &lt; 6 months to live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 prognosis of less than 6 months to live is the qualifier for Hospice through </a:t>
            </a:r>
            <a:r>
              <a:rPr lang="en-US" dirty="0" smtClean="0"/>
              <a:t>Medicare</a:t>
            </a:r>
          </a:p>
          <a:p>
            <a:pPr lvl="1"/>
            <a:r>
              <a:rPr lang="en-US" dirty="0" smtClean="0"/>
              <a:t>Does </a:t>
            </a:r>
            <a:r>
              <a:rPr lang="en-US" dirty="0"/>
              <a:t>NOT mean people are on Hospice for less than 6 </a:t>
            </a:r>
            <a:r>
              <a:rPr lang="en-US" dirty="0" smtClean="0"/>
              <a:t>months</a:t>
            </a:r>
          </a:p>
          <a:p>
            <a:pPr lvl="2"/>
            <a:r>
              <a:rPr lang="en-US" dirty="0" smtClean="0"/>
              <a:t>Some </a:t>
            </a:r>
            <a:r>
              <a:rPr lang="en-US" dirty="0"/>
              <a:t>people are on Hospice for 5+ years </a:t>
            </a:r>
            <a:endParaRPr lang="en-US" dirty="0" smtClean="0"/>
          </a:p>
          <a:p>
            <a:r>
              <a:rPr lang="en-US" dirty="0" smtClean="0"/>
              <a:t>What </a:t>
            </a:r>
            <a:r>
              <a:rPr lang="en-US" dirty="0"/>
              <a:t>a patient needs is to get re-certified, every 6 months, in order to stay on </a:t>
            </a:r>
            <a:r>
              <a:rPr lang="en-US" dirty="0" smtClean="0"/>
              <a:t>Hospice</a:t>
            </a:r>
          </a:p>
          <a:p>
            <a:pPr lvl="1"/>
            <a:r>
              <a:rPr lang="en-US" dirty="0" smtClean="0"/>
              <a:t>Prognosis </a:t>
            </a:r>
            <a:r>
              <a:rPr lang="en-US" dirty="0"/>
              <a:t>has to be, once again, for &lt; 6 months to live</a:t>
            </a:r>
          </a:p>
        </p:txBody>
      </p:sp>
    </p:spTree>
    <p:extLst>
      <p:ext uri="{BB962C8B-B14F-4D97-AF65-F5344CB8AC3E}">
        <p14:creationId xmlns:p14="http://schemas.microsoft.com/office/powerpoint/2010/main" val="135872240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Now, all you need to have is a willing Doctor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Now there are some times where that can be completely </a:t>
            </a:r>
            <a:r>
              <a:rPr lang="en-US" dirty="0" smtClean="0"/>
              <a:t>legitimate</a:t>
            </a:r>
          </a:p>
          <a:p>
            <a:pPr lvl="1"/>
            <a:r>
              <a:rPr lang="en-US" dirty="0" smtClean="0"/>
              <a:t>Re-mission</a:t>
            </a:r>
          </a:p>
          <a:p>
            <a:pPr lvl="1"/>
            <a:r>
              <a:rPr lang="en-US" dirty="0" smtClean="0"/>
              <a:t>Patient </a:t>
            </a:r>
            <a:r>
              <a:rPr lang="en-US" dirty="0"/>
              <a:t>is </a:t>
            </a:r>
            <a:r>
              <a:rPr lang="en-US" dirty="0" smtClean="0"/>
              <a:t>cured</a:t>
            </a:r>
          </a:p>
          <a:p>
            <a:r>
              <a:rPr lang="en-US" dirty="0" smtClean="0"/>
              <a:t>Just </a:t>
            </a:r>
            <a:r>
              <a:rPr lang="en-US" dirty="0"/>
              <a:t>like our lives every day, things happen, and people go up and down in terms of health </a:t>
            </a:r>
            <a:r>
              <a:rPr lang="en-US" dirty="0" smtClean="0"/>
              <a:t>status</a:t>
            </a:r>
          </a:p>
          <a:p>
            <a:r>
              <a:rPr lang="en-US" dirty="0" smtClean="0"/>
              <a:t>As </a:t>
            </a:r>
            <a:r>
              <a:rPr lang="en-US" dirty="0"/>
              <a:t>long as a physician is willing to say and sign a Hospice plan that says they have less than 6 months, then they are qualified for Hospice</a:t>
            </a:r>
          </a:p>
        </p:txBody>
      </p:sp>
    </p:spTree>
    <p:extLst>
      <p:ext uri="{BB962C8B-B14F-4D97-AF65-F5344CB8AC3E}">
        <p14:creationId xmlns:p14="http://schemas.microsoft.com/office/powerpoint/2010/main" val="115198191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Benefit </a:t>
            </a:r>
            <a:r>
              <a:rPr lang="en-US" dirty="0" smtClean="0"/>
              <a:t>Periods (</a:t>
            </a:r>
            <a:r>
              <a:rPr lang="en-US" dirty="0"/>
              <a:t>different from all the others)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Hospice care is intended for people with 6 months or less to live if the disease runs its normal </a:t>
            </a:r>
            <a:r>
              <a:rPr lang="en-US" dirty="0" smtClean="0"/>
              <a:t>course</a:t>
            </a:r>
          </a:p>
          <a:p>
            <a:pPr lvl="1"/>
            <a:r>
              <a:rPr lang="en-US" dirty="0" smtClean="0"/>
              <a:t>If </a:t>
            </a:r>
            <a:r>
              <a:rPr lang="en-US" dirty="0"/>
              <a:t>you live longer than 6 months, you can still get hospice care, as long as the hospice medical director or other hospice doctor recertifies that you’re terminally </a:t>
            </a:r>
            <a:r>
              <a:rPr lang="en-US" dirty="0" smtClean="0"/>
              <a:t>ill</a:t>
            </a:r>
          </a:p>
          <a:p>
            <a:r>
              <a:rPr lang="en-US" dirty="0" smtClean="0"/>
              <a:t>Hospice </a:t>
            </a:r>
            <a:r>
              <a:rPr lang="en-US" dirty="0"/>
              <a:t>care is given in benefit </a:t>
            </a:r>
            <a:r>
              <a:rPr lang="en-US" dirty="0" smtClean="0"/>
              <a:t>periods</a:t>
            </a:r>
          </a:p>
          <a:p>
            <a:r>
              <a:rPr lang="en-US" dirty="0" smtClean="0"/>
              <a:t>You </a:t>
            </a:r>
            <a:r>
              <a:rPr lang="en-US" dirty="0"/>
              <a:t>can get hospice care for two 90-day periods followed by an unlimited number of 60-day </a:t>
            </a:r>
            <a:r>
              <a:rPr lang="en-US" dirty="0" smtClean="0"/>
              <a:t>periods</a:t>
            </a:r>
          </a:p>
          <a:p>
            <a:r>
              <a:rPr lang="en-US" dirty="0" smtClean="0"/>
              <a:t>At </a:t>
            </a:r>
            <a:r>
              <a:rPr lang="en-US" dirty="0"/>
              <a:t>the start of each period, the hospice medical director or other hospice doctor must recertify that you’re terminally ill, so you can continue to get hospice </a:t>
            </a:r>
            <a:r>
              <a:rPr lang="en-US" dirty="0" smtClean="0"/>
              <a:t>care</a:t>
            </a:r>
          </a:p>
          <a:p>
            <a:r>
              <a:rPr lang="en-US" dirty="0" smtClean="0"/>
              <a:t>A </a:t>
            </a:r>
            <a:r>
              <a:rPr lang="en-US" dirty="0"/>
              <a:t>benefit period starts the day you begin to get hospice care and it ends when your 90-day or 60day period ends</a:t>
            </a:r>
          </a:p>
        </p:txBody>
      </p:sp>
    </p:spTree>
    <p:extLst>
      <p:ext uri="{BB962C8B-B14F-4D97-AF65-F5344CB8AC3E}">
        <p14:creationId xmlns:p14="http://schemas.microsoft.com/office/powerpoint/2010/main" val="3764851438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You are required to jump through hoops, and define which benefit period you are in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1. 90 </a:t>
            </a:r>
            <a:r>
              <a:rPr lang="en-US" dirty="0" smtClean="0"/>
              <a:t>Days</a:t>
            </a:r>
          </a:p>
          <a:p>
            <a:pPr lvl="1"/>
            <a:r>
              <a:rPr lang="en-US" dirty="0"/>
              <a:t>Now, they only need to be evaluated every 6 months, but how long do they have for their first Benefit Period?90 days or 3 months; So all they have to do is just redo the same form that they already did, to make it to 90 </a:t>
            </a:r>
            <a:r>
              <a:rPr lang="en-US" dirty="0" smtClean="0"/>
              <a:t>days</a:t>
            </a:r>
          </a:p>
          <a:p>
            <a:r>
              <a:rPr lang="en-US" dirty="0"/>
              <a:t>2. 90 </a:t>
            </a:r>
            <a:r>
              <a:rPr lang="en-US" dirty="0" smtClean="0"/>
              <a:t>Days</a:t>
            </a:r>
          </a:p>
          <a:p>
            <a:pPr lvl="1"/>
            <a:r>
              <a:rPr lang="en-US" dirty="0"/>
              <a:t>So, if they make it to 90 days, then they get an additional 90 </a:t>
            </a:r>
            <a:r>
              <a:rPr lang="en-US" dirty="0" smtClean="0"/>
              <a:t>days</a:t>
            </a:r>
          </a:p>
          <a:p>
            <a:r>
              <a:rPr lang="en-US" dirty="0"/>
              <a:t>3. Unlimited 60 Day </a:t>
            </a:r>
            <a:r>
              <a:rPr lang="en-US" dirty="0" smtClean="0"/>
              <a:t>Periods</a:t>
            </a:r>
          </a:p>
          <a:p>
            <a:pPr lvl="1"/>
            <a:r>
              <a:rPr lang="en-US" dirty="0"/>
              <a:t>At the start of each </a:t>
            </a:r>
            <a:r>
              <a:rPr lang="en-US" dirty="0" err="1"/>
              <a:t>period,the</a:t>
            </a:r>
            <a:r>
              <a:rPr lang="en-US" dirty="0"/>
              <a:t> hospice medical director or other hospice doctor must recertify that you’re terminally ill, so you can continue to get hospice care. A benefit period starts the day you begin to get hospice care and it ends when your 90-day or 60day period ends.</a:t>
            </a:r>
          </a:p>
        </p:txBody>
      </p:sp>
    </p:spTree>
    <p:extLst>
      <p:ext uri="{BB962C8B-B14F-4D97-AF65-F5344CB8AC3E}">
        <p14:creationId xmlns:p14="http://schemas.microsoft.com/office/powerpoint/2010/main" val="252726498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General Info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Clinton and Bush signed a bill together to add the Unlimited Benefit Period to </a:t>
            </a:r>
            <a:r>
              <a:rPr lang="en-US" dirty="0" smtClean="0"/>
              <a:t>Hospice</a:t>
            </a:r>
          </a:p>
          <a:p>
            <a:r>
              <a:rPr lang="en-US" dirty="0" smtClean="0"/>
              <a:t>In </a:t>
            </a:r>
            <a:r>
              <a:rPr lang="en-US" dirty="0"/>
              <a:t>the beginning, Hospice was almost a slang term, till Medicare stepped </a:t>
            </a:r>
            <a:r>
              <a:rPr lang="en-US" dirty="0" smtClean="0"/>
              <a:t>in</a:t>
            </a:r>
          </a:p>
          <a:p>
            <a:pPr lvl="1"/>
            <a:r>
              <a:rPr lang="en-US" dirty="0" smtClean="0"/>
              <a:t>How </a:t>
            </a:r>
            <a:r>
              <a:rPr lang="en-US" dirty="0"/>
              <a:t>many people made it to be on Hospice back in 1965? </a:t>
            </a:r>
            <a:endParaRPr lang="en-US" dirty="0" smtClean="0"/>
          </a:p>
          <a:p>
            <a:pPr lvl="2"/>
            <a:r>
              <a:rPr lang="en-US" dirty="0" smtClean="0"/>
              <a:t>Very </a:t>
            </a:r>
            <a:r>
              <a:rPr lang="en-US" dirty="0"/>
              <a:t>few, maybe like 10; </a:t>
            </a:r>
            <a:r>
              <a:rPr lang="en-US" dirty="0" smtClean="0"/>
              <a:t>nobody </a:t>
            </a:r>
            <a:r>
              <a:rPr lang="en-US" dirty="0"/>
              <a:t>knew what it </a:t>
            </a:r>
            <a:r>
              <a:rPr lang="en-US" dirty="0" smtClean="0"/>
              <a:t>was</a:t>
            </a:r>
          </a:p>
          <a:p>
            <a:r>
              <a:rPr lang="en-US" dirty="0" smtClean="0"/>
              <a:t>It </a:t>
            </a:r>
            <a:r>
              <a:rPr lang="en-US" dirty="0"/>
              <a:t>wasn’t until people started living longer, qualifying for Hospice under Medicare that we started to understand who these angels of mercy were</a:t>
            </a:r>
          </a:p>
        </p:txBody>
      </p:sp>
    </p:spTree>
    <p:extLst>
      <p:ext uri="{BB962C8B-B14F-4D97-AF65-F5344CB8AC3E}">
        <p14:creationId xmlns:p14="http://schemas.microsoft.com/office/powerpoint/2010/main" val="19237017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Assisted Living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49876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Benefits of Hospice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Benefit periods made Hospice something that people could be on for </a:t>
            </a:r>
            <a:r>
              <a:rPr lang="en-US" dirty="0" smtClean="0"/>
              <a:t>years</a:t>
            </a:r>
          </a:p>
          <a:p>
            <a:r>
              <a:rPr lang="en-US" dirty="0" smtClean="0"/>
              <a:t>People </a:t>
            </a:r>
            <a:r>
              <a:rPr lang="en-US" dirty="0"/>
              <a:t>can de-certify and then re-certify the next </a:t>
            </a:r>
            <a:r>
              <a:rPr lang="en-US" dirty="0" smtClean="0"/>
              <a:t>day</a:t>
            </a:r>
          </a:p>
          <a:p>
            <a:r>
              <a:rPr lang="en-US" dirty="0" smtClean="0"/>
              <a:t>No </a:t>
            </a:r>
            <a:r>
              <a:rPr lang="en-US" dirty="0"/>
              <a:t>waiting period, like the Hospital care of Part </a:t>
            </a:r>
            <a:r>
              <a:rPr lang="en-US" dirty="0" smtClean="0"/>
              <a:t>A</a:t>
            </a:r>
          </a:p>
          <a:p>
            <a:r>
              <a:rPr lang="en-US" dirty="0" smtClean="0"/>
              <a:t>How </a:t>
            </a:r>
            <a:r>
              <a:rPr lang="en-US" dirty="0"/>
              <a:t>long could you be on Hospice</a:t>
            </a:r>
            <a:r>
              <a:rPr lang="en-US" dirty="0" smtClean="0"/>
              <a:t>?</a:t>
            </a:r>
          </a:p>
          <a:p>
            <a:pPr lvl="1"/>
            <a:r>
              <a:rPr lang="en-US" dirty="0" smtClean="0"/>
              <a:t>Forever</a:t>
            </a:r>
            <a:r>
              <a:rPr lang="en-US" dirty="0"/>
              <a:t>!</a:t>
            </a:r>
          </a:p>
        </p:txBody>
      </p:sp>
    </p:spTree>
    <p:extLst>
      <p:ext uri="{BB962C8B-B14F-4D97-AF65-F5344CB8AC3E}">
        <p14:creationId xmlns:p14="http://schemas.microsoft.com/office/powerpoint/2010/main" val="142419838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Payment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Covered by Medicare </a:t>
            </a:r>
            <a:endParaRPr lang="en-US" dirty="0" smtClean="0"/>
          </a:p>
          <a:p>
            <a:r>
              <a:rPr lang="en-US" dirty="0" smtClean="0"/>
              <a:t>Pays </a:t>
            </a:r>
            <a:r>
              <a:rPr lang="en-US" dirty="0"/>
              <a:t>for Hospice part itself-- not the drugs (no more than $5 per Rx), not the supplies (5% of MCR approved amount), not anything else where you have copays, but for the Hospice part itself--pays 100% of the Allowable </a:t>
            </a:r>
            <a:endParaRPr lang="en-US" dirty="0" smtClean="0"/>
          </a:p>
          <a:p>
            <a:r>
              <a:rPr lang="en-US" dirty="0" smtClean="0"/>
              <a:t>That’s </a:t>
            </a:r>
            <a:r>
              <a:rPr lang="en-US" dirty="0"/>
              <a:t>pretty good insurance.</a:t>
            </a:r>
          </a:p>
        </p:txBody>
      </p:sp>
    </p:spTree>
    <p:extLst>
      <p:ext uri="{BB962C8B-B14F-4D97-AF65-F5344CB8AC3E}">
        <p14:creationId xmlns:p14="http://schemas.microsoft.com/office/powerpoint/2010/main" val="1536262973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Skilled Home Health Services</a:t>
            </a:r>
          </a:p>
        </p:txBody>
      </p:sp>
    </p:spTree>
    <p:extLst>
      <p:ext uri="{BB962C8B-B14F-4D97-AF65-F5344CB8AC3E}">
        <p14:creationId xmlns:p14="http://schemas.microsoft.com/office/powerpoint/2010/main" val="189782274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Home Health</a:t>
            </a:r>
            <a:br>
              <a:rPr lang="en-US" dirty="0"/>
            </a:br>
            <a:r>
              <a:rPr lang="en-US" dirty="0" smtClean="0"/>
              <a:t>(vs. Custodial Care)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Another </a:t>
            </a:r>
            <a:r>
              <a:rPr lang="en-US" dirty="0"/>
              <a:t>benefit of Medicare Part </a:t>
            </a:r>
            <a:r>
              <a:rPr lang="en-US" dirty="0" smtClean="0"/>
              <a:t>A</a:t>
            </a:r>
          </a:p>
          <a:p>
            <a:r>
              <a:rPr lang="en-US" dirty="0" smtClean="0"/>
              <a:t>$</a:t>
            </a:r>
            <a:r>
              <a:rPr lang="en-US" dirty="0"/>
              <a:t>0 for approved skilled home health care </a:t>
            </a:r>
            <a:r>
              <a:rPr lang="en-US" dirty="0" smtClean="0"/>
              <a:t>services</a:t>
            </a:r>
          </a:p>
          <a:p>
            <a:r>
              <a:rPr lang="en-US" dirty="0" smtClean="0"/>
              <a:t>May </a:t>
            </a:r>
            <a:r>
              <a:rPr lang="en-US" dirty="0"/>
              <a:t>need to pay 20% of the Medicare-approved amount for durable medical </a:t>
            </a:r>
            <a:r>
              <a:rPr lang="en-US" dirty="0" smtClean="0"/>
              <a:t>equipment</a:t>
            </a:r>
          </a:p>
          <a:p>
            <a:r>
              <a:rPr lang="en-US" dirty="0" smtClean="0"/>
              <a:t>Part </a:t>
            </a:r>
            <a:r>
              <a:rPr lang="en-US" dirty="0"/>
              <a:t>of Medicare Part </a:t>
            </a:r>
            <a:r>
              <a:rPr lang="en-US" dirty="0" smtClean="0"/>
              <a:t>A</a:t>
            </a:r>
          </a:p>
          <a:p>
            <a:r>
              <a:rPr lang="en-US" dirty="0" smtClean="0"/>
              <a:t>Requires </a:t>
            </a:r>
            <a:r>
              <a:rPr lang="en-US" dirty="0"/>
              <a:t>that a list of services be present or required</a:t>
            </a:r>
            <a:r>
              <a:rPr lang="en-US" dirty="0" smtClean="0"/>
              <a:t>:</a:t>
            </a:r>
          </a:p>
          <a:p>
            <a:pPr marL="960120" lvl="1" indent="-457200">
              <a:buFont typeface="+mj-lt"/>
              <a:buAutoNum type="arabicPeriod"/>
            </a:pPr>
            <a:r>
              <a:rPr lang="en-US" dirty="0" smtClean="0"/>
              <a:t>RN Assessment</a:t>
            </a:r>
          </a:p>
          <a:p>
            <a:pPr marL="960120" lvl="1" indent="-457200">
              <a:buFont typeface="+mj-lt"/>
              <a:buAutoNum type="arabicPeriod"/>
            </a:pPr>
            <a:r>
              <a:rPr lang="en-US" dirty="0" smtClean="0"/>
              <a:t>A </a:t>
            </a:r>
            <a:r>
              <a:rPr lang="en-US" dirty="0"/>
              <a:t>Physician’s </a:t>
            </a:r>
            <a:r>
              <a:rPr lang="en-US" dirty="0" smtClean="0"/>
              <a:t>Signature</a:t>
            </a:r>
          </a:p>
          <a:p>
            <a:pPr marL="960120" lvl="1" indent="-457200">
              <a:buFont typeface="+mj-lt"/>
              <a:buAutoNum type="arabicPeriod"/>
            </a:pPr>
            <a:r>
              <a:rPr lang="en-US" dirty="0" smtClean="0"/>
              <a:t>Both </a:t>
            </a:r>
            <a:r>
              <a:rPr lang="en-US" dirty="0"/>
              <a:t>of these things on a Plan of Care. We call that Certification</a:t>
            </a:r>
            <a:r>
              <a:rPr lang="en-US" dirty="0" smtClean="0"/>
              <a:t>!</a:t>
            </a:r>
          </a:p>
          <a:p>
            <a:pPr lvl="2"/>
            <a:r>
              <a:rPr lang="en-US" dirty="0"/>
              <a:t>Only good for 60 </a:t>
            </a:r>
            <a:r>
              <a:rPr lang="en-US" dirty="0" smtClean="0"/>
              <a:t>days</a:t>
            </a:r>
          </a:p>
          <a:p>
            <a:pPr lvl="2"/>
            <a:r>
              <a:rPr lang="en-US" dirty="0" smtClean="0"/>
              <a:t>A </a:t>
            </a:r>
            <a:r>
              <a:rPr lang="en-US" dirty="0"/>
              <a:t>lot more stringent that Hospice</a:t>
            </a:r>
            <a:endParaRPr lang="en-US" dirty="0" smtClean="0"/>
          </a:p>
          <a:p>
            <a:pPr marL="960120" lvl="1" indent="-457200">
              <a:buFont typeface="+mj-lt"/>
              <a:buAutoNum type="arabicPeriod"/>
            </a:pPr>
            <a:r>
              <a:rPr lang="en-US" dirty="0" smtClean="0"/>
              <a:t>Services Provided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57677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Custodial Care (vs. Home Health)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Not covered by </a:t>
            </a:r>
            <a:r>
              <a:rPr lang="en-US" dirty="0" smtClean="0"/>
              <a:t>Medicare</a:t>
            </a:r>
          </a:p>
          <a:p>
            <a:r>
              <a:rPr lang="en-US" dirty="0" smtClean="0"/>
              <a:t>Ex</a:t>
            </a:r>
            <a:r>
              <a:rPr lang="en-US" dirty="0"/>
              <a:t>: In-Home Care, Support Services, Home Care, Elder </a:t>
            </a:r>
            <a:r>
              <a:rPr lang="en-US" dirty="0" smtClean="0"/>
              <a:t>Services</a:t>
            </a:r>
          </a:p>
          <a:p>
            <a:r>
              <a:rPr lang="en-US" dirty="0" smtClean="0"/>
              <a:t>Sometimes</a:t>
            </a:r>
            <a:r>
              <a:rPr lang="en-US" dirty="0"/>
              <a:t>, some of these out-fits, and more likely individual Care Givers can get reimbursement or coverage through the State, if somebody is State </a:t>
            </a:r>
            <a:r>
              <a:rPr lang="en-US" dirty="0" smtClean="0"/>
              <a:t>Disabled</a:t>
            </a:r>
          </a:p>
          <a:p>
            <a:r>
              <a:rPr lang="en-US" dirty="0" smtClean="0"/>
              <a:t>Usually </a:t>
            </a:r>
            <a:r>
              <a:rPr lang="en-US" dirty="0"/>
              <a:t>staffed by non-skilled </a:t>
            </a:r>
            <a:r>
              <a:rPr lang="en-US" dirty="0" smtClean="0"/>
              <a:t>personnel</a:t>
            </a:r>
          </a:p>
          <a:p>
            <a:pPr lvl="1"/>
            <a:r>
              <a:rPr lang="en-US" dirty="0" smtClean="0"/>
              <a:t>Might </a:t>
            </a:r>
            <a:r>
              <a:rPr lang="en-US" dirty="0"/>
              <a:t>have nurse running it, or someone going out and doing </a:t>
            </a:r>
            <a:r>
              <a:rPr lang="en-US" dirty="0" smtClean="0"/>
              <a:t>assessments</a:t>
            </a:r>
          </a:p>
          <a:p>
            <a:pPr lvl="1"/>
            <a:r>
              <a:rPr lang="en-US" dirty="0" smtClean="0"/>
              <a:t>Might </a:t>
            </a:r>
            <a:r>
              <a:rPr lang="en-US" dirty="0"/>
              <a:t>have </a:t>
            </a:r>
            <a:r>
              <a:rPr lang="en-US" dirty="0" smtClean="0"/>
              <a:t>CNA’s</a:t>
            </a:r>
          </a:p>
          <a:p>
            <a:pPr lvl="1"/>
            <a:r>
              <a:rPr lang="en-US" dirty="0" smtClean="0"/>
              <a:t>Some </a:t>
            </a:r>
            <a:r>
              <a:rPr lang="en-US" dirty="0"/>
              <a:t>of the people that work there might have a credential of some </a:t>
            </a:r>
            <a:r>
              <a:rPr lang="en-US" dirty="0" err="1"/>
              <a:t>kind,paid</a:t>
            </a:r>
            <a:r>
              <a:rPr lang="en-US" dirty="0"/>
              <a:t> very little for what they do</a:t>
            </a:r>
          </a:p>
        </p:txBody>
      </p:sp>
    </p:spTree>
    <p:extLst>
      <p:ext uri="{BB962C8B-B14F-4D97-AF65-F5344CB8AC3E}">
        <p14:creationId xmlns:p14="http://schemas.microsoft.com/office/powerpoint/2010/main" val="2307760942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3. Certification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Nurse is the only one that can do the Home Health </a:t>
            </a:r>
            <a:r>
              <a:rPr lang="en-US" dirty="0" smtClean="0"/>
              <a:t>Assessment</a:t>
            </a:r>
          </a:p>
          <a:p>
            <a:pPr lvl="1"/>
            <a:r>
              <a:rPr lang="en-US" dirty="0" smtClean="0"/>
              <a:t>Even </a:t>
            </a:r>
            <a:r>
              <a:rPr lang="en-US" dirty="0"/>
              <a:t>if someone is dealing with a mental issue or something like </a:t>
            </a:r>
            <a:r>
              <a:rPr lang="en-US" dirty="0" smtClean="0"/>
              <a:t>that</a:t>
            </a:r>
          </a:p>
          <a:p>
            <a:r>
              <a:rPr lang="en-US" dirty="0" smtClean="0"/>
              <a:t>RN </a:t>
            </a:r>
            <a:r>
              <a:rPr lang="en-US" dirty="0"/>
              <a:t>does the Assessment, a Physician signs it, there is a plan of care that is established by that assessment that the RN has to write and fill </a:t>
            </a:r>
            <a:r>
              <a:rPr lang="en-US" dirty="0" smtClean="0"/>
              <a:t>out</a:t>
            </a:r>
          </a:p>
          <a:p>
            <a:pPr lvl="1"/>
            <a:r>
              <a:rPr lang="en-US" dirty="0" smtClean="0"/>
              <a:t>Certification </a:t>
            </a:r>
            <a:r>
              <a:rPr lang="en-US" dirty="0"/>
              <a:t>goes for 60 </a:t>
            </a:r>
            <a:r>
              <a:rPr lang="en-US" dirty="0" smtClean="0"/>
              <a:t>days</a:t>
            </a:r>
          </a:p>
          <a:p>
            <a:pPr lvl="1"/>
            <a:r>
              <a:rPr lang="en-US" dirty="0" smtClean="0"/>
              <a:t>Any </a:t>
            </a:r>
            <a:r>
              <a:rPr lang="en-US" dirty="0"/>
              <a:t>changes that are made over the 60 day time period need both the RN’s and Physician’s signature again</a:t>
            </a:r>
          </a:p>
        </p:txBody>
      </p:sp>
    </p:spTree>
    <p:extLst>
      <p:ext uri="{BB962C8B-B14F-4D97-AF65-F5344CB8AC3E}">
        <p14:creationId xmlns:p14="http://schemas.microsoft.com/office/powerpoint/2010/main" val="1420935819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4. Services </a:t>
            </a:r>
            <a:r>
              <a:rPr lang="en-US" dirty="0" smtClean="0"/>
              <a:t>Provided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Include: </a:t>
            </a:r>
            <a:endParaRPr lang="en-US" dirty="0" smtClean="0"/>
          </a:p>
          <a:p>
            <a:pPr lvl="1"/>
            <a:r>
              <a:rPr lang="en-US" dirty="0"/>
              <a:t>i</a:t>
            </a:r>
            <a:r>
              <a:rPr lang="en-US" dirty="0" smtClean="0"/>
              <a:t>ntermittent </a:t>
            </a:r>
            <a:r>
              <a:rPr lang="en-US" dirty="0"/>
              <a:t>skilled nursing care </a:t>
            </a:r>
            <a:endParaRPr lang="en-US" dirty="0" smtClean="0"/>
          </a:p>
          <a:p>
            <a:pPr lvl="1"/>
            <a:r>
              <a:rPr lang="en-US" dirty="0" smtClean="0"/>
              <a:t>physical therapy</a:t>
            </a:r>
          </a:p>
          <a:p>
            <a:pPr lvl="1"/>
            <a:r>
              <a:rPr lang="en-US" dirty="0" smtClean="0"/>
              <a:t>speech-language </a:t>
            </a:r>
            <a:r>
              <a:rPr lang="en-US" dirty="0"/>
              <a:t>pathology </a:t>
            </a:r>
            <a:r>
              <a:rPr lang="en-US" dirty="0" smtClean="0"/>
              <a:t>services</a:t>
            </a:r>
          </a:p>
          <a:p>
            <a:pPr lvl="1"/>
            <a:r>
              <a:rPr lang="en-US" dirty="0" smtClean="0"/>
              <a:t>continued </a:t>
            </a:r>
            <a:r>
              <a:rPr lang="en-US" dirty="0"/>
              <a:t>occupational services, and </a:t>
            </a:r>
            <a:r>
              <a:rPr lang="en-US" dirty="0" smtClean="0"/>
              <a:t>more</a:t>
            </a:r>
          </a:p>
          <a:p>
            <a:endParaRPr lang="en-US" dirty="0"/>
          </a:p>
          <a:p>
            <a:r>
              <a:rPr lang="en-US" dirty="0" smtClean="0"/>
              <a:t>Usually</a:t>
            </a:r>
            <a:r>
              <a:rPr lang="en-US" dirty="0"/>
              <a:t>, a home health care agency coordinates the services your doctor orders for you.</a:t>
            </a:r>
          </a:p>
        </p:txBody>
      </p:sp>
    </p:spTree>
    <p:extLst>
      <p:ext uri="{BB962C8B-B14F-4D97-AF65-F5344CB8AC3E}">
        <p14:creationId xmlns:p14="http://schemas.microsoft.com/office/powerpoint/2010/main" val="229875108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Services Continued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a. Nursing – involved in all of </a:t>
            </a:r>
            <a:r>
              <a:rPr lang="en-US" dirty="0" smtClean="0"/>
              <a:t>it</a:t>
            </a:r>
          </a:p>
          <a:p>
            <a:r>
              <a:rPr lang="en-US" dirty="0" smtClean="0"/>
              <a:t>b</a:t>
            </a:r>
            <a:r>
              <a:rPr lang="en-US" dirty="0"/>
              <a:t>. Home Health Aide </a:t>
            </a:r>
            <a:endParaRPr lang="en-US" dirty="0" smtClean="0"/>
          </a:p>
          <a:p>
            <a:pPr lvl="1"/>
            <a:r>
              <a:rPr lang="en-US" dirty="0" smtClean="0"/>
              <a:t>not </a:t>
            </a:r>
            <a:r>
              <a:rPr lang="en-US" dirty="0"/>
              <a:t>the same as a CNA or CMA </a:t>
            </a:r>
            <a:endParaRPr lang="en-US" dirty="0" smtClean="0"/>
          </a:p>
          <a:p>
            <a:pPr lvl="1"/>
            <a:r>
              <a:rPr lang="en-US" dirty="0" smtClean="0"/>
              <a:t>requires </a:t>
            </a:r>
            <a:r>
              <a:rPr lang="en-US" dirty="0"/>
              <a:t>special certification allowing them to assist the RN </a:t>
            </a:r>
            <a:endParaRPr lang="en-US" dirty="0" smtClean="0"/>
          </a:p>
          <a:p>
            <a:pPr lvl="2"/>
            <a:r>
              <a:rPr lang="en-US" dirty="0" smtClean="0"/>
              <a:t>they </a:t>
            </a:r>
            <a:r>
              <a:rPr lang="en-US" dirty="0"/>
              <a:t>may do nothing but do the dishes, but their special training will allow them some limited assessment skills when needed. Some of them are even more </a:t>
            </a:r>
            <a:r>
              <a:rPr lang="en-US" dirty="0" smtClean="0"/>
              <a:t>involved.</a:t>
            </a:r>
          </a:p>
          <a:p>
            <a:pPr lvl="3"/>
            <a:r>
              <a:rPr lang="en-US" dirty="0" smtClean="0"/>
              <a:t>depends </a:t>
            </a:r>
            <a:r>
              <a:rPr lang="en-US" dirty="0"/>
              <a:t>on the facility and the relationship between the RN and the </a:t>
            </a:r>
            <a:r>
              <a:rPr lang="en-US" dirty="0" smtClean="0"/>
              <a:t>Aide</a:t>
            </a:r>
          </a:p>
          <a:p>
            <a:r>
              <a:rPr lang="en-US" dirty="0" smtClean="0"/>
              <a:t>c</a:t>
            </a:r>
            <a:r>
              <a:rPr lang="en-US" dirty="0"/>
              <a:t>. Physical </a:t>
            </a:r>
            <a:r>
              <a:rPr lang="en-US" dirty="0" smtClean="0"/>
              <a:t>Therapist/LPTA</a:t>
            </a:r>
          </a:p>
          <a:p>
            <a:r>
              <a:rPr lang="en-US" dirty="0" smtClean="0"/>
              <a:t>d</a:t>
            </a:r>
            <a:r>
              <a:rPr lang="en-US" dirty="0"/>
              <a:t>. Occupational Therapist/OTA – Our state doesn’t have a licensing part there yet for an OTA, but some do (COTA</a:t>
            </a:r>
            <a:r>
              <a:rPr lang="en-US" dirty="0" smtClean="0"/>
              <a:t>)</a:t>
            </a:r>
          </a:p>
          <a:p>
            <a:r>
              <a:rPr lang="en-US" dirty="0" smtClean="0"/>
              <a:t>e</a:t>
            </a:r>
            <a:r>
              <a:rPr lang="en-US" dirty="0"/>
              <a:t>. Speech Therapist – There is not a recognition of a speech therapy assistant </a:t>
            </a:r>
            <a:r>
              <a:rPr lang="en-US" dirty="0" smtClean="0"/>
              <a:t>yet</a:t>
            </a:r>
          </a:p>
          <a:p>
            <a:r>
              <a:rPr lang="en-US" dirty="0" smtClean="0"/>
              <a:t>f</a:t>
            </a:r>
            <a:r>
              <a:rPr lang="en-US" dirty="0"/>
              <a:t>. MSW – Masters of Social work – Often times, after the initial assessment, the MSW leads the team of care for that patient, because the issues are typically social issues</a:t>
            </a:r>
          </a:p>
        </p:txBody>
      </p:sp>
    </p:spTree>
    <p:extLst>
      <p:ext uri="{BB962C8B-B14F-4D97-AF65-F5344CB8AC3E}">
        <p14:creationId xmlns:p14="http://schemas.microsoft.com/office/powerpoint/2010/main" val="3346169160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Home </a:t>
            </a:r>
            <a:r>
              <a:rPr lang="en-US" dirty="0" smtClean="0"/>
              <a:t>Bound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All of this is predicated on, just like we had over here with Hospice, that the patient be certified “Home Bound</a:t>
            </a:r>
            <a:r>
              <a:rPr lang="en-US" dirty="0" smtClean="0"/>
              <a:t>”</a:t>
            </a:r>
          </a:p>
          <a:p>
            <a:r>
              <a:rPr lang="en-US" dirty="0" smtClean="0"/>
              <a:t>Home </a:t>
            </a:r>
            <a:r>
              <a:rPr lang="en-US" dirty="0"/>
              <a:t>Bound is Home </a:t>
            </a:r>
            <a:r>
              <a:rPr lang="en-US" dirty="0" smtClean="0"/>
              <a:t>Bound</a:t>
            </a:r>
          </a:p>
          <a:p>
            <a:pPr lvl="1"/>
            <a:r>
              <a:rPr lang="en-US" dirty="0" smtClean="0"/>
              <a:t>Can’t drive</a:t>
            </a:r>
          </a:p>
          <a:p>
            <a:pPr lvl="1"/>
            <a:r>
              <a:rPr lang="en-US" dirty="0" smtClean="0"/>
              <a:t>Can’t </a:t>
            </a:r>
            <a:r>
              <a:rPr lang="en-US" dirty="0"/>
              <a:t>effectively </a:t>
            </a:r>
            <a:r>
              <a:rPr lang="en-US" dirty="0" smtClean="0"/>
              <a:t>walk</a:t>
            </a:r>
          </a:p>
          <a:p>
            <a:pPr lvl="1"/>
            <a:r>
              <a:rPr lang="en-US" dirty="0" smtClean="0"/>
              <a:t>Whatever </a:t>
            </a:r>
            <a:r>
              <a:rPr lang="en-US" dirty="0"/>
              <a:t>the nature of the injury or illness is, it has to keep them Home bound, by </a:t>
            </a:r>
            <a:r>
              <a:rPr lang="en-US" dirty="0" smtClean="0"/>
              <a:t>definition</a:t>
            </a:r>
          </a:p>
          <a:p>
            <a:r>
              <a:rPr lang="en-US" dirty="0" smtClean="0"/>
              <a:t>There </a:t>
            </a:r>
            <a:r>
              <a:rPr lang="en-US" dirty="0"/>
              <a:t>are some exceptions to the but what it means is that they just can’t be very </a:t>
            </a:r>
            <a:r>
              <a:rPr lang="en-US" dirty="0" smtClean="0"/>
              <a:t>ambulatory</a:t>
            </a:r>
          </a:p>
          <a:p>
            <a:pPr lvl="1"/>
            <a:r>
              <a:rPr lang="en-US" dirty="0" smtClean="0"/>
              <a:t>Ex: broken </a:t>
            </a:r>
            <a:r>
              <a:rPr lang="en-US" dirty="0"/>
              <a:t>leg, a broken Hip, etc...</a:t>
            </a:r>
          </a:p>
        </p:txBody>
      </p:sp>
    </p:spTree>
    <p:extLst>
      <p:ext uri="{BB962C8B-B14F-4D97-AF65-F5344CB8AC3E}">
        <p14:creationId xmlns:p14="http://schemas.microsoft.com/office/powerpoint/2010/main" val="195455543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Most of Skilled Home Health is paid at 80% of Allowable</a:t>
            </a:r>
            <a:r>
              <a:rPr lang="en-US" dirty="0" smtClean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28170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General Info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Provide housing and supportive services for 6+ </a:t>
            </a:r>
            <a:r>
              <a:rPr lang="en-US" dirty="0" smtClean="0"/>
              <a:t>residents</a:t>
            </a:r>
          </a:p>
          <a:p>
            <a:r>
              <a:rPr lang="en-US" dirty="0" smtClean="0"/>
              <a:t>Fully </a:t>
            </a:r>
            <a:r>
              <a:rPr lang="en-US" dirty="0"/>
              <a:t>wheelchair </a:t>
            </a:r>
            <a:r>
              <a:rPr lang="en-US" dirty="0" smtClean="0"/>
              <a:t>accessible</a:t>
            </a:r>
          </a:p>
          <a:p>
            <a:r>
              <a:rPr lang="en-US" dirty="0" smtClean="0"/>
              <a:t>Residents </a:t>
            </a:r>
            <a:r>
              <a:rPr lang="en-US" dirty="0"/>
              <a:t>have private apartments, ranging from a studio to 1-2 </a:t>
            </a:r>
            <a:r>
              <a:rPr lang="en-US" dirty="0" smtClean="0"/>
              <a:t>bedrooms</a:t>
            </a:r>
          </a:p>
          <a:p>
            <a:r>
              <a:rPr lang="en-US" dirty="0" smtClean="0"/>
              <a:t>Licensed </a:t>
            </a:r>
            <a:r>
              <a:rPr lang="en-US" dirty="0"/>
              <a:t>and regulated by the Department of Human Services, Seniors and People with </a:t>
            </a:r>
            <a:r>
              <a:rPr lang="en-US" dirty="0" smtClean="0"/>
              <a:t>Disabilities</a:t>
            </a:r>
          </a:p>
          <a:p>
            <a:r>
              <a:rPr lang="en-US" dirty="0" smtClean="0"/>
              <a:t>Not </a:t>
            </a:r>
            <a:r>
              <a:rPr lang="en-US" dirty="0"/>
              <a:t>required to have licensed registered nurses on staff 24-hours-a-day</a:t>
            </a:r>
          </a:p>
        </p:txBody>
      </p:sp>
    </p:spTree>
    <p:extLst>
      <p:ext uri="{BB962C8B-B14F-4D97-AF65-F5344CB8AC3E}">
        <p14:creationId xmlns:p14="http://schemas.microsoft.com/office/powerpoint/2010/main" val="943542709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What If?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What if we have a patient that needs all these things but is still ambulatory, or not really home bound? Where do they go?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6431411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Outpatient Care</a:t>
            </a:r>
          </a:p>
        </p:txBody>
      </p:sp>
    </p:spTree>
    <p:extLst>
      <p:ext uri="{BB962C8B-B14F-4D97-AF65-F5344CB8AC3E}">
        <p14:creationId xmlns:p14="http://schemas.microsoft.com/office/powerpoint/2010/main" val="3235814626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Transition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Can include physical therapy and occupational </a:t>
            </a:r>
            <a:r>
              <a:rPr lang="en-US" dirty="0" smtClean="0"/>
              <a:t>therapy</a:t>
            </a:r>
          </a:p>
          <a:p>
            <a:r>
              <a:rPr lang="en-US" dirty="0" smtClean="0"/>
              <a:t>Often </a:t>
            </a:r>
            <a:r>
              <a:rPr lang="en-US" dirty="0"/>
              <a:t>involves a transition</a:t>
            </a:r>
            <a:r>
              <a:rPr lang="en-US" dirty="0" smtClean="0"/>
              <a:t>:</a:t>
            </a:r>
          </a:p>
          <a:p>
            <a:pPr lvl="1"/>
            <a:r>
              <a:rPr lang="en-US" dirty="0" smtClean="0"/>
              <a:t>People </a:t>
            </a:r>
            <a:r>
              <a:rPr lang="en-US" dirty="0"/>
              <a:t>who are home bound for a while can transition to out-patient services for follow-up because they may be 50% better</a:t>
            </a:r>
          </a:p>
        </p:txBody>
      </p:sp>
    </p:spTree>
    <p:extLst>
      <p:ext uri="{BB962C8B-B14F-4D97-AF65-F5344CB8AC3E}">
        <p14:creationId xmlns:p14="http://schemas.microsoft.com/office/powerpoint/2010/main" val="4209037070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Medically </a:t>
            </a:r>
            <a:r>
              <a:rPr lang="en-US" dirty="0" smtClean="0"/>
              <a:t>Stationary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Time limit to how long a patient can qualify as Home </a:t>
            </a:r>
            <a:r>
              <a:rPr lang="en-US" dirty="0" smtClean="0"/>
              <a:t>Bound</a:t>
            </a:r>
          </a:p>
          <a:p>
            <a:r>
              <a:rPr lang="en-US" dirty="0" smtClean="0"/>
              <a:t>Remember </a:t>
            </a:r>
            <a:r>
              <a:rPr lang="en-US" dirty="0"/>
              <a:t>every 60 days you need a new certification to </a:t>
            </a:r>
            <a:r>
              <a:rPr lang="en-US" dirty="0" smtClean="0"/>
              <a:t>continue</a:t>
            </a:r>
          </a:p>
          <a:p>
            <a:r>
              <a:rPr lang="en-US" dirty="0" smtClean="0"/>
              <a:t>Once </a:t>
            </a:r>
            <a:r>
              <a:rPr lang="en-US" dirty="0"/>
              <a:t>they become “Medically Stationary” they no longer qualify for </a:t>
            </a:r>
            <a:r>
              <a:rPr lang="en-US" dirty="0" smtClean="0"/>
              <a:t>services</a:t>
            </a:r>
          </a:p>
          <a:p>
            <a:pPr lvl="1"/>
            <a:r>
              <a:rPr lang="en-US" dirty="0" smtClean="0"/>
              <a:t>Patient </a:t>
            </a:r>
            <a:r>
              <a:rPr lang="en-US" dirty="0"/>
              <a:t>needs to show signs of making progress, or getting </a:t>
            </a:r>
            <a:r>
              <a:rPr lang="en-US" dirty="0" smtClean="0"/>
              <a:t>better</a:t>
            </a:r>
          </a:p>
          <a:p>
            <a:pPr lvl="1"/>
            <a:r>
              <a:rPr lang="en-US" dirty="0" smtClean="0"/>
              <a:t>No </a:t>
            </a:r>
            <a:r>
              <a:rPr lang="en-US" dirty="0"/>
              <a:t>improvement = medically stationary= no longer qualified for Skilled Home </a:t>
            </a:r>
            <a:r>
              <a:rPr lang="en-US" dirty="0" smtClean="0"/>
              <a:t>Health</a:t>
            </a:r>
          </a:p>
          <a:p>
            <a:pPr lvl="1"/>
            <a:r>
              <a:rPr lang="en-US" dirty="0" smtClean="0"/>
              <a:t>Meant </a:t>
            </a:r>
            <a:r>
              <a:rPr lang="en-US" dirty="0"/>
              <a:t>to be short-term</a:t>
            </a:r>
          </a:p>
        </p:txBody>
      </p:sp>
    </p:spTree>
    <p:extLst>
      <p:ext uri="{BB962C8B-B14F-4D97-AF65-F5344CB8AC3E}">
        <p14:creationId xmlns:p14="http://schemas.microsoft.com/office/powerpoint/2010/main" val="263903046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If you still need care, then your only option is to pay out-of-pocket for the care, or have someone help you get up and get to a facility that will provide the care needed.</a:t>
            </a:r>
          </a:p>
        </p:txBody>
      </p:sp>
    </p:spTree>
    <p:extLst>
      <p:ext uri="{BB962C8B-B14F-4D97-AF65-F5344CB8AC3E}">
        <p14:creationId xmlns:p14="http://schemas.microsoft.com/office/powerpoint/2010/main" val="3945922259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Respite </a:t>
            </a:r>
            <a:r>
              <a:rPr lang="en-US" dirty="0" smtClean="0"/>
              <a:t>Care</a:t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dirty="0"/>
              <a:t>part of Hospice)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en-US" dirty="0"/>
              <a:t>Added during the Bush administration</a:t>
            </a:r>
          </a:p>
        </p:txBody>
      </p:sp>
    </p:spTree>
    <p:extLst>
      <p:ext uri="{BB962C8B-B14F-4D97-AF65-F5344CB8AC3E}">
        <p14:creationId xmlns:p14="http://schemas.microsoft.com/office/powerpoint/2010/main" val="800267801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What </a:t>
            </a:r>
            <a:r>
              <a:rPr lang="en-US" dirty="0"/>
              <a:t>is </a:t>
            </a:r>
            <a:r>
              <a:rPr lang="en-US" dirty="0" smtClean="0"/>
              <a:t>It</a:t>
            </a:r>
            <a:r>
              <a:rPr lang="en-US" dirty="0"/>
              <a:t>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Anybody here that has ever taken care of a dying loved one, to  the end, for more than three days, knows how mentally and  physically exhausting it is</a:t>
            </a:r>
            <a:r>
              <a:rPr lang="en-US" dirty="0" smtClean="0"/>
              <a:t>.</a:t>
            </a:r>
          </a:p>
          <a:p>
            <a:r>
              <a:rPr lang="en-US" dirty="0" smtClean="0"/>
              <a:t>Highest </a:t>
            </a:r>
            <a:r>
              <a:rPr lang="en-US" dirty="0"/>
              <a:t>incidence of elder abuse comes when you have a family member as the sole provider or member of their support </a:t>
            </a:r>
            <a:r>
              <a:rPr lang="en-US" dirty="0" smtClean="0"/>
              <a:t>team</a:t>
            </a:r>
          </a:p>
          <a:p>
            <a:pPr lvl="1"/>
            <a:r>
              <a:rPr lang="en-US" dirty="0" smtClean="0"/>
              <a:t>Even </a:t>
            </a:r>
            <a:r>
              <a:rPr lang="en-US" dirty="0"/>
              <a:t>for people on </a:t>
            </a:r>
            <a:r>
              <a:rPr lang="en-US" dirty="0" smtClean="0"/>
              <a:t>hospice</a:t>
            </a:r>
          </a:p>
          <a:p>
            <a:r>
              <a:rPr lang="en-US" dirty="0" smtClean="0"/>
              <a:t>What </a:t>
            </a:r>
            <a:r>
              <a:rPr lang="en-US" dirty="0"/>
              <a:t>people used to pay out of pocket for because it wasn’t a benefit, was a </a:t>
            </a:r>
            <a:r>
              <a:rPr lang="en-US" dirty="0" smtClean="0"/>
              <a:t>break</a:t>
            </a:r>
          </a:p>
          <a:p>
            <a:pPr lvl="1"/>
            <a:r>
              <a:rPr lang="en-US" dirty="0" smtClean="0"/>
              <a:t>That </a:t>
            </a:r>
            <a:r>
              <a:rPr lang="en-US" dirty="0"/>
              <a:t>break is called Respite</a:t>
            </a:r>
          </a:p>
        </p:txBody>
      </p:sp>
    </p:spTree>
    <p:extLst>
      <p:ext uri="{BB962C8B-B14F-4D97-AF65-F5344CB8AC3E}">
        <p14:creationId xmlns:p14="http://schemas.microsoft.com/office/powerpoint/2010/main" val="1852115278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Respite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Two different forms and they’re both covered 100% by </a:t>
            </a:r>
            <a:r>
              <a:rPr lang="en-US" dirty="0" smtClean="0"/>
              <a:t>Medicare</a:t>
            </a:r>
          </a:p>
          <a:p>
            <a:pPr marL="960120" lvl="1" indent="-457200">
              <a:buFont typeface="+mj-lt"/>
              <a:buAutoNum type="arabicPeriod"/>
            </a:pPr>
            <a:endParaRPr lang="en-US" dirty="0" smtClean="0"/>
          </a:p>
          <a:p>
            <a:pPr marL="960120" lvl="1" indent="-457200">
              <a:buFont typeface="+mj-lt"/>
              <a:buAutoNum type="arabicPeriod"/>
            </a:pPr>
            <a:r>
              <a:rPr lang="en-US" dirty="0" smtClean="0"/>
              <a:t>Certain </a:t>
            </a:r>
            <a:r>
              <a:rPr lang="en-US" dirty="0"/>
              <a:t>Nursing home rooms are set up for Respite Care (no more than 5 days per respite). This would be for the patient to be temporarily housed in so the caregiver can have a </a:t>
            </a:r>
            <a:r>
              <a:rPr lang="en-US" dirty="0" smtClean="0"/>
              <a:t>break</a:t>
            </a:r>
          </a:p>
          <a:p>
            <a:pPr marL="960120" lvl="1" indent="-457200">
              <a:buFont typeface="+mj-lt"/>
              <a:buAutoNum type="arabicPeriod"/>
            </a:pPr>
            <a:endParaRPr lang="en-US" dirty="0" smtClean="0"/>
          </a:p>
          <a:p>
            <a:pPr marL="960120" lvl="1" indent="-457200">
              <a:buFont typeface="+mj-lt"/>
              <a:buAutoNum type="arabicPeriod"/>
            </a:pPr>
            <a:r>
              <a:rPr lang="en-US" dirty="0" smtClean="0"/>
              <a:t>Another </a:t>
            </a:r>
            <a:r>
              <a:rPr lang="en-US" dirty="0"/>
              <a:t>way is to provide 24 hours of care to the patient at their home while the caregiver leaves for some R&amp;R</a:t>
            </a:r>
          </a:p>
        </p:txBody>
      </p:sp>
    </p:spTree>
    <p:extLst>
      <p:ext uri="{BB962C8B-B14F-4D97-AF65-F5344CB8AC3E}">
        <p14:creationId xmlns:p14="http://schemas.microsoft.com/office/powerpoint/2010/main" val="1945320910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Rule of Thumb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 rule of thumb is for the caregiver to go no more than 2 weeks without a break of some kind and that is covered by Medicare.</a:t>
            </a:r>
          </a:p>
        </p:txBody>
      </p:sp>
    </p:spTree>
    <p:extLst>
      <p:ext uri="{BB962C8B-B14F-4D97-AF65-F5344CB8AC3E}">
        <p14:creationId xmlns:p14="http://schemas.microsoft.com/office/powerpoint/2010/main" val="2707856083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May need to pay a copayment of no more than $5 for each prescription </a:t>
            </a:r>
            <a:r>
              <a:rPr lang="en-US" dirty="0" smtClean="0"/>
              <a:t>drug</a:t>
            </a:r>
          </a:p>
          <a:p>
            <a:r>
              <a:rPr lang="en-US" dirty="0" smtClean="0"/>
              <a:t>May </a:t>
            </a:r>
            <a:r>
              <a:rPr lang="en-US" dirty="0"/>
              <a:t>need to pay 5% of the Medicare-approved amount for inpatient respite care</a:t>
            </a:r>
          </a:p>
        </p:txBody>
      </p:sp>
    </p:spTree>
    <p:extLst>
      <p:ext uri="{BB962C8B-B14F-4D97-AF65-F5344CB8AC3E}">
        <p14:creationId xmlns:p14="http://schemas.microsoft.com/office/powerpoint/2010/main" val="15875971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Medicare won’t pay for assisted living care, but Medicaid </a:t>
            </a:r>
            <a:r>
              <a:rPr lang="en-US" dirty="0" smtClean="0"/>
              <a:t>will</a:t>
            </a:r>
          </a:p>
          <a:p>
            <a:r>
              <a:rPr lang="en-US" dirty="0" smtClean="0"/>
              <a:t>Medicaid </a:t>
            </a:r>
            <a:r>
              <a:rPr lang="en-US" dirty="0"/>
              <a:t>may pay for an assisted living stay of limited duration (mostly 90 days or less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Certain </a:t>
            </a:r>
            <a:r>
              <a:rPr lang="en-US" dirty="0"/>
              <a:t>factors could reduce/stop Medicaid from paying during that time period </a:t>
            </a:r>
            <a:endParaRPr lang="en-US" dirty="0" smtClean="0"/>
          </a:p>
          <a:p>
            <a:pPr lvl="2"/>
            <a:r>
              <a:rPr lang="en-US" dirty="0" smtClean="0"/>
              <a:t>Example</a:t>
            </a:r>
            <a:r>
              <a:rPr lang="en-US" dirty="0"/>
              <a:t>: your physical condition hasn’t improved during your assisted care facility stay</a:t>
            </a:r>
          </a:p>
        </p:txBody>
      </p:sp>
    </p:spTree>
    <p:extLst>
      <p:ext uri="{BB962C8B-B14F-4D97-AF65-F5344CB8AC3E}">
        <p14:creationId xmlns:p14="http://schemas.microsoft.com/office/powerpoint/2010/main" val="37913249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General Info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Seniors and people with physical disabilities can receive services while living in their own </a:t>
            </a:r>
            <a:r>
              <a:rPr lang="en-US" dirty="0" smtClean="0"/>
              <a:t>homes</a:t>
            </a:r>
          </a:p>
          <a:p>
            <a:r>
              <a:rPr lang="en-US" dirty="0" smtClean="0"/>
              <a:t>Services </a:t>
            </a:r>
            <a:r>
              <a:rPr lang="en-US" dirty="0"/>
              <a:t>include personal assistance, nursing tasks and help with </a:t>
            </a:r>
            <a:r>
              <a:rPr lang="en-US" dirty="0" smtClean="0"/>
              <a:t>housekeeping</a:t>
            </a:r>
          </a:p>
          <a:p>
            <a:r>
              <a:rPr lang="en-US" dirty="0" smtClean="0"/>
              <a:t>Home-delivered </a:t>
            </a:r>
            <a:r>
              <a:rPr lang="en-US" dirty="0"/>
              <a:t>meals can also be </a:t>
            </a:r>
            <a:r>
              <a:rPr lang="en-US" dirty="0" smtClean="0"/>
              <a:t>arranged</a:t>
            </a:r>
          </a:p>
          <a:p>
            <a:r>
              <a:rPr lang="en-US" dirty="0" smtClean="0"/>
              <a:t>Medicaid </a:t>
            </a:r>
            <a:r>
              <a:rPr lang="en-US" dirty="0"/>
              <a:t>may be able to pay for some of these services for eligible individuals.</a:t>
            </a:r>
          </a:p>
        </p:txBody>
      </p:sp>
    </p:spTree>
    <p:extLst>
      <p:ext uri="{BB962C8B-B14F-4D97-AF65-F5344CB8AC3E}">
        <p14:creationId xmlns:p14="http://schemas.microsoft.com/office/powerpoint/2010/main" val="20509376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Services may include help with: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Bathing, dressing and personal </a:t>
            </a:r>
            <a:r>
              <a:rPr lang="en-US" dirty="0" smtClean="0"/>
              <a:t>hygiene</a:t>
            </a:r>
          </a:p>
          <a:p>
            <a:r>
              <a:rPr lang="en-US" dirty="0" smtClean="0"/>
              <a:t>Mobility </a:t>
            </a:r>
            <a:r>
              <a:rPr lang="en-US" dirty="0"/>
              <a:t>and </a:t>
            </a:r>
            <a:r>
              <a:rPr lang="en-US" dirty="0" smtClean="0"/>
              <a:t>transfers</a:t>
            </a:r>
          </a:p>
          <a:p>
            <a:r>
              <a:rPr lang="en-US" dirty="0" smtClean="0"/>
              <a:t>Getting </a:t>
            </a:r>
            <a:r>
              <a:rPr lang="en-US" dirty="0"/>
              <a:t>to and from the </a:t>
            </a:r>
            <a:r>
              <a:rPr lang="en-US" dirty="0" smtClean="0"/>
              <a:t>bathroom</a:t>
            </a:r>
          </a:p>
          <a:p>
            <a:r>
              <a:rPr lang="en-US" dirty="0" smtClean="0"/>
              <a:t>Housekeeping </a:t>
            </a:r>
            <a:r>
              <a:rPr lang="en-US" dirty="0"/>
              <a:t>and </a:t>
            </a:r>
            <a:r>
              <a:rPr lang="en-US" dirty="0" smtClean="0"/>
              <a:t>laundry</a:t>
            </a:r>
          </a:p>
          <a:p>
            <a:r>
              <a:rPr lang="en-US" dirty="0" smtClean="0"/>
              <a:t>Meal </a:t>
            </a:r>
            <a:r>
              <a:rPr lang="en-US" dirty="0"/>
              <a:t>preparation or delivery (Meals on Wheels</a:t>
            </a:r>
            <a:r>
              <a:rPr lang="en-US" dirty="0" smtClean="0"/>
              <a:t>)</a:t>
            </a:r>
          </a:p>
          <a:p>
            <a:r>
              <a:rPr lang="en-US" dirty="0" smtClean="0"/>
              <a:t>Memory </a:t>
            </a:r>
            <a:r>
              <a:rPr lang="en-US" dirty="0"/>
              <a:t>and </a:t>
            </a:r>
            <a:r>
              <a:rPr lang="en-US" dirty="0" smtClean="0"/>
              <a:t>confusion</a:t>
            </a:r>
          </a:p>
          <a:p>
            <a:r>
              <a:rPr lang="en-US" dirty="0" smtClean="0"/>
              <a:t>Shopping </a:t>
            </a:r>
            <a:r>
              <a:rPr lang="en-US" dirty="0"/>
              <a:t>and </a:t>
            </a:r>
            <a:r>
              <a:rPr lang="en-US" dirty="0" smtClean="0"/>
              <a:t>transportation</a:t>
            </a:r>
          </a:p>
          <a:p>
            <a:r>
              <a:rPr lang="en-US" dirty="0" smtClean="0"/>
              <a:t>Medical equipment</a:t>
            </a:r>
          </a:p>
          <a:p>
            <a:r>
              <a:rPr lang="en-US" dirty="0" smtClean="0"/>
              <a:t>Assistance </a:t>
            </a:r>
            <a:r>
              <a:rPr lang="en-US" dirty="0"/>
              <a:t>with </a:t>
            </a:r>
            <a:r>
              <a:rPr lang="en-US" dirty="0" smtClean="0"/>
              <a:t>medications</a:t>
            </a:r>
          </a:p>
          <a:p>
            <a:endParaRPr lang="en-US" dirty="0"/>
          </a:p>
          <a:p>
            <a:r>
              <a:rPr lang="en-US" b="1" dirty="0">
                <a:solidFill>
                  <a:schemeClr val="tx1"/>
                </a:solidFill>
              </a:rPr>
              <a:t>Remember, this is NOT covered by Medicare </a:t>
            </a:r>
            <a:r>
              <a:rPr lang="en-US" dirty="0"/>
              <a:t>if it is pure Assisted Living</a:t>
            </a:r>
            <a:r>
              <a:rPr lang="en-US" dirty="0" smtClean="0"/>
              <a:t>. And </a:t>
            </a:r>
            <a:r>
              <a:rPr lang="en-US" dirty="0"/>
              <a:t>because assisted living is not covered by Medicare it is not necessarily regulated.</a:t>
            </a:r>
          </a:p>
        </p:txBody>
      </p:sp>
    </p:spTree>
    <p:extLst>
      <p:ext uri="{BB962C8B-B14F-4D97-AF65-F5344CB8AC3E}">
        <p14:creationId xmlns:p14="http://schemas.microsoft.com/office/powerpoint/2010/main" val="331631589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General Info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Assisted Living can run the gamut. You can have beautiful AL </a:t>
            </a:r>
            <a:r>
              <a:rPr lang="en-US" dirty="0" smtClean="0"/>
              <a:t>places</a:t>
            </a:r>
          </a:p>
          <a:p>
            <a:pPr lvl="1"/>
            <a:r>
              <a:rPr lang="en-US" dirty="0" smtClean="0"/>
              <a:t>i.e</a:t>
            </a:r>
            <a:r>
              <a:rPr lang="en-US" dirty="0"/>
              <a:t>. Mennonite </a:t>
            </a:r>
            <a:r>
              <a:rPr lang="en-US" dirty="0" smtClean="0"/>
              <a:t>Home</a:t>
            </a:r>
          </a:p>
          <a:p>
            <a:r>
              <a:rPr lang="en-US" dirty="0" smtClean="0"/>
              <a:t>You </a:t>
            </a:r>
            <a:r>
              <a:rPr lang="en-US" dirty="0"/>
              <a:t>can also have no-tell-motel looking </a:t>
            </a:r>
            <a:r>
              <a:rPr lang="en-US" dirty="0" smtClean="0"/>
              <a:t>places</a:t>
            </a:r>
          </a:p>
          <a:p>
            <a:pPr lvl="1"/>
            <a:r>
              <a:rPr lang="en-US" dirty="0" smtClean="0"/>
              <a:t>All </a:t>
            </a:r>
            <a:r>
              <a:rPr lang="en-US" dirty="0"/>
              <a:t>these facilities are concerned about is number of heads in the </a:t>
            </a:r>
            <a:r>
              <a:rPr lang="en-US" dirty="0" smtClean="0"/>
              <a:t>beds</a:t>
            </a:r>
          </a:p>
          <a:p>
            <a:r>
              <a:rPr lang="en-US" dirty="0" smtClean="0"/>
              <a:t>The </a:t>
            </a:r>
            <a:r>
              <a:rPr lang="en-US" dirty="0"/>
              <a:t>next groups we’re going to talk about do have to worry about standards because they operate under Medicaid </a:t>
            </a:r>
            <a:endParaRPr lang="en-US" dirty="0" smtClean="0"/>
          </a:p>
          <a:p>
            <a:pPr lvl="1"/>
            <a:r>
              <a:rPr lang="en-US" dirty="0" smtClean="0"/>
              <a:t>Run </a:t>
            </a:r>
            <a:r>
              <a:rPr lang="en-US" dirty="0"/>
              <a:t>the risk of getting dropped as an accredited </a:t>
            </a:r>
            <a:r>
              <a:rPr lang="en-US" dirty="0" smtClean="0"/>
              <a:t>facility</a:t>
            </a:r>
          </a:p>
          <a:p>
            <a:r>
              <a:rPr lang="en-US" dirty="0" smtClean="0"/>
              <a:t>There </a:t>
            </a:r>
            <a:r>
              <a:rPr lang="en-US" dirty="0"/>
              <a:t>is big confusion that people often have between assisted living and the next level up, because they can look exactly </a:t>
            </a:r>
            <a:r>
              <a:rPr lang="en-US" dirty="0" smtClean="0"/>
              <a:t>alike</a:t>
            </a:r>
          </a:p>
          <a:p>
            <a:endParaRPr lang="en-US" dirty="0"/>
          </a:p>
          <a:p>
            <a:endParaRPr lang="en-US" dirty="0" smtClean="0"/>
          </a:p>
          <a:p>
            <a:pPr marL="0" indent="0" algn="ctr">
              <a:buNone/>
            </a:pPr>
            <a:r>
              <a:rPr lang="en-US" dirty="0" smtClean="0"/>
              <a:t>Next level up is…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081131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Residential Care Facility (RCF)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9475050"/>
      </p:ext>
    </p:extLst>
  </p:cSld>
  <p:clrMapOvr>
    <a:masterClrMapping/>
  </p:clrMapOvr>
</p:sld>
</file>

<file path=ppt/theme/theme1.xml><?xml version="1.0" encoding="utf-8"?>
<a:theme xmlns:a="http://schemas.openxmlformats.org/drawingml/2006/main" name="Frame">
  <a:themeElements>
    <a:clrScheme name="Frame">
      <a:dk1>
        <a:srgbClr val="000000"/>
      </a:dk1>
      <a:lt1>
        <a:srgbClr val="FFFFFF"/>
      </a:lt1>
      <a:dk2>
        <a:srgbClr val="545454"/>
      </a:dk2>
      <a:lt2>
        <a:srgbClr val="BFBFBF"/>
      </a:lt2>
      <a:accent1>
        <a:srgbClr val="40BAD2"/>
      </a:accent1>
      <a:accent2>
        <a:srgbClr val="FAB900"/>
      </a:accent2>
      <a:accent3>
        <a:srgbClr val="90BB23"/>
      </a:accent3>
      <a:accent4>
        <a:srgbClr val="EE7008"/>
      </a:accent4>
      <a:accent5>
        <a:srgbClr val="1AB39F"/>
      </a:accent5>
      <a:accent6>
        <a:srgbClr val="D5393D"/>
      </a:accent6>
      <a:hlink>
        <a:srgbClr val="90BB23"/>
      </a:hlink>
      <a:folHlink>
        <a:srgbClr val="EE7008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629A0216-3BBD-45C0-B63F-2683BEA18F6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Frame</Template>
  <TotalTime>99</TotalTime>
  <Words>2458</Words>
  <Application>Microsoft Office PowerPoint</Application>
  <PresentationFormat>Widescreen</PresentationFormat>
  <Paragraphs>265</Paragraphs>
  <Slides>49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49</vt:i4>
      </vt:variant>
    </vt:vector>
  </HeadingPairs>
  <TitlesOfParts>
    <vt:vector size="52" baseType="lpstr">
      <vt:lpstr>Corbel</vt:lpstr>
      <vt:lpstr>Wingdings 2</vt:lpstr>
      <vt:lpstr>Frame</vt:lpstr>
      <vt:lpstr>The Circle of Life</vt:lpstr>
      <vt:lpstr>So this is Home</vt:lpstr>
      <vt:lpstr>Assisted Living</vt:lpstr>
      <vt:lpstr>General Info</vt:lpstr>
      <vt:lpstr>Payment</vt:lpstr>
      <vt:lpstr>General Info</vt:lpstr>
      <vt:lpstr>Services may include help with:</vt:lpstr>
      <vt:lpstr>General Info</vt:lpstr>
      <vt:lpstr>Residential Care Facility (RCF)</vt:lpstr>
      <vt:lpstr>General Info</vt:lpstr>
      <vt:lpstr>Payment</vt:lpstr>
      <vt:lpstr>Special Care Unit (SCU)</vt:lpstr>
      <vt:lpstr>General Info</vt:lpstr>
      <vt:lpstr>Payment</vt:lpstr>
      <vt:lpstr>Intermediate Care Unit (ICF)</vt:lpstr>
      <vt:lpstr>General Info</vt:lpstr>
      <vt:lpstr>Payment</vt:lpstr>
      <vt:lpstr>Skilled Nursing Facility (SNF)</vt:lpstr>
      <vt:lpstr>General Info</vt:lpstr>
      <vt:lpstr>Benefit Periods</vt:lpstr>
      <vt:lpstr>FOCUS</vt:lpstr>
      <vt:lpstr>HOME</vt:lpstr>
      <vt:lpstr>Hospice</vt:lpstr>
      <vt:lpstr>Eligibility </vt:lpstr>
      <vt:lpstr>A Prognosis of &lt; 6 months to live</vt:lpstr>
      <vt:lpstr>Now, all you need to have is a willing Doctor</vt:lpstr>
      <vt:lpstr>Benefit Periods (different from all the others)</vt:lpstr>
      <vt:lpstr>You are required to jump through hoops, and define which benefit period you are in</vt:lpstr>
      <vt:lpstr>General Info</vt:lpstr>
      <vt:lpstr>Benefits of Hospice</vt:lpstr>
      <vt:lpstr>Payment</vt:lpstr>
      <vt:lpstr>Skilled Home Health Services</vt:lpstr>
      <vt:lpstr>Home Health (vs. Custodial Care)</vt:lpstr>
      <vt:lpstr>Custodial Care (vs. Home Health)</vt:lpstr>
      <vt:lpstr>3. Certification</vt:lpstr>
      <vt:lpstr>4. Services Provided</vt:lpstr>
      <vt:lpstr>Services Continued</vt:lpstr>
      <vt:lpstr>Home Bound</vt:lpstr>
      <vt:lpstr>Payment</vt:lpstr>
      <vt:lpstr>What If?</vt:lpstr>
      <vt:lpstr>Outpatient Care</vt:lpstr>
      <vt:lpstr>Transition</vt:lpstr>
      <vt:lpstr>Medically Stationary</vt:lpstr>
      <vt:lpstr>Payment</vt:lpstr>
      <vt:lpstr>Respite Care (part of Hospice)</vt:lpstr>
      <vt:lpstr>What is It?</vt:lpstr>
      <vt:lpstr>Respite</vt:lpstr>
      <vt:lpstr>Rule of Thumb</vt:lpstr>
      <vt:lpstr>Payment</vt:lpstr>
    </vt:vector>
  </TitlesOfParts>
  <Company>LBCC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Circle of Life</dc:title>
  <dc:creator>Bethany Wright</dc:creator>
  <cp:lastModifiedBy>Bethany Wright</cp:lastModifiedBy>
  <cp:revision>10</cp:revision>
  <dcterms:created xsi:type="dcterms:W3CDTF">2014-11-26T21:10:29Z</dcterms:created>
  <dcterms:modified xsi:type="dcterms:W3CDTF">2014-11-26T22:49:32Z</dcterms:modified>
</cp:coreProperties>
</file>

<file path=docProps/thumbnail.jpeg>
</file>