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8" r:id="rId1"/>
  </p:sldMasterIdLst>
  <p:notesMasterIdLst>
    <p:notesMasterId r:id="rId6"/>
  </p:notesMasterIdLst>
  <p:handoutMasterIdLst>
    <p:handoutMasterId r:id="rId7"/>
  </p:handoutMasterIdLst>
  <p:sldIdLst>
    <p:sldId id="258" r:id="rId2"/>
    <p:sldId id="261" r:id="rId3"/>
    <p:sldId id="262" r:id="rId4"/>
    <p:sldId id="263" r:id="rId5"/>
  </p:sldIdLst>
  <p:sldSz cx="9144000" cy="6858000" type="screen4x3"/>
  <p:notesSz cx="7315200" cy="96012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9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scrgbClr r="0" g="0" b="0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  <a:neCell>
      <a:tcStyle>
        <a:tcBdr/>
      </a:tcStyle>
    </a:neCell>
    <a:nwCell>
      <a:tcStyle>
        <a:tcBdr/>
      </a:tcStyle>
    </a:nwCell>
  </a:tblStyle>
  <a:tblStyle styleId="{638B1855-1B75-4FBE-930C-398BA8C253C6}" styleName="Themed Style 12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  <a:nwCell>
      <a:tcStyle>
        <a:tcBdr/>
      </a:tcStyle>
    </a:nwCell>
  </a:tblStyle>
  <a:tblStyle styleId="{69012ECD-51FC-41F1-AA8D-1B2483CD663E}" styleName="Light Style 9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2H>
      <a:tcStyle>
        <a:tcBdr/>
      </a:tcStyle>
    </a:band2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/>
        <a:fillRef idx="1">
          <a:schemeClr val="accent1"/>
        </a:fillRef>
      </a:tcStyle>
    </a:firstRow>
    <a:neCell>
      <a:tcStyle>
        <a:tcBdr/>
      </a:tcStyle>
    </a:neCell>
    <a:nwCell>
      <a:tcStyle>
        <a:tcBdr/>
      </a:tcStyle>
    </a:nwCell>
  </a:tblStyle>
  <a:tblStyle styleId="{3C2FFA5D-87B4-456A-9821-1D502468CF0F}" styleName="Themed Style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  <a:neCell>
      <a:tcStyle>
        <a:tcBdr/>
      </a:tcStyle>
    </a:neCell>
    <a:nwCell>
      <a:tcStyle>
        <a:tcBdr/>
      </a:tcStyle>
    </a:nwCel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15" autoAdjust="0"/>
  </p:normalViewPr>
  <p:slideViewPr>
    <p:cSldViewPr>
      <p:cViewPr varScale="1">
        <p:scale>
          <a:sx n="71" d="100"/>
          <a:sy n="71" d="100"/>
        </p:scale>
        <p:origin x="-40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Kensington</c:v>
                </c:pt>
              </c:strCache>
            </c:strRef>
          </c:tx>
          <c:invertIfNegative val="0"/>
          <c:cat>
            <c:numRef>
              <c:f>Sheet1!$A$2:$A$4</c:f>
              <c:numCache>
                <c:formatCode>General</c:formatCode>
                <c:ptCount val="3"/>
                <c:pt idx="0">
                  <c:v>2014</c:v>
                </c:pt>
                <c:pt idx="1">
                  <c:v>2015</c:v>
                </c:pt>
                <c:pt idx="2">
                  <c:v>2016</c:v>
                </c:pt>
              </c:numCache>
            </c:numRef>
          </c:cat>
          <c:val>
            <c:numRef>
              <c:f>Sheet1!$B$2:$B$4</c:f>
              <c:numCache>
                <c:formatCode>General</c:formatCode>
                <c:ptCount val="3"/>
                <c:pt idx="0">
                  <c:v>285730</c:v>
                </c:pt>
                <c:pt idx="1">
                  <c:v>436850</c:v>
                </c:pt>
                <c:pt idx="2">
                  <c:v>328765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Markham</c:v>
                </c:pt>
              </c:strCache>
            </c:strRef>
          </c:tx>
          <c:invertIfNegative val="0"/>
          <c:cat>
            <c:numRef>
              <c:f>Sheet1!$A$2:$A$4</c:f>
              <c:numCache>
                <c:formatCode>General</c:formatCode>
                <c:ptCount val="3"/>
                <c:pt idx="0">
                  <c:v>2014</c:v>
                </c:pt>
                <c:pt idx="1">
                  <c:v>2015</c:v>
                </c:pt>
                <c:pt idx="2">
                  <c:v>2016</c:v>
                </c:pt>
              </c:numCache>
            </c:numRef>
          </c:cat>
          <c:val>
            <c:numRef>
              <c:f>Sheet1!$C$2:$C$4</c:f>
              <c:numCache>
                <c:formatCode>General</c:formatCode>
                <c:ptCount val="3"/>
                <c:pt idx="0">
                  <c:v>623217</c:v>
                </c:pt>
                <c:pt idx="1">
                  <c:v>773934</c:v>
                </c:pt>
                <c:pt idx="2">
                  <c:v>582149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0555648"/>
        <c:axId val="80725696"/>
      </c:barChart>
      <c:catAx>
        <c:axId val="11055564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80725696"/>
        <c:crosses val="autoZero"/>
        <c:auto val="1"/>
        <c:lblAlgn val="ctr"/>
        <c:lblOffset val="100"/>
        <c:noMultiLvlLbl val="0"/>
      </c:catAx>
      <c:valAx>
        <c:axId val="8072569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055564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hart>
    <c:autoTitleDeleted val="0"/>
    <c:plotArea>
      <c:layout/>
      <c:lineChart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Kensington</c:v>
                </c:pt>
              </c:strCache>
            </c:strRef>
          </c:tx>
          <c:cat>
            <c:numRef>
              <c:f>Sheet1!$A$2:$A$4</c:f>
              <c:numCache>
                <c:formatCode>General</c:formatCode>
                <c:ptCount val="3"/>
                <c:pt idx="0">
                  <c:v>2015</c:v>
                </c:pt>
                <c:pt idx="1">
                  <c:v>2016</c:v>
                </c:pt>
                <c:pt idx="2">
                  <c:v>2017</c:v>
                </c:pt>
              </c:numCache>
            </c:numRef>
          </c:cat>
          <c:val>
            <c:numRef>
              <c:f>Sheet1!$B$2:$B$4</c:f>
              <c:numCache>
                <c:formatCode>General</c:formatCode>
                <c:ptCount val="3"/>
                <c:pt idx="0">
                  <c:v>1568794</c:v>
                </c:pt>
                <c:pt idx="1">
                  <c:v>2018453</c:v>
                </c:pt>
                <c:pt idx="2">
                  <c:v>2569871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Markham</c:v>
                </c:pt>
              </c:strCache>
            </c:strRef>
          </c:tx>
          <c:cat>
            <c:numRef>
              <c:f>Sheet1!$A$2:$A$4</c:f>
              <c:numCache>
                <c:formatCode>General</c:formatCode>
                <c:ptCount val="3"/>
                <c:pt idx="0">
                  <c:v>2015</c:v>
                </c:pt>
                <c:pt idx="1">
                  <c:v>2016</c:v>
                </c:pt>
                <c:pt idx="2">
                  <c:v>2017</c:v>
                </c:pt>
              </c:numCache>
            </c:numRef>
          </c:cat>
          <c:val>
            <c:numRef>
              <c:f>Sheet1!$C$2:$C$4</c:f>
              <c:numCache>
                <c:formatCode>General</c:formatCode>
                <c:ptCount val="3"/>
                <c:pt idx="0">
                  <c:v>526843</c:v>
                </c:pt>
                <c:pt idx="1">
                  <c:v>596348</c:v>
                </c:pt>
                <c:pt idx="2">
                  <c:v>623413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Berings</c:v>
                </c:pt>
              </c:strCache>
            </c:strRef>
          </c:tx>
          <c:cat>
            <c:numRef>
              <c:f>Sheet1!$A$2:$A$4</c:f>
              <c:numCache>
                <c:formatCode>General</c:formatCode>
                <c:ptCount val="3"/>
                <c:pt idx="0">
                  <c:v>2015</c:v>
                </c:pt>
                <c:pt idx="1">
                  <c:v>2016</c:v>
                </c:pt>
                <c:pt idx="2">
                  <c:v>2017</c:v>
                </c:pt>
              </c:numCache>
            </c:numRef>
          </c:cat>
          <c:val>
            <c:numRef>
              <c:f>Sheet1!$D$2:$D$4</c:f>
              <c:numCache>
                <c:formatCode>General</c:formatCode>
                <c:ptCount val="3"/>
                <c:pt idx="0">
                  <c:v>893211</c:v>
                </c:pt>
                <c:pt idx="1">
                  <c:v>956842</c:v>
                </c:pt>
                <c:pt idx="2">
                  <c:v>1279564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8203392"/>
        <c:axId val="73372160"/>
      </c:lineChart>
      <c:catAx>
        <c:axId val="11820339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73372160"/>
        <c:crosses val="autoZero"/>
        <c:auto val="1"/>
        <c:lblAlgn val="ctr"/>
        <c:lblOffset val="100"/>
        <c:noMultiLvlLbl val="0"/>
      </c:catAx>
      <c:valAx>
        <c:axId val="733721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8203392"/>
        <c:crosses val="autoZero"/>
        <c:crossBetween val="between"/>
      </c:valAx>
    </c:plotArea>
    <c:legend>
      <c:legendPos val="r"/>
      <c:layout/>
      <c:overlay val="0"/>
    </c:legend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 smtClean="0">
                <a:latin typeface="+mn-lt"/>
              </a:defRPr>
            </a:lvl1pPr>
          </a:lstStyle>
          <a:p>
            <a:pPr>
              <a:defRPr/>
            </a:pPr>
            <a:fld id="{91B3D75F-1B2C-480A-B515-15FF3BBF0EAE}" type="datetimeFigureOut">
              <a:rPr lang="en-US"/>
              <a:pPr>
                <a:defRPr/>
              </a:pPr>
              <a:t>5/6/2010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 smtClea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 smtClean="0">
                <a:latin typeface="+mn-lt"/>
              </a:defRPr>
            </a:lvl1pPr>
          </a:lstStyle>
          <a:p>
            <a:pPr>
              <a:defRPr/>
            </a:pPr>
            <a:fld id="{1FE28D19-D3E5-4A87-AD25-1EEA6AF0D47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602002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 smtClean="0">
                <a:latin typeface="+mn-lt"/>
              </a:defRPr>
            </a:lvl1pPr>
          </a:lstStyle>
          <a:p>
            <a:pPr>
              <a:defRPr/>
            </a:pPr>
            <a:fld id="{7FEC76AC-66BC-437D-A175-A3AD8D3CB1F0}" type="datetimeFigureOut">
              <a:rPr lang="en-US"/>
              <a:pPr>
                <a:defRPr/>
              </a:pPr>
              <a:t>5/6/2010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57300" y="720725"/>
            <a:ext cx="4800600" cy="3600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61" tIns="48331" rIns="96661" bIns="48331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31838" y="4560888"/>
            <a:ext cx="5851525" cy="4319587"/>
          </a:xfrm>
          <a:prstGeom prst="rect">
            <a:avLst/>
          </a:prstGeom>
        </p:spPr>
        <p:txBody>
          <a:bodyPr vert="horz" lIns="96661" tIns="48331" rIns="96661" bIns="48331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  <a:endParaRPr lang="en-US" noProof="0"/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 smtClea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 smtClean="0">
                <a:latin typeface="+mn-lt"/>
              </a:defRPr>
            </a:lvl1pPr>
          </a:lstStyle>
          <a:p>
            <a:pPr>
              <a:defRPr/>
            </a:pPr>
            <a:fld id="{0E997642-30AE-4170-B701-1390342C67A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024209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38" name="Rectangle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3886200"/>
            <a:ext cx="6858000" cy="990600"/>
          </a:xfrm>
        </p:spPr>
        <p:txBody>
          <a:bodyPr anchor="t" anchorCtr="0"/>
          <a:lstStyle>
            <a:lvl1pPr algn="r">
              <a:defRPr sz="3200"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53340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>
            <a:lvl1pPr>
              <a:defRPr sz="1400"/>
            </a:lvl1pPr>
          </a:lstStyle>
          <a:p>
            <a:pPr>
              <a:defRPr/>
            </a:pPr>
            <a:fld id="{6241BA8A-8731-4DD8-AD34-FB3F3F2D5F79}" type="datetime1">
              <a:rPr lang="en-US" smtClean="0"/>
              <a:pPr>
                <a:defRPr/>
              </a:pPr>
              <a:t>5/6/2010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1216152" y="6355080"/>
            <a:ext cx="1219200" cy="365760"/>
          </a:xfrm>
        </p:spPr>
        <p:txBody>
          <a:bodyPr/>
          <a:lstStyle/>
          <a:p>
            <a:pPr>
              <a:defRPr/>
            </a:pPr>
            <a:fld id="{EAAB63C0-4869-4429-9E96-BAA6CB9F614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21" name="Rectangle 20"/>
          <p:cNvSpPr/>
          <p:nvPr/>
        </p:nvSpPr>
        <p:spPr>
          <a:xfrm>
            <a:off x="904875" y="3648075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angle 32"/>
          <p:cNvSpPr/>
          <p:nvPr/>
        </p:nvSpPr>
        <p:spPr>
          <a:xfrm>
            <a:off x="914400" y="5048250"/>
            <a:ext cx="7315200" cy="68580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3648075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>
            <a:off x="914400" y="5048250"/>
            <a:ext cx="228600" cy="68580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E97850B-6098-439A-9560-B85FF58929C9}" type="datetime1">
              <a:rPr lang="en-US" smtClean="0"/>
              <a:pPr>
                <a:defRPr/>
              </a:pPr>
              <a:t>5/6/2010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2E7BCC4-C1C2-447D-BFAE-8FFF6DEA602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E97850B-6098-439A-9560-B85FF58929C9}" type="datetime1">
              <a:rPr lang="en-US" smtClean="0"/>
              <a:pPr>
                <a:defRPr/>
              </a:pPr>
              <a:t>5/6/2010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2E7BCC4-C1C2-447D-BFAE-8FFF6DEA602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Isosceles Triangle 7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5400000">
            <a:off x="3629607" y="3201952"/>
            <a:ext cx="585216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425B08D-F3F7-4DDC-B1D0-024337A6F06D}" type="datetime1">
              <a:rPr lang="en-US" smtClean="0"/>
              <a:pPr>
                <a:defRPr/>
              </a:pPr>
              <a:t>5/6/2010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1D5453-56F3-48E9-AD7F-010D4EC1FDD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19200" y="2971800"/>
            <a:ext cx="6858000" cy="1066800"/>
          </a:xfrm>
        </p:spPr>
        <p:txBody>
          <a:bodyPr anchor="t" anchorCtr="0"/>
          <a:lstStyle>
            <a:lvl1pPr algn="r">
              <a:buNone/>
              <a:defRPr sz="3200" b="0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4267200"/>
            <a:ext cx="6781800" cy="1143000"/>
          </a:xfrm>
        </p:spPr>
        <p:txBody>
          <a:bodyPr anchor="t" anchorCtr="0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/>
          <a:p>
            <a:pPr>
              <a:defRPr/>
            </a:pPr>
            <a:fld id="{B3EDC35B-9CAF-476F-B637-42AF085289DC}" type="datetime1">
              <a:rPr lang="en-US" smtClean="0"/>
              <a:pPr>
                <a:defRPr/>
              </a:pPr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69848" y="6355080"/>
            <a:ext cx="1520952" cy="365760"/>
          </a:xfrm>
        </p:spPr>
        <p:txBody>
          <a:bodyPr/>
          <a:lstStyle/>
          <a:p>
            <a:pPr>
              <a:defRPr/>
            </a:pPr>
            <a:fld id="{EF9C4AD5-7BF8-4670-B1C0-41A65351B072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914400" y="2819400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914400" y="2819400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8C44EE9D-E58C-42E5-91B4-8499123C058B}" type="datetime1">
              <a:rPr lang="en-US" smtClean="0"/>
              <a:pPr>
                <a:defRPr/>
              </a:pPr>
              <a:t>5/6/2010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AB8D15-4F59-4C4C-A293-F337AA4033D3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632198" y="1216152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85875"/>
            <a:ext cx="4040188" cy="685800"/>
          </a:xfrm>
          <a:noFill/>
          <a:ln>
            <a:noFill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8200" y="1295400"/>
            <a:ext cx="4041775" cy="685800"/>
          </a:xfrm>
          <a:noFill/>
          <a:ln>
            <a:noFill/>
          </a:ln>
        </p:spPr>
        <p:txBody>
          <a:bodyPr lIns="91440" anchor="b" anchorCtr="0"/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0A54BE8-91FC-4674-AD40-C4B9BB66F6A2}" type="datetime1">
              <a:rPr lang="en-US" smtClean="0"/>
              <a:pPr>
                <a:defRPr/>
              </a:pPr>
              <a:t>5/6/2010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A8931F3-4961-483C-903F-3CA5C64EA93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648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9AB89A4-8FAE-415F-8FC5-AA6F99BB43E8}" type="datetime1">
              <a:rPr lang="en-US" smtClean="0"/>
              <a:pPr>
                <a:defRPr/>
              </a:pPr>
              <a:t>5/6/2010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33CC033-DA88-4985-8A34-BF205A1EC69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Isosceles Triangle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EB0D688-E0A4-4B3D-8914-70D179D75987}" type="datetime1">
              <a:rPr lang="en-US" smtClean="0"/>
              <a:pPr>
                <a:defRPr/>
              </a:pPr>
              <a:t>5/6/2010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36D8607-D55F-476D-82BD-34BBA75F098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Straight Connector 4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Isosceles Triangle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24600" y="304800"/>
            <a:ext cx="2514600" cy="838200"/>
          </a:xfrm>
        </p:spPr>
        <p:txBody>
          <a:bodyPr anchor="b" anchorCtr="0">
            <a:noAutofit/>
          </a:bodyPr>
          <a:lstStyle>
            <a:lvl1pPr algn="l">
              <a:buNone/>
              <a:defRPr sz="2000" b="1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324600" y="1219200"/>
            <a:ext cx="2514600" cy="4843463"/>
          </a:xfrm>
        </p:spPr>
        <p:txBody>
          <a:bodyPr/>
          <a:lstStyle>
            <a:lvl1pPr marL="0" indent="0">
              <a:lnSpc>
                <a:spcPts val="22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BCBCB7F-D948-445C-846C-62A66EFB726B}" type="datetime1">
              <a:rPr lang="en-US" smtClean="0"/>
              <a:pPr>
                <a:defRPr/>
              </a:pPr>
              <a:t>5/6/2010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393D58-64C2-40EB-8450-A87F7E10ED0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 rot="5400000">
            <a:off x="3160645" y="3324225"/>
            <a:ext cx="603504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Isosceles Triangle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Content Placeholder 11"/>
          <p:cNvSpPr>
            <a:spLocks noGrp="1"/>
          </p:cNvSpPr>
          <p:nvPr>
            <p:ph sz="quarter" idx="1"/>
          </p:nvPr>
        </p:nvSpPr>
        <p:spPr>
          <a:xfrm>
            <a:off x="304800" y="304800"/>
            <a:ext cx="5715000" cy="5715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00856"/>
            <a:ext cx="8229600" cy="674688"/>
          </a:xfrm>
          <a:ln>
            <a:solidFill>
              <a:schemeClr val="accent1"/>
            </a:solidFill>
          </a:ln>
        </p:spPr>
        <p:txBody>
          <a:bodyPr lIns="274320" anchor="ctr"/>
          <a:lstStyle>
            <a:lvl1pPr algn="r">
              <a:buNone/>
              <a:defRPr sz="2000" b="0"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57200" y="1905000"/>
            <a:ext cx="8229600" cy="4270248"/>
          </a:xfrm>
          <a:solidFill>
            <a:schemeClr val="tx1">
              <a:shade val="50000"/>
            </a:schemeClr>
          </a:solidFill>
          <a:ln>
            <a:noFill/>
          </a:ln>
          <a:effectLst/>
        </p:spPr>
        <p:txBody>
          <a:bodyPr/>
          <a:lstStyle>
            <a:lvl1pPr marL="0" indent="0">
              <a:spcBef>
                <a:spcPts val="600"/>
              </a:spcBef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19200"/>
            <a:ext cx="8229600" cy="533400"/>
          </a:xfrm>
        </p:spPr>
        <p:txBody>
          <a:bodyPr anchor="ctr" anchorCtr="0"/>
          <a:lstStyle>
            <a:lvl1pPr marL="0" indent="0" algn="l">
              <a:buFontTx/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CD085BA-D057-411F-9FD7-1ED012ACF7AA}" type="datetime1">
              <a:rPr lang="en-US" smtClean="0"/>
              <a:pPr>
                <a:defRPr/>
              </a:pPr>
              <a:t>5/6/2010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B00CE5A-5984-48B2-9CAA-AB3DB351256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Isosceles Triangle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457200" y="500856"/>
            <a:ext cx="182880" cy="68580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</p:spPr>
        <p:txBody>
          <a:bodyPr vert="horz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219200"/>
            <a:ext cx="8229600" cy="4910328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400800" y="6356350"/>
            <a:ext cx="2289048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FE97850B-6098-439A-9560-B85FF58929C9}" type="datetime1">
              <a:rPr lang="en-US" smtClean="0"/>
              <a:pPr>
                <a:defRPr/>
              </a:pPr>
              <a:t>5/6/2010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2898648" y="6356350"/>
            <a:ext cx="3505200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612648" y="6356350"/>
            <a:ext cx="19812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72E7BCC4-C1C2-447D-BFAE-8FFF6DEA602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28" name="Straight Connector 2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Straight Connector 28"/>
          <p:cNvSpPr>
            <a:spLocks noChangeShapeType="1"/>
          </p:cNvSpPr>
          <p:nvPr/>
        </p:nvSpPr>
        <p:spPr bwMode="auto">
          <a:xfrm>
            <a:off x="457200" y="114300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Isosceles Triangle 9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</p:sldLayoutIdLst>
  <p:transition spd="med">
    <p:zoom dir="in"/>
  </p:transition>
  <p:timing>
    <p:tnLst>
      <p:par>
        <p:cTn id="1" dur="indefinite" restart="never" nodeType="tmRoot"/>
      </p:par>
    </p:tnLst>
  </p:timing>
  <p:txStyles>
    <p:titleStyle>
      <a:lvl1pPr algn="l" rtl="0" eaLnBrk="1" latinLnBrk="0" hangingPunct="1">
        <a:spcBef>
          <a:spcPct val="0"/>
        </a:spcBef>
        <a:buNone/>
        <a:defRPr kumimoji="0"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Char char="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ts val="500"/>
        </a:spcBef>
        <a:buClr>
          <a:schemeClr val="accent2"/>
        </a:buClr>
        <a:buSzPct val="76000"/>
        <a:buFont typeface="Wingdings 3"/>
        <a:buChar char=""/>
        <a:defRPr kumimoji="0" sz="23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Char char="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Char char="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Char char="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Golden Grove </a:t>
            </a:r>
            <a:br>
              <a:rPr lang="en-US" dirty="0" smtClean="0"/>
            </a:br>
            <a:r>
              <a:rPr lang="en-US" dirty="0" smtClean="0"/>
              <a:t>Planning Department</a:t>
            </a:r>
            <a:endParaRPr lang="en-US" dirty="0"/>
          </a:p>
        </p:txBody>
      </p:sp>
      <p:sp>
        <p:nvSpPr>
          <p:cNvPr id="5" name="Rectang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Real Estate Development Report to the City Council</a:t>
            </a:r>
            <a:endParaRPr lang="en-US" dirty="0"/>
          </a:p>
        </p:txBody>
      </p:sp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Builder Sales Status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457200" y="1219200"/>
          <a:ext cx="8229600" cy="47244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743200"/>
                <a:gridCol w="2743200"/>
                <a:gridCol w="2743200"/>
              </a:tblGrid>
              <a:tr h="1574800">
                <a:tc>
                  <a:txBody>
                    <a:bodyPr/>
                    <a:lstStyle/>
                    <a:p>
                      <a:pPr algn="ctr"/>
                      <a:endParaRPr lang="en-US" sz="2400" dirty="0"/>
                    </a:p>
                  </a:txBody>
                  <a:tcPr marL="91953" marR="9195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Kensington</a:t>
                      </a:r>
                      <a:endParaRPr lang="en-US" sz="2400" dirty="0"/>
                    </a:p>
                  </a:txBody>
                  <a:tcPr marL="91953" marR="9195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Markham</a:t>
                      </a:r>
                      <a:endParaRPr lang="en-US" sz="2400" dirty="0"/>
                    </a:p>
                  </a:txBody>
                  <a:tcPr marL="91953" marR="91953" anchor="ctr"/>
                </a:tc>
              </a:tr>
              <a:tr h="157480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Percent Sold</a:t>
                      </a:r>
                      <a:endParaRPr lang="en-US" sz="2400" dirty="0"/>
                    </a:p>
                  </a:txBody>
                  <a:tcPr marL="91953" marR="9195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75%</a:t>
                      </a:r>
                      <a:endParaRPr lang="en-US" sz="2400" dirty="0"/>
                    </a:p>
                  </a:txBody>
                  <a:tcPr marL="91953" marR="9195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50%</a:t>
                      </a:r>
                      <a:endParaRPr lang="en-US" sz="2400" dirty="0"/>
                    </a:p>
                  </a:txBody>
                  <a:tcPr marL="91953" marR="91953" anchor="ctr"/>
                </a:tc>
              </a:tr>
              <a:tr h="1574800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Projected Completion</a:t>
                      </a:r>
                      <a:endParaRPr lang="en-US" sz="2400" dirty="0"/>
                    </a:p>
                  </a:txBody>
                  <a:tcPr marL="91953" marR="9195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October 2015</a:t>
                      </a:r>
                      <a:endParaRPr lang="en-US" sz="2400" dirty="0"/>
                    </a:p>
                  </a:txBody>
                  <a:tcPr marL="91953" marR="9195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June 2016</a:t>
                      </a:r>
                      <a:endParaRPr lang="en-US" sz="2400" dirty="0"/>
                    </a:p>
                  </a:txBody>
                  <a:tcPr marL="91953" marR="91953" anchor="ctr"/>
                </a:tc>
              </a:tr>
            </a:tbl>
          </a:graphicData>
        </a:graphic>
      </p:graphicFrame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Development Fees Paid to City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457200" y="1219200"/>
          <a:ext cx="8229600" cy="49371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</p:spPr>
        <p:txBody>
          <a:bodyPr>
            <a:normAutofit/>
          </a:bodyPr>
          <a:lstStyle/>
          <a:p>
            <a:pPr algn="ctr"/>
            <a:r>
              <a:rPr lang="en-US" dirty="0" smtClean="0"/>
              <a:t>Projected Property Tax </a:t>
            </a:r>
            <a:br>
              <a:rPr lang="en-US" dirty="0" smtClean="0"/>
            </a:br>
            <a:r>
              <a:rPr lang="en-US" dirty="0" smtClean="0"/>
              <a:t>from New Housing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quarter" idx="1"/>
          </p:nvPr>
        </p:nvGraphicFramePr>
        <p:xfrm>
          <a:off x="457200" y="1524000"/>
          <a:ext cx="8229600" cy="46323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ransition spd="med">
    <p:zoom dir="in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in">
  <a:themeElements>
    <a:clrScheme name="Origin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Origin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rigi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335</TotalTime>
  <Words>35</Words>
  <Application>Microsoft Office PowerPoint</Application>
  <PresentationFormat>On-screen Show (4:3)</PresentationFormat>
  <Paragraphs>13</Paragraphs>
  <Slides>4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Origin</vt:lpstr>
      <vt:lpstr>Golden Grove  Planning Department</vt:lpstr>
      <vt:lpstr>Builder Sales Status</vt:lpstr>
      <vt:lpstr>Development Fees Paid to City</vt:lpstr>
      <vt:lpstr>Projected Property Tax  from New Housing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</dc:title>
  <dc:creator>GO! Series</dc:creator>
  <cp:lastModifiedBy>Alicia</cp:lastModifiedBy>
  <cp:revision>37</cp:revision>
  <dcterms:created xsi:type="dcterms:W3CDTF">2006-08-07T19:05:06Z</dcterms:created>
  <dcterms:modified xsi:type="dcterms:W3CDTF">2010-05-07T00:22:17Z</dcterms:modified>
</cp:coreProperties>
</file>

<file path=docProps/thumbnail.jpeg>
</file>