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2"/>
  </p:sldMasterIdLst>
  <p:notesMasterIdLst>
    <p:notesMasterId r:id="rId6"/>
  </p:notesMasterIdLst>
  <p:handoutMasterIdLst>
    <p:handoutMasterId r:id="rId7"/>
  </p:handoutMasterIdLst>
  <p:sldIdLst>
    <p:sldId id="258" r:id="rId3"/>
    <p:sldId id="260" r:id="rId4"/>
    <p:sldId id="264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9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scrgbClr r="0" g="0" b="0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  <a:neCell>
      <a:tcStyle>
        <a:tcBdr/>
      </a:tcStyle>
    </a:neCell>
    <a:nwCell>
      <a:tcStyle>
        <a:tcBdr/>
      </a:tcStyle>
    </a:nwCell>
  </a:tblStyle>
  <a:tblStyle styleId="{638B1855-1B75-4FBE-930C-398BA8C253C6}" styleName="Themed Style 12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  <a:nwCell>
      <a:tcStyle>
        <a:tcBdr/>
      </a:tcStyle>
    </a:nwCell>
  </a:tblStyle>
  <a:tblStyle styleId="{69012ECD-51FC-41F1-AA8D-1B2483CD663E}" styleName="Light Style 9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2H>
      <a:tcStyle>
        <a:tcBdr/>
      </a:tcStyle>
    </a:band2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seCell>
      <a:tcStyle>
        <a:tcBdr/>
      </a:tcStyle>
    </a:seCell>
    <a:swCell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/>
        <a:fillRef idx="1">
          <a:schemeClr val="accent1"/>
        </a:fillRef>
      </a:tcStyle>
    </a:firstRow>
    <a:neCell>
      <a:tcStyle>
        <a:tcBdr/>
      </a:tcStyle>
    </a:neCell>
    <a:nwCell>
      <a:tcStyle>
        <a:tcBdr/>
      </a:tcStyle>
    </a:nwCel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43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8" d="100"/>
          <a:sy n="48" d="100"/>
        </p:scale>
        <p:origin x="-2724" y="-114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handoutMaster" Target="handoutMasters/handoutMaster1.xml"/><Relationship Id="rId2" Type="http://schemas.openxmlformats.org/officeDocument/2006/relationships/slideMaster" Target="slideMasters/slideMaster1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05B3A3E2-68FB-48FC-A898-7A61E4D922ED}" type="datetimeFigureOut">
              <a:rPr lang="en-US" sz="1000" smtClean="0"/>
              <a:pPr/>
              <a:t>5/6/2010</a:t>
            </a:fld>
            <a:endParaRPr lang="en-US" sz="10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 sz="10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0DE700C9-A3B5-4856-B7BC-D3D531B86B7D}" type="slidenum">
              <a:rPr lang="en-US" sz="1000" smtClean="0"/>
              <a:pPr/>
              <a:t>‹#›</a:t>
            </a:fld>
            <a:endParaRPr lang="en-US" sz="1000" dirty="0"/>
          </a:p>
        </p:txBody>
      </p:sp>
    </p:spTree>
    <p:extLst>
      <p:ext uri="{BB962C8B-B14F-4D97-AF65-F5344CB8AC3E}">
        <p14:creationId xmlns:p14="http://schemas.microsoft.com/office/powerpoint/2010/main" val="1880806925"/>
      </p:ext>
    </p:extLst>
  </p:cSld>
  <p:clrMap bg1="lt1" tx1="dk1" bg2="lt2" tx2="dk2" accent1="accent1" accent2="accent2" accent3="accent3" accent4="accent4" accent5="accent5" accent6="accent6" hlink="hlink" folHlink="folHlink"/>
  <p:hf sldNum="0" hdr="0" dt="0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24965054-8F27-460D-9D33-C92B1FE45FD0}" type="datetimeFigureOut">
              <a:rPr lang="en-US" smtClean="0"/>
              <a:pPr/>
              <a:t>5/6/2010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78E0C8D8-F0D3-4E6A-A46D-5EAD5A1903C7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530556"/>
      </p:ext>
    </p:extLst>
  </p:cSld>
  <p:clrMap bg1="lt1" tx1="dk1" bg2="lt2" tx2="dk2" accent1="accent1" accent2="accent2" accent3="accent3" accent4="accent4" accent5="accent5" accent6="accent6" hlink="hlink" folHlink="folHlink"/>
  <p:hf sldNum="0" hdr="0" dt="0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2112336"/>
            <a:ext cx="7772400" cy="1470025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582807"/>
            <a:ext cx="7772400" cy="1199704"/>
          </a:xfrm>
        </p:spPr>
        <p:txBody>
          <a:bodyPr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grpSp>
        <p:nvGrpSpPr>
          <p:cNvPr id="15" name="Group 14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Shape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lang="en-US" dirty="0"/>
            </a:p>
          </p:txBody>
        </p:sp>
        <p:sp>
          <p:nvSpPr>
            <p:cNvPr id="8" name="Shape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lang="en-US" dirty="0"/>
            </a:p>
          </p:txBody>
        </p:sp>
        <p:sp>
          <p:nvSpPr>
            <p:cNvPr id="11" name="Shape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/>
            <a:p>
              <a:pPr algn="ctr"/>
              <a:endParaRPr lang="en-US" dirty="0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</a:lstStyle>
          <a:p>
            <a:fld id="{75251C3C-98C1-4439-A4C5-028F14C20B61}" type="datetime2">
              <a:rPr lang="en-US" smtClean="0"/>
              <a:pPr/>
              <a:t>Thursday, May 06, 2010</a:t>
            </a:fld>
            <a:endParaRPr lang="en-US" dirty="0">
              <a:solidFill>
                <a:schemeClr val="accent1">
                  <a:tint val="20000"/>
                </a:schemeClr>
              </a:solidFill>
            </a:endParaRPr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</a:lstStyle>
          <a:p>
            <a:endParaRPr lang="en-US" dirty="0">
              <a:solidFill>
                <a:schemeClr val="accent1">
                  <a:tint val="20000"/>
                </a:schemeClr>
              </a:solidFill>
            </a:endParaRPr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5D2B7703-C1AA-469C-AB81-49F35C4B26EF}" type="slidenum">
              <a:rPr lang="en-US" smtClean="0">
                <a:solidFill>
                  <a:schemeClr val="bg1"/>
                </a:solidFill>
              </a:rPr>
              <a:pPr/>
              <a:t>‹#›</a:t>
            </a:fld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 spd="med">
    <p:fade thruBlk="1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D7CF47-7EF7-4918-A9F4-FF1E8195503D}" type="datetime2">
              <a:rPr lang="en-US" smtClean="0"/>
              <a:pPr/>
              <a:t>Thursday, May 06, 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1F10B-05A0-479C-99F2-FFB630DCE25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>
    <p:fade thruBlk="1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888512"/>
            <a:ext cx="4572000" cy="1360487"/>
          </a:xfrm>
        </p:spPr>
        <p:txBody>
          <a:bodyPr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8EF347-2AF0-4BAF-BB68-1C82EBAEB2AB}" type="datetime2">
              <a:rPr lang="en-US" smtClean="0"/>
              <a:pPr/>
              <a:t>Thursday, May 06, 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1F10B-05A0-479C-99F2-FFB630DCE25C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/>
            <a:endParaRPr lang="en-US" dirty="0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/>
            <a:endParaRPr lang="en-US" dirty="0"/>
          </a:p>
        </p:txBody>
      </p:sp>
    </p:spTree>
  </p:cSld>
  <p:clrMapOvr>
    <a:masterClrMapping/>
  </p:clrMapOvr>
  <p:transition spd="med">
    <p:fade thruBlk="1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F78ACE-B9BB-4DD0-AB9E-173C995C451F}" type="datetime2">
              <a:rPr lang="en-US" smtClean="0"/>
              <a:pPr/>
              <a:t>Thursday, May 06, 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1F10B-05A0-479C-99F2-FFB630DCE25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>
    <p:fade thruBlk="1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532120"/>
            <a:ext cx="4040188" cy="64008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anchor="ctr"/>
          <a:lstStyle>
            <a:lvl1pPr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645025" y="5532438"/>
            <a:ext cx="4041775" cy="639762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anchor="ctr"/>
          <a:lstStyle>
            <a:lvl1pPr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57200" y="1591302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91302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CB19A4-B011-4601-B927-7FB5A234298D}" type="datetime2">
              <a:rPr lang="en-US" smtClean="0"/>
              <a:pPr/>
              <a:t>Thursday, May 06, 2010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1F10B-05A0-479C-99F2-FFB630DCE25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>
    <p:fade thruBlk="1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8229600" cy="1143000"/>
          </a:xfr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l">
              <a:defRPr b="1"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5E610C-A860-427E-8033-85E4B9C2DD18}" type="datetime2">
              <a:rPr lang="en-US" smtClean="0"/>
              <a:pPr/>
              <a:t>Thursday, May 06, 2010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1F10B-05A0-479C-99F2-FFB630DCE25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>
    <p:fade thruBlk="1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AB1E9-13BE-430C-BFD3-C043F9CCBD9E}" type="datetime2">
              <a:rPr lang="en-US" smtClean="0"/>
              <a:pPr/>
              <a:t>Thursday, May 06, 2010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1F10B-05A0-479C-99F2-FFB630DCE25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>
    <p:fade thruBlk="1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45152" y="5334000"/>
            <a:ext cx="3749040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/>
          <a:p>
            <a:fld id="{408DEA3D-78B2-466E-9042-4FC150859706}" type="datetime2">
              <a:rPr lang="en-US" smtClean="0"/>
              <a:pPr/>
              <a:t>Thursday, May 06, 2010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61F10B-05A0-479C-99F2-FFB630DCE25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ransition spd="med">
    <p:fade thruBlk="1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371568"/>
            <a:ext cx="7162800" cy="502920"/>
          </a:xfrm>
          <a:noFill/>
        </p:spPr>
        <p:txBody>
          <a:bodyPr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en-US" dirty="0" smtClean="0"/>
              <a:t>Click to edit Master text styles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</p:spPr>
        <p:txBody>
          <a:bodyPr/>
          <a:lstStyle>
            <a:lvl1pPr>
              <a:buNone/>
              <a:defRPr sz="3200"/>
            </a:lvl1pPr>
          </a:lstStyle>
          <a:p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EC623ECF-ACED-411D-BE4F-23D2749E7F3E}" type="datetime2">
              <a:rPr lang="en-US" smtClean="0"/>
              <a:pPr/>
              <a:t>Thursday, May 06, 2010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1F61F10B-05A0-479C-99F2-FFB630DCE25C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07688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8" name="Shape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 dirty="0"/>
          </a:p>
        </p:txBody>
      </p:sp>
      <p:sp>
        <p:nvSpPr>
          <p:cNvPr id="9" name="Shape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 dirty="0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/>
          <a:p>
            <a:pPr algn="ctr"/>
            <a:endParaRPr lang="en-US" dirty="0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/>
            <a:endParaRPr lang="en-US" dirty="0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l"/>
            <a:endParaRPr lang="en-US" dirty="0"/>
          </a:p>
        </p:txBody>
      </p:sp>
    </p:spTree>
  </p:cSld>
  <p:clrMapOvr>
    <a:masterClrMapping/>
  </p:clrMapOvr>
  <p:transition spd="med">
    <p:fade thruBlk="1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jpe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 dirty="0"/>
          </a:p>
        </p:txBody>
      </p:sp>
      <p:sp>
        <p:nvSpPr>
          <p:cNvPr id="12" name="Shape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 dirty="0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1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/>
          <a:p>
            <a:pPr algn="ctr"/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  <a:endParaRPr lang="en-US" dirty="0"/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  <a:p>
            <a:pPr lvl="5"/>
            <a:r>
              <a:rPr lang="en-US" dirty="0" smtClean="0"/>
              <a:t>Sixth level</a:t>
            </a:r>
          </a:p>
          <a:p>
            <a:pPr lvl="6"/>
            <a:r>
              <a:rPr lang="en-US" dirty="0" smtClean="0"/>
              <a:t>Seventh level</a:t>
            </a:r>
          </a:p>
          <a:p>
            <a:pPr lvl="7"/>
            <a:r>
              <a:rPr lang="en-US" dirty="0" smtClean="0"/>
              <a:t>Eighth level</a:t>
            </a:r>
          </a:p>
          <a:p>
            <a:pPr lvl="8"/>
            <a:r>
              <a:rPr lang="en-US" dirty="0" smtClean="0"/>
              <a:t>Ninth level</a:t>
            </a:r>
            <a:endParaRPr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fld id="{6565A151-4745-4F20-BF09-653BA97AA696}" type="datetime2">
              <a:rPr lang="en-US" smtClean="0"/>
              <a:pPr/>
              <a:t>Thursday, May 06, 2010</a:t>
            </a:fld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pPr algn="r"/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>
              <a:defRPr sz="1000" b="0">
                <a:solidFill>
                  <a:schemeClr val="tx1"/>
                </a:solidFill>
              </a:defRPr>
            </a:lvl1pPr>
          </a:lstStyle>
          <a:p>
            <a:fld id="{5D2B7703-C1AA-469C-AB81-49F35C4B26EF}" type="slidenum">
              <a:rPr lang="en-US" sz="1000" b="0" smtClean="0">
                <a:solidFill>
                  <a:schemeClr val="tx1"/>
                </a:solidFill>
              </a:rPr>
              <a:pPr/>
              <a:t>‹#›</a:t>
            </a:fld>
            <a:endParaRPr lang="en-US" sz="1000" b="0" dirty="0">
              <a:solidFill>
                <a:schemeClr val="tx1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 spd="med">
    <p:fade thruBlk="1"/>
  </p:transition>
  <p:timing>
    <p:tnLst>
      <p:par>
        <p:cTn id="1" dur="indefinite" restart="never" nodeType="tmRoot"/>
      </p:par>
    </p:tnLst>
  </p:timing>
  <p:txStyles>
    <p:titleStyle>
      <a:lvl1pPr algn="l" rtl="0" latinLnBrk="0">
        <a:spcBef>
          <a:spcPct val="0"/>
        </a:spcBef>
        <a:buNone/>
        <a:defRPr sz="4800" b="1" kern="1200">
          <a:solidFill>
            <a:schemeClr val="tx2"/>
          </a:solidFill>
          <a:effectLst>
            <a:outerShdw blurRad="38100" dist="381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365760" indent="-274320" algn="l" rtl="0" latinLnBrk="0">
        <a:spcBef>
          <a:spcPts val="0"/>
        </a:spcBef>
        <a:buClr>
          <a:schemeClr val="accent1"/>
        </a:buClr>
        <a:buSzPct val="75000"/>
        <a:buFont typeface="Wingdings 3"/>
        <a:buChar char=""/>
        <a:defRPr sz="31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latinLnBrk="0">
        <a:spcBef>
          <a:spcPct val="20000"/>
        </a:spcBef>
        <a:buClr>
          <a:schemeClr val="accent1"/>
        </a:buClr>
        <a:buFont typeface="Verdana"/>
        <a:buChar char="◦"/>
        <a:defRPr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latinLnBrk="0">
        <a:spcBef>
          <a:spcPct val="20000"/>
        </a:spcBef>
        <a:buClr>
          <a:schemeClr val="accent2"/>
        </a:buClr>
        <a:buSzPct val="100000"/>
        <a:buFont typeface="Wingdings 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latinLnBrk="0">
        <a:spcBef>
          <a:spcPct val="20000"/>
        </a:spcBef>
        <a:buClr>
          <a:schemeClr val="accent2"/>
        </a:buClr>
        <a:buFont typeface="Wingdings 2"/>
        <a:buChar char=""/>
        <a:defRPr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latinLnBrk="0">
        <a:spcBef>
          <a:spcPct val="20000"/>
        </a:spcBef>
        <a:buClr>
          <a:schemeClr val="accent2"/>
        </a:buClr>
        <a:buFont typeface="Wingdings 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latinLnBrk="0">
        <a:spcBef>
          <a:spcPct val="20000"/>
        </a:spcBef>
        <a:buClr>
          <a:schemeClr val="accent3"/>
        </a:buClr>
        <a:buFont typeface="Wingdings 2"/>
        <a:buChar char="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latinLnBrk="0">
        <a:spcBef>
          <a:spcPct val="20000"/>
        </a:spcBef>
        <a:buClr>
          <a:schemeClr val="accent3"/>
        </a:buClr>
        <a:buFont typeface="Wingdings 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latinLnBrk="0">
        <a:spcBef>
          <a:spcPct val="20000"/>
        </a:spcBef>
        <a:buClr>
          <a:schemeClr val="accent3"/>
        </a:buClr>
        <a:buFont typeface="Wingdings 2"/>
        <a:buChar char="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latinLnBrk="0">
        <a:spcBef>
          <a:spcPct val="20000"/>
        </a:spcBef>
        <a:buClr>
          <a:schemeClr val="accent3"/>
        </a:buClr>
        <a:buFont typeface="Wingdings 2"/>
        <a:buChar char="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Grp="1"/>
          </p:cNvSpPr>
          <p:nvPr>
            <p:ph type="ctrTitle"/>
          </p:nvPr>
        </p:nvSpPr>
        <p:spPr>
          <a:xfrm>
            <a:off x="685800" y="1981201"/>
            <a:ext cx="7772400" cy="1601788"/>
          </a:xfrm>
        </p:spPr>
        <p:txBody>
          <a:bodyPr>
            <a:normAutofit/>
          </a:bodyPr>
          <a:lstStyle/>
          <a:p>
            <a:pPr algn="ctr"/>
            <a:r>
              <a:rPr lang="en-US" dirty="0" smtClean="0"/>
              <a:t>City of Golden Grove Parks and Recreation Department</a:t>
            </a:r>
            <a:endParaRPr lang="en-US" dirty="0"/>
          </a:p>
        </p:txBody>
      </p:sp>
      <p:sp>
        <p:nvSpPr>
          <p:cNvPr id="5" name="Rectangle 4"/>
          <p:cNvSpPr>
            <a:spLocks noGrp="1"/>
          </p:cNvSpPr>
          <p:nvPr>
            <p:ph type="subTitle" idx="1"/>
          </p:nvPr>
        </p:nvSpPr>
        <p:spPr>
          <a:xfrm>
            <a:off x="685800" y="3582988"/>
            <a:ext cx="7772400" cy="1200150"/>
          </a:xfrm>
        </p:spPr>
        <p:txBody>
          <a:bodyPr/>
          <a:lstStyle/>
          <a:p>
            <a:pPr algn="ctr">
              <a:buFontTx/>
            </a:pPr>
            <a:r>
              <a:rPr lang="en-US" dirty="0" smtClean="0"/>
              <a:t>Enrollment Analysis</a:t>
            </a:r>
            <a:endParaRPr lang="en-US" dirty="0"/>
          </a:p>
        </p:txBody>
      </p:sp>
    </p:spTree>
  </p:cSld>
  <p:clrMapOvr>
    <a:masterClrMapping/>
  </p:clrMapOvr>
  <p:transition spd="med">
    <p:fade thruBlk="1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Grp="1"/>
          </p:cNvSpPr>
          <p:nvPr>
            <p:ph type="body" sz="half" idx="2"/>
          </p:nvPr>
        </p:nvSpPr>
        <p:spPr>
          <a:xfrm>
            <a:off x="1828800" y="5371568"/>
            <a:ext cx="6475232" cy="1486432"/>
          </a:xfrm>
        </p:spPr>
        <p:txBody>
          <a:bodyPr>
            <a:noAutofit/>
          </a:bodyPr>
          <a:lstStyle/>
          <a:p>
            <a:r>
              <a:rPr lang="en-US" sz="2000" dirty="0" smtClean="0"/>
              <a:t>The largest enrollment numbers in Golden Grove recreation programs continue to be in the athletic area, particularly in the youth soccer program.   </a:t>
            </a:r>
            <a:endParaRPr lang="en-US" sz="2000" dirty="0"/>
          </a:p>
        </p:txBody>
      </p:sp>
      <p:pic>
        <p:nvPicPr>
          <p:cNvPr id="1029" name="Picture 5" descr="C:\Users\Alicia\AppData\Local\Microsoft\Windows\Temporary Internet Files\Content.IE5\IHELVONS\MPj04331560000[1].jpg"/>
          <p:cNvPicPr>
            <a:picLocks noGrp="1" noChangeAspect="1" noChangeArrowheads="1"/>
          </p:cNvPicPr>
          <p:nvPr>
            <p:ph type="pic" idx="1"/>
          </p:nvPr>
        </p:nvPicPr>
        <p:blipFill>
          <a:blip r:embed="rId2"/>
          <a:srcRect t="12116" b="12116"/>
          <a:stretch>
            <a:fillRect/>
          </a:stretch>
        </p:blipFill>
        <p:spPr>
          <a:prstGeom prst="rect">
            <a:avLst/>
          </a:prstGeom>
          <a:ln w="88900" cap="sq" cmpd="thickThin">
            <a:solidFill>
              <a:srgbClr val="000000"/>
            </a:solidFill>
            <a:prstDash val="solid"/>
            <a:miter lim="800000"/>
          </a:ln>
          <a:effectLst>
            <a:innerShdw blurRad="76200">
              <a:srgbClr val="000000"/>
            </a:innerShdw>
          </a:effectLst>
        </p:spPr>
      </p:pic>
      <p:sp>
        <p:nvSpPr>
          <p:cNvPr id="15" name="Title 1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</a:rPr>
              <a:t>Youth Athletic Programs </a:t>
            </a:r>
            <a:endParaRPr lang="en-US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med">
    <p:fade thruBlk="1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/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  <a:scene3d>
              <a:camera prst="orthographicFront"/>
              <a:lightRig rig="balanced" dir="t">
                <a:rot lat="0" lon="0" rev="2100000"/>
              </a:lightRig>
            </a:scene3d>
            <a:sp3d extrusionH="57150" prstMaterial="metal">
              <a:bevelT w="38100" h="25400"/>
              <a:contourClr>
                <a:schemeClr val="bg2"/>
              </a:contourClr>
            </a:sp3d>
          </a:bodyPr>
          <a:lstStyle/>
          <a:p>
            <a:r>
              <a:rPr lang="en-US" sz="4000" dirty="0" smtClean="0">
                <a:ln w="50800"/>
                <a:solidFill>
                  <a:schemeClr val="tx1"/>
                </a:solidFill>
                <a:effectLst/>
              </a:rPr>
              <a:t>Recreation program enrollments are expected to increase </a:t>
            </a:r>
            <a:endParaRPr lang="en-US" sz="4000" dirty="0">
              <a:ln w="50800"/>
              <a:solidFill>
                <a:schemeClr val="tx1"/>
              </a:solidFill>
              <a:effectLst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As the population of Golden Grove grows, additional recreation programs will be needed to meet rising demand, particularly in the youth athletic area.</a:t>
            </a:r>
            <a:endParaRPr lang="en-US" sz="2000" dirty="0"/>
          </a:p>
        </p:txBody>
      </p:sp>
    </p:spTree>
  </p:cSld>
  <p:clrMapOvr>
    <a:masterClrMapping/>
  </p:clrMapOvr>
  <p:transition spd="med">
    <p:fade thruBlk="1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38000"/>
                <a:satMod val="135000"/>
              </a:schemeClr>
            </a:gs>
            <a:gs pos="50000">
              <a:schemeClr val="phClr">
                <a:shade val="69000"/>
                <a:satMod val="135000"/>
              </a:schemeClr>
            </a:gs>
            <a:gs pos="100000">
              <a:schemeClr val="phClr">
                <a:shade val="98000"/>
                <a:satMod val="130000"/>
              </a:schemeClr>
            </a:gs>
          </a:gsLst>
          <a:lin ang="16200000" scaled="0"/>
        </a:gradFill>
      </a:fillStyleLst>
      <a:lnStyleLst>
        <a:ln w="317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brightRoom" dir="t">
              <a:rot lat="0" lon="0" rev="7000000"/>
            </a:lightRig>
          </a:scene3d>
          <a:sp3d contourW="1000" prstMaterial="flat">
            <a:bevelT w="10200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130000" t="-95000" r="40000" b="218000"/>
          </a:path>
        </a:gradFill>
        <a:blipFill>
          <a:blip xmlns:r="http://schemas.openxmlformats.org/officeDocument/2006/relationships" r:embed="rId1">
            <a:duotone>
              <a:schemeClr val="phClr">
                <a:shade val="50000"/>
                <a:satMod val="110000"/>
              </a:schemeClr>
              <a:schemeClr val="phClr">
                <a:tint val="83000"/>
              </a:schemeClr>
            </a:duotone>
          </a:blip>
          <a:tile tx="0" ty="0" sx="50000" sy="5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outs:outSpaceData xmlns:outs="http://schemas.microsoft.com/office/2009/outspace/metadata">
  <outs:relatedDates>
    <outs:relatedDate>
      <outs:type>3</outs:type>
      <outs:displayName>Last Modified</outs:displayName>
      <outs:dateTime>2009-10-30T02:49:50Z</outs:dateTime>
      <outs:isPinned>true</outs:isPinned>
    </outs:relatedDate>
    <outs:relatedDate>
      <outs:type>2</outs:type>
      <outs:displayName>Created</outs:displayName>
      <outs:dateTime>2006-08-07T19:05:06Z</outs:dateTime>
      <outs:isPinned>true</outs:isPinned>
    </outs:relatedDate>
    <outs:relatedDate>
      <outs:type>4</outs:type>
      <outs:displayName>Last Printed</outs:displayName>
      <outs:dateTime/>
      <outs:isPinned>true</outs:isPinned>
    </outs:relatedDate>
  </outs:relatedDates>
  <outs:relatedDocuments>
    <outs:relatedDocument>
      <outs:type>2</outs:type>
      <outs:displayName>Other documents in current folder</outs:displayName>
      <outs:uri/>
      <outs:isPinned>true</outs:isPinned>
    </outs:relatedDocument>
  </outs:relatedDocuments>
  <outs:relatedPeople>
    <outs:relatedPeopleItem>
      <outs:category>Author</outs:category>
      <outs:people>
        <outs:relatedPerson>
          <outs:displayName>GO! Series</outs:displayName>
          <outs:accountName/>
        </outs:relatedPerson>
      </outs:people>
      <outs:source>0</outs:source>
      <outs:isPinned>true</outs:isPinned>
    </outs:relatedPeopleItem>
    <outs:relatedPeopleItem>
      <outs:category>Last modified by</outs:category>
      <outs:people>
        <outs:relatedPerson>
          <outs:displayName>Alicia</outs:displayName>
          <outs:accountName/>
        </outs:relatedPerson>
      </outs:people>
      <outs:source>0</outs:source>
      <outs:isPinned>true</outs:isPinned>
    </outs:relatedPeopleItem>
    <outs:relatedPeopleItem>
      <outs:category>Manager</outs:category>
      <outs:people/>
      <outs:source>0</outs:source>
      <outs:isPinned>false</outs:isPinned>
    </outs:relatedPeopleItem>
  </outs:relatedPeople>
  <propertyMetadataList xmlns="http://schemas.microsoft.com/office/2009/outspace/metadata">
    <propertyMetadata>
      <type>0</type>
      <propertyId>2228224</propertyId>
      <propertyName/>
      <isPinned>true</isPinned>
    </propertyMetadata>
    <propertyMetadata>
      <type>0</type>
      <propertyId>1114115</propertyId>
      <propertyName/>
      <isPinned>true</isPinned>
    </propertyMetadata>
    <propertyMetadata>
      <type>0</type>
      <propertyId>1114117</propertyId>
      <propertyName/>
      <isPinned>true</isPinned>
    </propertyMetadata>
    <propertyMetadata>
      <type>0</type>
      <propertyId>589825</propertyId>
      <propertyName/>
      <isPinned>false</isPinned>
    </propertyMetadata>
    <propertyMetadata>
      <type>0</type>
      <propertyId>1114116</propertyId>
      <propertyName/>
      <isPinned>false</isPinned>
    </propertyMetadata>
    <propertyMetadata>
      <type>0</type>
      <propertyId>14</propertyId>
      <propertyName/>
      <isPinned>true</isPinned>
    </propertyMetadata>
    <propertyMetadata>
      <type>0</type>
      <propertyId>8</propertyId>
      <propertyName/>
      <isPinned>true</isPinned>
    </propertyMetadata>
    <propertyMetadata>
      <type>0</type>
      <propertyId>6</propertyId>
      <propertyName/>
      <isPinned>false</isPinned>
    </propertyMetadata>
    <propertyMetadata>
      <type>0</type>
      <propertyId>1114118</propertyId>
      <propertyName/>
      <isPinned>false</isPinned>
    </propertyMetadata>
    <propertyMetadata>
      <type>0</type>
      <propertyId>1179649</propertyId>
      <propertyName/>
      <isPinned>false</isPinned>
    </propertyMetadata>
    <propertyMetadata>
      <type>0</type>
      <propertyId>655365</propertyId>
      <propertyName/>
      <isPinned>false</isPinned>
    </propertyMetadata>
    <propertyMetadata>
      <type>0</type>
      <propertyId>1</propertyId>
      <propertyName/>
      <isPinned>false</isPinned>
    </propertyMetadata>
    <propertyMetadata>
      <type>0</type>
      <propertyId>0</propertyId>
      <propertyName/>
      <isPinned>true</isPinned>
    </propertyMetadata>
    <propertyMetadata>
      <type>0</type>
      <propertyId>13</propertyId>
      <propertyName/>
      <isPinned>false</isPinned>
    </propertyMetadata>
    <propertyMetadata>
      <type>0</type>
      <propertyId>1179653</propertyId>
      <propertyName/>
      <isPinned>false</isPinned>
    </propertyMetadata>
    <propertyMetadata>
      <type>0</type>
      <propertyId>22</propertyId>
      <propertyName/>
      <isPinned>false</isPinned>
    </propertyMetadata>
  </propertyMetadataList>
  <outs:corruptMetadataWasLost/>
</outs:outSpaceData>
</file>

<file path=customXml/itemProps1.xml><?xml version="1.0" encoding="utf-8"?>
<ds:datastoreItem xmlns:ds="http://schemas.openxmlformats.org/officeDocument/2006/customXml" ds:itemID="{4119BE36-C89A-4637-87B7-B54843FE8A16}">
  <ds:schemaRefs>
    <ds:schemaRef ds:uri="http://schemas.microsoft.com/office/2009/outspace/metadat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534</TotalTime>
  <Words>70</Words>
  <Application>Microsoft Office PowerPoint</Application>
  <PresentationFormat>On-screen Show (4:3)</PresentationFormat>
  <Paragraphs>6</Paragraphs>
  <Slides>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Concourse</vt:lpstr>
      <vt:lpstr>City of Golden Grove Parks and Recreation Department</vt:lpstr>
      <vt:lpstr>Youth Athletic Programs </vt:lpstr>
      <vt:lpstr>Recreation program enrollments are expected to increase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</dc:title>
  <dc:creator>GO! Series</dc:creator>
  <cp:lastModifiedBy>Alicia</cp:lastModifiedBy>
  <cp:revision>26</cp:revision>
  <dcterms:created xsi:type="dcterms:W3CDTF">2006-08-07T19:05:06Z</dcterms:created>
  <dcterms:modified xsi:type="dcterms:W3CDTF">2010-05-07T03:54:21Z</dcterms:modified>
</cp:coreProperties>
</file>

<file path=docProps/thumbnail.jpeg>
</file>