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  <p:sldId id="261" r:id="rId5"/>
    <p:sldId id="262" r:id="rId6"/>
    <p:sldId id="263" r:id="rId7"/>
    <p:sldId id="264" r:id="rId8"/>
    <p:sldId id="265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89564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3420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506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4125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9847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751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78957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8660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83963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95817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156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E1CF0E-4491-4B14-8688-16F55E23F67E}" type="datetimeFigureOut">
              <a:rPr lang="en-US" smtClean="0"/>
              <a:t>4/17/2017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3CFC36-4C1A-447F-BA63-5CB5B7F077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3158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3600" y="2638425"/>
            <a:ext cx="10515600" cy="1325563"/>
          </a:xfrm>
        </p:spPr>
        <p:txBody>
          <a:bodyPr>
            <a:normAutofit/>
          </a:bodyPr>
          <a:lstStyle/>
          <a:p>
            <a:pPr algn="ctr"/>
            <a:r>
              <a:rPr lang="en-US" sz="6000" b="1" dirty="0" smtClean="0"/>
              <a:t>Paper Medical Records</a:t>
            </a:r>
            <a:endParaRPr lang="en-US" sz="6000" b="1" dirty="0"/>
          </a:p>
        </p:txBody>
      </p:sp>
    </p:spTree>
    <p:extLst>
      <p:ext uri="{BB962C8B-B14F-4D97-AF65-F5344CB8AC3E}">
        <p14:creationId xmlns:p14="http://schemas.microsoft.com/office/powerpoint/2010/main" val="7899772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smtClean="0"/>
              <a:t>Paper Medical Records</a:t>
            </a: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33400" y="2171700"/>
            <a:ext cx="111252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latin typeface="+mj-lt"/>
              </a:rPr>
              <a:t>Despite the enactment of the HITECH Act, there are still practices that use paper medical records and a physical filing system. This lecture will focus on aspects of having this type of system. </a:t>
            </a:r>
            <a:endParaRPr lang="en-US" sz="36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407079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smtClean="0"/>
              <a:t>Equipment and Supplies Needed to Create Paper Medical Records</a:t>
            </a: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84200" y="2260600"/>
            <a:ext cx="11239500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eriod"/>
            </a:pPr>
            <a:r>
              <a:rPr lang="en-US" sz="3200" dirty="0" smtClean="0"/>
              <a:t>Sturdy tabbed folder. </a:t>
            </a:r>
          </a:p>
          <a:p>
            <a:pPr marL="342900" indent="-342900">
              <a:buAutoNum type="arabicPeriod"/>
            </a:pPr>
            <a:r>
              <a:rPr lang="en-US" sz="3200" dirty="0" smtClean="0"/>
              <a:t>Folder Dividers with Tabs</a:t>
            </a:r>
          </a:p>
          <a:p>
            <a:pPr marL="342900" indent="-342900">
              <a:buAutoNum type="arabicPeriod"/>
            </a:pPr>
            <a:r>
              <a:rPr lang="en-US" sz="3200" dirty="0" smtClean="0"/>
              <a:t>Paper</a:t>
            </a:r>
          </a:p>
          <a:p>
            <a:pPr marL="342900" indent="-342900">
              <a:buAutoNum type="arabicPeriod"/>
            </a:pPr>
            <a:r>
              <a:rPr lang="en-US" sz="3200" dirty="0" err="1" smtClean="0"/>
              <a:t>Outguides</a:t>
            </a:r>
            <a:r>
              <a:rPr lang="en-US" sz="3200" dirty="0" smtClean="0"/>
              <a:t> – (optional)</a:t>
            </a:r>
          </a:p>
          <a:p>
            <a:pPr marL="342900" indent="-342900">
              <a:buAutoNum type="arabicPeriod"/>
            </a:pPr>
            <a:r>
              <a:rPr lang="en-US" sz="3200" dirty="0" smtClean="0"/>
              <a:t>Easily Accessible Storage Capacity</a:t>
            </a:r>
          </a:p>
          <a:p>
            <a:endParaRPr lang="en-US" sz="3200" dirty="0" smtClean="0"/>
          </a:p>
          <a:p>
            <a:r>
              <a:rPr lang="en-US" sz="3200" dirty="0" smtClean="0"/>
              <a:t>(This is often the toughest item to come by because of the amount of actual physical space needed).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3179451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 smtClean="0"/>
              <a:t>Paper Medical Records Security</a:t>
            </a:r>
            <a:endParaRPr lang="en-US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82600" y="1690688"/>
            <a:ext cx="113411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Paper Medical Records must be </a:t>
            </a:r>
            <a:r>
              <a:rPr lang="en-US" sz="2800" b="1" dirty="0" smtClean="0"/>
              <a:t>MAINTAINED</a:t>
            </a:r>
            <a:r>
              <a:rPr lang="en-US" sz="2800" dirty="0" smtClean="0"/>
              <a:t> under double – lock security when office personnel are not present. </a:t>
            </a:r>
          </a:p>
          <a:p>
            <a:endParaRPr lang="en-US" sz="2800" dirty="0"/>
          </a:p>
          <a:p>
            <a:r>
              <a:rPr lang="en-US" sz="2800" b="1" dirty="0" smtClean="0"/>
              <a:t>EXAMPLE: </a:t>
            </a:r>
          </a:p>
          <a:p>
            <a:r>
              <a:rPr lang="en-US" sz="2800" dirty="0" smtClean="0"/>
              <a:t>A locked filing cabinet in a lockable room. </a:t>
            </a:r>
          </a:p>
          <a:p>
            <a:endParaRPr lang="en-US" sz="2800" dirty="0"/>
          </a:p>
          <a:p>
            <a:r>
              <a:rPr lang="en-US" sz="2800" b="1" dirty="0" smtClean="0"/>
              <a:t>NOTE: </a:t>
            </a:r>
          </a:p>
          <a:p>
            <a:r>
              <a:rPr lang="en-US" sz="2800" dirty="0" smtClean="0"/>
              <a:t>The maintenance of supplies along with the maintenance of the system generally requires at least 1 full-time person (FTE).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1879169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6000" b="1" dirty="0" smtClean="0"/>
              <a:t>Types of Storage</a:t>
            </a:r>
            <a:endParaRPr lang="en-US" sz="60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635000" y="1854200"/>
            <a:ext cx="112014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5400" dirty="0" smtClean="0">
                <a:latin typeface="+mj-lt"/>
              </a:rPr>
              <a:t>Paper Medical Records are generally stored in stages in order to facilitate access. </a:t>
            </a:r>
            <a:endParaRPr lang="en-US" sz="54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4799290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5400" b="1" dirty="0" smtClean="0"/>
              <a:t>Types of Storage </a:t>
            </a:r>
            <a:endParaRPr lang="en-US" sz="5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558800" y="2159000"/>
            <a:ext cx="11188700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latin typeface="+mj-lt"/>
              </a:rPr>
              <a:t>Primary Storage: </a:t>
            </a:r>
          </a:p>
          <a:p>
            <a:endParaRPr lang="en-US" sz="4400" dirty="0" smtClean="0">
              <a:latin typeface="+mj-lt"/>
            </a:endParaRP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latin typeface="+mj-lt"/>
              </a:rPr>
              <a:t>This type of storage is used to provide access to all office staff.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4400" dirty="0" smtClean="0">
                <a:latin typeface="+mj-lt"/>
              </a:rPr>
              <a:t>This type of storage generally is located at the physical address of the practice. </a:t>
            </a:r>
            <a:endParaRPr lang="en-US" sz="44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883063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5400" b="1" dirty="0" smtClean="0"/>
              <a:t>Types of Storage</a:t>
            </a:r>
            <a:endParaRPr lang="en-US" sz="5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57200" y="2044700"/>
            <a:ext cx="11391900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>
                <a:latin typeface="+mj-lt"/>
              </a:rPr>
              <a:t>The industry standard for storing paper medical records is 10 years past the last patient visit. </a:t>
            </a:r>
          </a:p>
          <a:p>
            <a:endParaRPr lang="en-US" sz="4400" dirty="0">
              <a:latin typeface="+mj-lt"/>
            </a:endParaRPr>
          </a:p>
          <a:p>
            <a:r>
              <a:rPr lang="en-US" sz="4400" dirty="0" smtClean="0">
                <a:latin typeface="+mj-lt"/>
              </a:rPr>
              <a:t>Most local providers use Iron Mountain or a rental or storage unit; nevertheless, this storage is generally physically off-site from the practice. </a:t>
            </a:r>
            <a:endParaRPr lang="en-US" sz="44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498457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5500" y="758825"/>
            <a:ext cx="10515600" cy="2708275"/>
          </a:xfrm>
        </p:spPr>
        <p:txBody>
          <a:bodyPr>
            <a:noAutofit/>
          </a:bodyPr>
          <a:lstStyle/>
          <a:p>
            <a:pPr algn="ctr"/>
            <a:r>
              <a:rPr lang="en-US" sz="4800" dirty="0" smtClean="0"/>
              <a:t>Finding the record quickly and effortlessly requires significant organization and a quality system. </a:t>
            </a:r>
            <a:endParaRPr lang="en-US" sz="4800" dirty="0"/>
          </a:p>
        </p:txBody>
      </p:sp>
      <p:sp>
        <p:nvSpPr>
          <p:cNvPr id="3" name="TextBox 2"/>
          <p:cNvSpPr txBox="1"/>
          <p:nvPr/>
        </p:nvSpPr>
        <p:spPr>
          <a:xfrm>
            <a:off x="469900" y="4305300"/>
            <a:ext cx="11493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600" dirty="0" smtClean="0">
                <a:latin typeface="+mj-lt"/>
              </a:rPr>
              <a:t>There are specific rules when it comes to Indexing.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600" dirty="0" smtClean="0">
                <a:latin typeface="+mj-lt"/>
              </a:rPr>
              <a:t>Reference the 18 Filing Rules for Proper Alphabetizing. </a:t>
            </a:r>
            <a:endParaRPr lang="en-US" sz="3600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108902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275</Words>
  <Application>Microsoft Office PowerPoint</Application>
  <PresentationFormat>Widescreen</PresentationFormat>
  <Paragraphs>33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 Theme</vt:lpstr>
      <vt:lpstr>Paper Medical Records</vt:lpstr>
      <vt:lpstr>Paper Medical Records</vt:lpstr>
      <vt:lpstr>Equipment and Supplies Needed to Create Paper Medical Records</vt:lpstr>
      <vt:lpstr>Paper Medical Records Security</vt:lpstr>
      <vt:lpstr>Types of Storage</vt:lpstr>
      <vt:lpstr>Types of Storage </vt:lpstr>
      <vt:lpstr>Types of Storage</vt:lpstr>
      <vt:lpstr>Finding the record quickly and effortlessly requires significant organization and a quality system. </vt:lpstr>
    </vt:vector>
  </TitlesOfParts>
  <Company>LBCC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Paper Medical Records</dc:title>
  <dc:creator>Megan Meyers</dc:creator>
  <cp:lastModifiedBy>Megan Meyers</cp:lastModifiedBy>
  <cp:revision>3</cp:revision>
  <dcterms:created xsi:type="dcterms:W3CDTF">2017-04-17T20:40:37Z</dcterms:created>
  <dcterms:modified xsi:type="dcterms:W3CDTF">2017-04-17T20:53:30Z</dcterms:modified>
</cp:coreProperties>
</file>

<file path=docProps/thumbnail.jpeg>
</file>