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59" r:id="rId3"/>
    <p:sldId id="260" r:id="rId4"/>
    <p:sldId id="261" r:id="rId5"/>
    <p:sldId id="262" r:id="rId6"/>
    <p:sldId id="263" r:id="rId7"/>
    <p:sldId id="264" r:id="rId8"/>
    <p:sldId id="265" r:id="rId9"/>
    <p:sldId id="266" r:id="rId10"/>
    <p:sldId id="267" r:id="rId11"/>
    <p:sldId id="268" r:id="rId12"/>
    <p:sldId id="269" r:id="rId13"/>
    <p:sldId id="270" r:id="rId14"/>
    <p:sldId id="271" r:id="rId1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16" autoAdjust="0"/>
    <p:restoredTop sz="94660"/>
  </p:normalViewPr>
  <p:slideViewPr>
    <p:cSldViewPr snapToGrid="0">
      <p:cViewPr varScale="1">
        <p:scale>
          <a:sx n="76" d="100"/>
          <a:sy n="76" d="100"/>
        </p:scale>
        <p:origin x="126" y="82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B4E2A21-6510-4DE4-AD5F-A8E88205FF3E}" type="datetimeFigureOut">
              <a:rPr lang="en-US" smtClean="0"/>
              <a:t>5/1/2017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961B59E-418B-4F3E-BBBD-B9AF41F32D7B}" type="slidenum">
              <a:rPr lang="en-US" smtClean="0"/>
              <a:t>‹#›</a:t>
            </a:fld>
            <a:endParaRPr lang="en-US"/>
          </a:p>
        </p:txBody>
      </p:sp>
    </p:spTree>
    <p:extLst>
      <p:ext uri="{BB962C8B-B14F-4D97-AF65-F5344CB8AC3E}">
        <p14:creationId xmlns:p14="http://schemas.microsoft.com/office/powerpoint/2010/main" val="401277937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B4E2A21-6510-4DE4-AD5F-A8E88205FF3E}" type="datetimeFigureOut">
              <a:rPr lang="en-US" smtClean="0"/>
              <a:t>5/1/2017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961B59E-418B-4F3E-BBBD-B9AF41F32D7B}" type="slidenum">
              <a:rPr lang="en-US" smtClean="0"/>
              <a:t>‹#›</a:t>
            </a:fld>
            <a:endParaRPr lang="en-US"/>
          </a:p>
        </p:txBody>
      </p:sp>
    </p:spTree>
    <p:extLst>
      <p:ext uri="{BB962C8B-B14F-4D97-AF65-F5344CB8AC3E}">
        <p14:creationId xmlns:p14="http://schemas.microsoft.com/office/powerpoint/2010/main" val="253453014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B4E2A21-6510-4DE4-AD5F-A8E88205FF3E}" type="datetimeFigureOut">
              <a:rPr lang="en-US" smtClean="0"/>
              <a:t>5/1/2017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961B59E-418B-4F3E-BBBD-B9AF41F32D7B}" type="slidenum">
              <a:rPr lang="en-US" smtClean="0"/>
              <a:t>‹#›</a:t>
            </a:fld>
            <a:endParaRPr lang="en-US"/>
          </a:p>
        </p:txBody>
      </p:sp>
    </p:spTree>
    <p:extLst>
      <p:ext uri="{BB962C8B-B14F-4D97-AF65-F5344CB8AC3E}">
        <p14:creationId xmlns:p14="http://schemas.microsoft.com/office/powerpoint/2010/main" val="16994966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B4E2A21-6510-4DE4-AD5F-A8E88205FF3E}" type="datetimeFigureOut">
              <a:rPr lang="en-US" smtClean="0"/>
              <a:t>5/1/2017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961B59E-418B-4F3E-BBBD-B9AF41F32D7B}" type="slidenum">
              <a:rPr lang="en-US" smtClean="0"/>
              <a:t>‹#›</a:t>
            </a:fld>
            <a:endParaRPr lang="en-US"/>
          </a:p>
        </p:txBody>
      </p:sp>
    </p:spTree>
    <p:extLst>
      <p:ext uri="{BB962C8B-B14F-4D97-AF65-F5344CB8AC3E}">
        <p14:creationId xmlns:p14="http://schemas.microsoft.com/office/powerpoint/2010/main" val="10942569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B4E2A21-6510-4DE4-AD5F-A8E88205FF3E}" type="datetimeFigureOut">
              <a:rPr lang="en-US" smtClean="0"/>
              <a:t>5/1/2017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961B59E-418B-4F3E-BBBD-B9AF41F32D7B}" type="slidenum">
              <a:rPr lang="en-US" smtClean="0"/>
              <a:t>‹#›</a:t>
            </a:fld>
            <a:endParaRPr lang="en-US"/>
          </a:p>
        </p:txBody>
      </p:sp>
    </p:spTree>
    <p:extLst>
      <p:ext uri="{BB962C8B-B14F-4D97-AF65-F5344CB8AC3E}">
        <p14:creationId xmlns:p14="http://schemas.microsoft.com/office/powerpoint/2010/main" val="209529386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B4E2A21-6510-4DE4-AD5F-A8E88205FF3E}" type="datetimeFigureOut">
              <a:rPr lang="en-US" smtClean="0"/>
              <a:t>5/1/2017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961B59E-418B-4F3E-BBBD-B9AF41F32D7B}" type="slidenum">
              <a:rPr lang="en-US" smtClean="0"/>
              <a:t>‹#›</a:t>
            </a:fld>
            <a:endParaRPr lang="en-US"/>
          </a:p>
        </p:txBody>
      </p:sp>
    </p:spTree>
    <p:extLst>
      <p:ext uri="{BB962C8B-B14F-4D97-AF65-F5344CB8AC3E}">
        <p14:creationId xmlns:p14="http://schemas.microsoft.com/office/powerpoint/2010/main" val="228000773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B4E2A21-6510-4DE4-AD5F-A8E88205FF3E}" type="datetimeFigureOut">
              <a:rPr lang="en-US" smtClean="0"/>
              <a:t>5/1/2017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961B59E-418B-4F3E-BBBD-B9AF41F32D7B}" type="slidenum">
              <a:rPr lang="en-US" smtClean="0"/>
              <a:t>‹#›</a:t>
            </a:fld>
            <a:endParaRPr lang="en-US"/>
          </a:p>
        </p:txBody>
      </p:sp>
    </p:spTree>
    <p:extLst>
      <p:ext uri="{BB962C8B-B14F-4D97-AF65-F5344CB8AC3E}">
        <p14:creationId xmlns:p14="http://schemas.microsoft.com/office/powerpoint/2010/main" val="21487994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B4E2A21-6510-4DE4-AD5F-A8E88205FF3E}" type="datetimeFigureOut">
              <a:rPr lang="en-US" smtClean="0"/>
              <a:t>5/1/2017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961B59E-418B-4F3E-BBBD-B9AF41F32D7B}" type="slidenum">
              <a:rPr lang="en-US" smtClean="0"/>
              <a:t>‹#›</a:t>
            </a:fld>
            <a:endParaRPr lang="en-US"/>
          </a:p>
        </p:txBody>
      </p:sp>
    </p:spTree>
    <p:extLst>
      <p:ext uri="{BB962C8B-B14F-4D97-AF65-F5344CB8AC3E}">
        <p14:creationId xmlns:p14="http://schemas.microsoft.com/office/powerpoint/2010/main" val="27047558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B4E2A21-6510-4DE4-AD5F-A8E88205FF3E}" type="datetimeFigureOut">
              <a:rPr lang="en-US" smtClean="0"/>
              <a:t>5/1/2017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961B59E-418B-4F3E-BBBD-B9AF41F32D7B}" type="slidenum">
              <a:rPr lang="en-US" smtClean="0"/>
              <a:t>‹#›</a:t>
            </a:fld>
            <a:endParaRPr lang="en-US"/>
          </a:p>
        </p:txBody>
      </p:sp>
    </p:spTree>
    <p:extLst>
      <p:ext uri="{BB962C8B-B14F-4D97-AF65-F5344CB8AC3E}">
        <p14:creationId xmlns:p14="http://schemas.microsoft.com/office/powerpoint/2010/main" val="10092104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B4E2A21-6510-4DE4-AD5F-A8E88205FF3E}" type="datetimeFigureOut">
              <a:rPr lang="en-US" smtClean="0"/>
              <a:t>5/1/2017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961B59E-418B-4F3E-BBBD-B9AF41F32D7B}" type="slidenum">
              <a:rPr lang="en-US" smtClean="0"/>
              <a:t>‹#›</a:t>
            </a:fld>
            <a:endParaRPr lang="en-US"/>
          </a:p>
        </p:txBody>
      </p:sp>
    </p:spTree>
    <p:extLst>
      <p:ext uri="{BB962C8B-B14F-4D97-AF65-F5344CB8AC3E}">
        <p14:creationId xmlns:p14="http://schemas.microsoft.com/office/powerpoint/2010/main" val="18294475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B4E2A21-6510-4DE4-AD5F-A8E88205FF3E}" type="datetimeFigureOut">
              <a:rPr lang="en-US" smtClean="0"/>
              <a:t>5/1/2017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961B59E-418B-4F3E-BBBD-B9AF41F32D7B}" type="slidenum">
              <a:rPr lang="en-US" smtClean="0"/>
              <a:t>‹#›</a:t>
            </a:fld>
            <a:endParaRPr lang="en-US"/>
          </a:p>
        </p:txBody>
      </p:sp>
    </p:spTree>
    <p:extLst>
      <p:ext uri="{BB962C8B-B14F-4D97-AF65-F5344CB8AC3E}">
        <p14:creationId xmlns:p14="http://schemas.microsoft.com/office/powerpoint/2010/main" val="186629133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B4E2A21-6510-4DE4-AD5F-A8E88205FF3E}" type="datetimeFigureOut">
              <a:rPr lang="en-US" smtClean="0"/>
              <a:t>5/1/2017</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961B59E-418B-4F3E-BBBD-B9AF41F32D7B}" type="slidenum">
              <a:rPr lang="en-US" smtClean="0"/>
              <a:t>‹#›</a:t>
            </a:fld>
            <a:endParaRPr lang="en-US"/>
          </a:p>
        </p:txBody>
      </p:sp>
    </p:spTree>
    <p:extLst>
      <p:ext uri="{BB962C8B-B14F-4D97-AF65-F5344CB8AC3E}">
        <p14:creationId xmlns:p14="http://schemas.microsoft.com/office/powerpoint/2010/main" val="15137638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2" Type="http://schemas.openxmlformats.org/officeDocument/2006/relationships/hyperlink" Target="http://owl.english.purdue.edu/exercises/" TargetMode="External"/><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2" Type="http://schemas.openxmlformats.org/officeDocument/2006/relationships/hyperlink" Target="https://owl.english.purdue.edu/owl/resource/636/1/" TargetMode="Externa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3" Type="http://schemas.openxmlformats.org/officeDocument/2006/relationships/hyperlink" Target="http://www.public.asu.edu/~jvanasu/rhet-triangle.htm" TargetMode="External"/><Relationship Id="rId2" Type="http://schemas.openxmlformats.org/officeDocument/2006/relationships/hyperlink" Target="http://changingminds.org/disciplines/sales/methods/aida.htm" TargetMode="External"/><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3" Type="http://schemas.openxmlformats.org/officeDocument/2006/relationships/hyperlink" Target="http://owl.english.purdue.edu/exercises/5/" TargetMode="External"/><Relationship Id="rId2" Type="http://schemas.openxmlformats.org/officeDocument/2006/relationships/hyperlink" Target="http://owl.english.purdue.edu/owl/resource/544/01/" TargetMode="External"/><Relationship Id="rId1" Type="http://schemas.openxmlformats.org/officeDocument/2006/relationships/slideLayout" Target="../slideLayouts/slideLayout6.xml"/><Relationship Id="rId4" Type="http://schemas.openxmlformats.org/officeDocument/2006/relationships/hyperlink" Target="http://owl.english.purdue.edu/owl/resource/606/1/"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39800" y="2562225"/>
            <a:ext cx="10515600" cy="1325563"/>
          </a:xfrm>
        </p:spPr>
        <p:txBody>
          <a:bodyPr/>
          <a:lstStyle/>
          <a:p>
            <a:pPr algn="ctr"/>
            <a:r>
              <a:rPr lang="en-US" b="1" dirty="0" smtClean="0"/>
              <a:t>The Elements of Fundamental Writing</a:t>
            </a:r>
            <a:endParaRPr lang="en-US" b="1" dirty="0"/>
          </a:p>
        </p:txBody>
      </p:sp>
    </p:spTree>
    <p:extLst>
      <p:ext uri="{BB962C8B-B14F-4D97-AF65-F5344CB8AC3E}">
        <p14:creationId xmlns:p14="http://schemas.microsoft.com/office/powerpoint/2010/main" val="11271561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Don’t Neglect the Basics</a:t>
            </a:r>
            <a:endParaRPr lang="en-US" dirty="0"/>
          </a:p>
        </p:txBody>
      </p:sp>
      <p:sp>
        <p:nvSpPr>
          <p:cNvPr id="3" name="TextBox 2"/>
          <p:cNvSpPr txBox="1"/>
          <p:nvPr/>
        </p:nvSpPr>
        <p:spPr>
          <a:xfrm>
            <a:off x="381000" y="1930400"/>
            <a:ext cx="11569700" cy="4401205"/>
          </a:xfrm>
          <a:prstGeom prst="rect">
            <a:avLst/>
          </a:prstGeom>
          <a:noFill/>
        </p:spPr>
        <p:txBody>
          <a:bodyPr wrap="square" rtlCol="0">
            <a:spAutoFit/>
          </a:bodyPr>
          <a:lstStyle/>
          <a:p>
            <a:r>
              <a:rPr lang="en-US" sz="2000" dirty="0" smtClean="0"/>
              <a:t>There are many basic components and skills necessary for good writing, the most important and fundamental being grammar, syntax, vocabulary and style. Grammar and syntax deal with the order and structure of language, including accepted rules and guidelines for constructing sentences that convey ideas most effectively.</a:t>
            </a:r>
          </a:p>
          <a:p>
            <a:endParaRPr lang="en-US" sz="2000" dirty="0"/>
          </a:p>
          <a:p>
            <a:r>
              <a:rPr lang="en-US" sz="2000" dirty="0" smtClean="0"/>
              <a:t>We use vocabulary, an internal library of words and their meanings, to mold thoughts and feelings into language. Vocabulary constantly expands as a person learns and communicates.</a:t>
            </a:r>
          </a:p>
          <a:p>
            <a:endParaRPr lang="en-US" sz="2000" dirty="0"/>
          </a:p>
          <a:p>
            <a:r>
              <a:rPr lang="en-US" sz="2000" dirty="0" smtClean="0"/>
              <a:t>Errors in these basic writing fundamentals can torpedo even the best writing. By identifying the audience, choosing the right format, using the right tools, having structure, not neglecting these basics, and PROOFREADING, your document should contain the elements of fundamental writing necessary for proper communication.</a:t>
            </a:r>
          </a:p>
          <a:p>
            <a:endParaRPr lang="en-US" sz="2000" dirty="0"/>
          </a:p>
          <a:p>
            <a:r>
              <a:rPr lang="en-US" sz="2000" dirty="0" smtClean="0"/>
              <a:t>Now that you have learned the fundamentals, check yourself with the following exercises.</a:t>
            </a:r>
            <a:endParaRPr lang="en-US" sz="2000" dirty="0"/>
          </a:p>
        </p:txBody>
      </p:sp>
    </p:spTree>
    <p:extLst>
      <p:ext uri="{BB962C8B-B14F-4D97-AF65-F5344CB8AC3E}">
        <p14:creationId xmlns:p14="http://schemas.microsoft.com/office/powerpoint/2010/main" val="305486805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Check Yourself</a:t>
            </a:r>
            <a:endParaRPr lang="en-US" dirty="0"/>
          </a:p>
        </p:txBody>
      </p:sp>
      <p:sp>
        <p:nvSpPr>
          <p:cNvPr id="3" name="TextBox 2"/>
          <p:cNvSpPr txBox="1"/>
          <p:nvPr/>
        </p:nvSpPr>
        <p:spPr>
          <a:xfrm>
            <a:off x="520700" y="2273300"/>
            <a:ext cx="11150600" cy="646331"/>
          </a:xfrm>
          <a:prstGeom prst="rect">
            <a:avLst/>
          </a:prstGeom>
          <a:noFill/>
        </p:spPr>
        <p:txBody>
          <a:bodyPr wrap="square" rtlCol="0">
            <a:spAutoFit/>
          </a:bodyPr>
          <a:lstStyle/>
          <a:p>
            <a:pPr algn="ctr"/>
            <a:r>
              <a:rPr lang="en-US" dirty="0" smtClean="0">
                <a:latin typeface="+mj-lt"/>
              </a:rPr>
              <a:t>The following exercises are examples of writing worksheets that you can do to check yourself and refine your writing skills. Try them out. See how you do. </a:t>
            </a:r>
            <a:endParaRPr lang="en-US" dirty="0">
              <a:latin typeface="+mj-lt"/>
            </a:endParaRPr>
          </a:p>
        </p:txBody>
      </p:sp>
    </p:spTree>
    <p:extLst>
      <p:ext uri="{BB962C8B-B14F-4D97-AF65-F5344CB8AC3E}">
        <p14:creationId xmlns:p14="http://schemas.microsoft.com/office/powerpoint/2010/main" val="264188518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174625"/>
            <a:ext cx="10515600" cy="1325563"/>
          </a:xfrm>
        </p:spPr>
        <p:txBody>
          <a:bodyPr/>
          <a:lstStyle/>
          <a:p>
            <a:r>
              <a:rPr lang="en-US" b="1" dirty="0" smtClean="0"/>
              <a:t>Try this word exercise to test your basic skills</a:t>
            </a:r>
            <a:endParaRPr lang="en-US" b="1" dirty="0"/>
          </a:p>
        </p:txBody>
      </p:sp>
      <p:sp>
        <p:nvSpPr>
          <p:cNvPr id="3" name="TextBox 2"/>
          <p:cNvSpPr txBox="1"/>
          <p:nvPr/>
        </p:nvSpPr>
        <p:spPr>
          <a:xfrm>
            <a:off x="311150" y="1181100"/>
            <a:ext cx="11569700" cy="923330"/>
          </a:xfrm>
          <a:prstGeom prst="rect">
            <a:avLst/>
          </a:prstGeom>
          <a:noFill/>
        </p:spPr>
        <p:txBody>
          <a:bodyPr wrap="square" rtlCol="0">
            <a:spAutoFit/>
          </a:bodyPr>
          <a:lstStyle/>
          <a:p>
            <a:pPr algn="ctr"/>
            <a:r>
              <a:rPr lang="en-US" b="1" dirty="0" smtClean="0"/>
              <a:t>Exercise: Eliminating Wordiness Exercise</a:t>
            </a:r>
          </a:p>
          <a:p>
            <a:pPr algn="ctr"/>
            <a:r>
              <a:rPr lang="en-US" dirty="0" smtClean="0"/>
              <a:t>Revise these sentences to state their meaning in fewer words. Avoid passive voice, needless repetition, and wordy phrases and clauses. </a:t>
            </a:r>
            <a:endParaRPr lang="en-US" dirty="0"/>
          </a:p>
        </p:txBody>
      </p:sp>
      <p:sp>
        <p:nvSpPr>
          <p:cNvPr id="4" name="TextBox 3"/>
          <p:cNvSpPr txBox="1"/>
          <p:nvPr/>
        </p:nvSpPr>
        <p:spPr>
          <a:xfrm>
            <a:off x="457200" y="2104430"/>
            <a:ext cx="11423650" cy="4247317"/>
          </a:xfrm>
          <a:prstGeom prst="rect">
            <a:avLst/>
          </a:prstGeom>
          <a:noFill/>
        </p:spPr>
        <p:txBody>
          <a:bodyPr wrap="square" rtlCol="0">
            <a:spAutoFit/>
          </a:bodyPr>
          <a:lstStyle/>
          <a:p>
            <a:pPr marL="342900" indent="-342900">
              <a:buAutoNum type="arabicPeriod"/>
            </a:pPr>
            <a:r>
              <a:rPr lang="en-US" dirty="0" smtClean="0"/>
              <a:t>It </a:t>
            </a:r>
            <a:r>
              <a:rPr lang="en-US" dirty="0"/>
              <a:t>is very unusual to find someone who has never told a deliberate lie on purpose</a:t>
            </a:r>
            <a:r>
              <a:rPr lang="en-US" dirty="0" smtClean="0"/>
              <a:t>.</a:t>
            </a:r>
          </a:p>
          <a:p>
            <a:pPr lvl="2"/>
            <a:r>
              <a:rPr lang="en-US" dirty="0" smtClean="0">
                <a:solidFill>
                  <a:srgbClr val="FF0000"/>
                </a:solidFill>
              </a:rPr>
              <a:t>Rarely will you find someone who has never told a deliberate lie. </a:t>
            </a:r>
          </a:p>
          <a:p>
            <a:pPr lvl="2"/>
            <a:endParaRPr lang="en-US" dirty="0">
              <a:solidFill>
                <a:srgbClr val="FF0000"/>
              </a:solidFill>
            </a:endParaRPr>
          </a:p>
          <a:p>
            <a:r>
              <a:rPr lang="en-US" dirty="0" smtClean="0"/>
              <a:t>2</a:t>
            </a:r>
            <a:r>
              <a:rPr lang="en-US" dirty="0"/>
              <a:t>. Although Bradley Hall is regularly populated by students, close study of the building as a structure is seldom undertaken by them</a:t>
            </a:r>
            <a:r>
              <a:rPr lang="en-US" dirty="0" smtClean="0"/>
              <a:t>.</a:t>
            </a:r>
          </a:p>
          <a:p>
            <a:r>
              <a:rPr lang="en-US" dirty="0" smtClean="0"/>
              <a:t>	</a:t>
            </a:r>
            <a:r>
              <a:rPr lang="en-US" dirty="0" smtClean="0">
                <a:solidFill>
                  <a:srgbClr val="FF0000"/>
                </a:solidFill>
              </a:rPr>
              <a:t>Bradley Hall is usually filled with students who do not study the building as a structure. </a:t>
            </a:r>
          </a:p>
          <a:p>
            <a:endParaRPr lang="en-US" dirty="0" smtClean="0"/>
          </a:p>
          <a:p>
            <a:r>
              <a:rPr lang="en-US" dirty="0" smtClean="0"/>
              <a:t>3</a:t>
            </a:r>
            <a:r>
              <a:rPr lang="en-US" dirty="0"/>
              <a:t>. He dropped out of school on account of the fact that it was necessary for him to help support his family</a:t>
            </a:r>
            <a:r>
              <a:rPr lang="en-US" dirty="0" smtClean="0"/>
              <a:t>.</a:t>
            </a:r>
          </a:p>
          <a:p>
            <a:r>
              <a:rPr lang="en-US" dirty="0" smtClean="0"/>
              <a:t>	</a:t>
            </a:r>
            <a:r>
              <a:rPr lang="en-US" dirty="0" smtClean="0">
                <a:solidFill>
                  <a:srgbClr val="FF0000"/>
                </a:solidFill>
              </a:rPr>
              <a:t>He dropped out of school to support his family. </a:t>
            </a:r>
          </a:p>
          <a:p>
            <a:endParaRPr lang="en-US" dirty="0"/>
          </a:p>
          <a:p>
            <a:r>
              <a:rPr lang="en-US" dirty="0" smtClean="0"/>
              <a:t>4</a:t>
            </a:r>
            <a:r>
              <a:rPr lang="en-US" dirty="0"/>
              <a:t>. It is expected that the new schedule will be announced by the bus company within the next few days</a:t>
            </a:r>
            <a:r>
              <a:rPr lang="en-US" dirty="0" smtClean="0"/>
              <a:t>.</a:t>
            </a:r>
          </a:p>
          <a:p>
            <a:r>
              <a:rPr lang="en-US" dirty="0" smtClean="0">
                <a:solidFill>
                  <a:srgbClr val="FF0000"/>
                </a:solidFill>
              </a:rPr>
              <a:t>	The bus company will probably announce its schedule during the next few days. </a:t>
            </a:r>
          </a:p>
          <a:p>
            <a:endParaRPr lang="en-US" dirty="0">
              <a:solidFill>
                <a:srgbClr val="FF0000"/>
              </a:solidFill>
            </a:endParaRPr>
          </a:p>
          <a:p>
            <a:r>
              <a:rPr lang="en-US" dirty="0" smtClean="0"/>
              <a:t>5</a:t>
            </a:r>
            <a:r>
              <a:rPr lang="en-US" dirty="0"/>
              <a:t>. There are many ways in which a student who is interested in meeting foreign students may come to know one</a:t>
            </a:r>
            <a:r>
              <a:rPr lang="en-US" dirty="0" smtClean="0"/>
              <a:t>.</a:t>
            </a:r>
          </a:p>
          <a:p>
            <a:r>
              <a:rPr lang="en-US" dirty="0" smtClean="0"/>
              <a:t>	</a:t>
            </a:r>
            <a:r>
              <a:rPr lang="en-US" dirty="0" smtClean="0">
                <a:solidFill>
                  <a:srgbClr val="FF0000"/>
                </a:solidFill>
              </a:rPr>
              <a:t>Any student who wants to meet foreign students can do so in many ways. </a:t>
            </a:r>
            <a:endParaRPr lang="en-US" dirty="0"/>
          </a:p>
        </p:txBody>
      </p:sp>
    </p:spTree>
    <p:extLst>
      <p:ext uri="{BB962C8B-B14F-4D97-AF65-F5344CB8AC3E}">
        <p14:creationId xmlns:p14="http://schemas.microsoft.com/office/powerpoint/2010/main" val="208360210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50900" y="200025"/>
            <a:ext cx="10515600" cy="1325563"/>
          </a:xfrm>
        </p:spPr>
        <p:txBody>
          <a:bodyPr/>
          <a:lstStyle/>
          <a:p>
            <a:pPr algn="ctr"/>
            <a:r>
              <a:rPr lang="en-US" b="1" dirty="0" smtClean="0"/>
              <a:t>Try this punctuation exercise to test your basic skills</a:t>
            </a:r>
            <a:endParaRPr lang="en-US" b="1" dirty="0"/>
          </a:p>
        </p:txBody>
      </p:sp>
      <p:sp>
        <p:nvSpPr>
          <p:cNvPr id="3" name="TextBox 2"/>
          <p:cNvSpPr txBox="1"/>
          <p:nvPr/>
        </p:nvSpPr>
        <p:spPr>
          <a:xfrm>
            <a:off x="546100" y="1525588"/>
            <a:ext cx="11277600" cy="3693319"/>
          </a:xfrm>
          <a:prstGeom prst="rect">
            <a:avLst/>
          </a:prstGeom>
          <a:noFill/>
        </p:spPr>
        <p:txBody>
          <a:bodyPr wrap="square" rtlCol="0">
            <a:spAutoFit/>
          </a:bodyPr>
          <a:lstStyle/>
          <a:p>
            <a:pPr algn="ctr"/>
            <a:r>
              <a:rPr lang="en-US" b="1" dirty="0"/>
              <a:t>Exercise : Punctuation </a:t>
            </a:r>
            <a:r>
              <a:rPr lang="en-US" b="1" dirty="0" smtClean="0"/>
              <a:t>Exercise</a:t>
            </a:r>
          </a:p>
          <a:p>
            <a:pPr algn="ctr"/>
            <a:r>
              <a:rPr lang="en-US" dirty="0" smtClean="0"/>
              <a:t>Put </a:t>
            </a:r>
            <a:r>
              <a:rPr lang="en-US" dirty="0"/>
              <a:t>in colons, quotation marks, commas, underlining, and parentheses where ever they are needed in the following sentences</a:t>
            </a:r>
            <a:r>
              <a:rPr lang="en-US" dirty="0" smtClean="0"/>
              <a:t>.</a:t>
            </a:r>
          </a:p>
          <a:p>
            <a:endParaRPr lang="en-US" dirty="0"/>
          </a:p>
          <a:p>
            <a:r>
              <a:rPr lang="en-US" dirty="0" smtClean="0"/>
              <a:t>1. The </a:t>
            </a:r>
            <a:r>
              <a:rPr lang="en-US" dirty="0"/>
              <a:t>men in question </a:t>
            </a:r>
            <a:r>
              <a:rPr lang="en-US" dirty="0" smtClean="0">
                <a:solidFill>
                  <a:srgbClr val="FF0000"/>
                </a:solidFill>
              </a:rPr>
              <a:t>(</a:t>
            </a:r>
            <a:r>
              <a:rPr lang="en-US" dirty="0" smtClean="0"/>
              <a:t>Harold </a:t>
            </a:r>
            <a:r>
              <a:rPr lang="en-US" dirty="0"/>
              <a:t>Keene, Jim Peterson, and Gerald </a:t>
            </a:r>
            <a:r>
              <a:rPr lang="en-US" dirty="0" smtClean="0"/>
              <a:t>Greene</a:t>
            </a:r>
            <a:r>
              <a:rPr lang="en-US" dirty="0" smtClean="0">
                <a:solidFill>
                  <a:srgbClr val="FF0000"/>
                </a:solidFill>
              </a:rPr>
              <a:t>)</a:t>
            </a:r>
            <a:r>
              <a:rPr lang="en-US" dirty="0" smtClean="0"/>
              <a:t> </a:t>
            </a:r>
            <a:r>
              <a:rPr lang="en-US" dirty="0"/>
              <a:t>deserve awards</a:t>
            </a:r>
            <a:r>
              <a:rPr lang="en-US" dirty="0" smtClean="0"/>
              <a:t>.</a:t>
            </a:r>
          </a:p>
          <a:p>
            <a:pPr marL="342900" indent="-342900">
              <a:buAutoNum type="arabicPeriod"/>
            </a:pPr>
            <a:endParaRPr lang="en-US" dirty="0"/>
          </a:p>
          <a:p>
            <a:r>
              <a:rPr lang="en-US" dirty="0" smtClean="0"/>
              <a:t>2</a:t>
            </a:r>
            <a:r>
              <a:rPr lang="en-US" dirty="0"/>
              <a:t>. Several countries participated in the </a:t>
            </a:r>
            <a:r>
              <a:rPr lang="en-US" dirty="0" smtClean="0"/>
              <a:t>airlift</a:t>
            </a:r>
            <a:r>
              <a:rPr lang="en-US" dirty="0" smtClean="0">
                <a:solidFill>
                  <a:srgbClr val="FF0000"/>
                </a:solidFill>
              </a:rPr>
              <a:t>:</a:t>
            </a:r>
            <a:r>
              <a:rPr lang="en-US" dirty="0" smtClean="0"/>
              <a:t> </a:t>
            </a:r>
            <a:r>
              <a:rPr lang="en-US" dirty="0"/>
              <a:t>Italy, Belgium, France, and Luxembourg</a:t>
            </a:r>
            <a:r>
              <a:rPr lang="en-US" dirty="0" smtClean="0"/>
              <a:t>.</a:t>
            </a:r>
          </a:p>
          <a:p>
            <a:endParaRPr lang="en-US" dirty="0"/>
          </a:p>
          <a:p>
            <a:r>
              <a:rPr lang="en-US" dirty="0" smtClean="0"/>
              <a:t>3</a:t>
            </a:r>
            <a:r>
              <a:rPr lang="en-US" dirty="0"/>
              <a:t>. </a:t>
            </a:r>
            <a:r>
              <a:rPr lang="en-US" dirty="0" smtClean="0">
                <a:solidFill>
                  <a:srgbClr val="FF0000"/>
                </a:solidFill>
              </a:rPr>
              <a:t>“</a:t>
            </a:r>
            <a:r>
              <a:rPr lang="en-US" dirty="0" smtClean="0"/>
              <a:t>Only </a:t>
            </a:r>
            <a:r>
              <a:rPr lang="en-US" dirty="0"/>
              <a:t>one course was open to </a:t>
            </a:r>
            <a:r>
              <a:rPr lang="en-US" dirty="0" smtClean="0"/>
              <a:t>us</a:t>
            </a:r>
            <a:r>
              <a:rPr lang="en-US" dirty="0" smtClean="0">
                <a:solidFill>
                  <a:srgbClr val="FF0000"/>
                </a:solidFill>
              </a:rPr>
              <a:t>:</a:t>
            </a:r>
            <a:r>
              <a:rPr lang="en-US" dirty="0" smtClean="0"/>
              <a:t> surrender,</a:t>
            </a:r>
            <a:r>
              <a:rPr lang="en-US" dirty="0" smtClean="0">
                <a:solidFill>
                  <a:srgbClr val="FF0000"/>
                </a:solidFill>
              </a:rPr>
              <a:t>”</a:t>
            </a:r>
            <a:r>
              <a:rPr lang="en-US" dirty="0" smtClean="0"/>
              <a:t> said </a:t>
            </a:r>
            <a:r>
              <a:rPr lang="en-US" dirty="0"/>
              <a:t>the ex-major, </a:t>
            </a:r>
            <a:r>
              <a:rPr lang="en-US" dirty="0" smtClean="0">
                <a:solidFill>
                  <a:srgbClr val="FF0000"/>
                </a:solidFill>
              </a:rPr>
              <a:t>“</a:t>
            </a:r>
            <a:r>
              <a:rPr lang="en-US" dirty="0" smtClean="0"/>
              <a:t>and </a:t>
            </a:r>
            <a:r>
              <a:rPr lang="en-US" dirty="0"/>
              <a:t>we did</a:t>
            </a:r>
            <a:r>
              <a:rPr lang="en-US" dirty="0" smtClean="0"/>
              <a:t>.</a:t>
            </a:r>
            <a:r>
              <a:rPr lang="en-US" dirty="0" smtClean="0">
                <a:solidFill>
                  <a:srgbClr val="FF0000"/>
                </a:solidFill>
              </a:rPr>
              <a:t>”</a:t>
            </a:r>
            <a:endParaRPr lang="en-US" dirty="0" smtClean="0"/>
          </a:p>
          <a:p>
            <a:endParaRPr lang="en-US" dirty="0"/>
          </a:p>
          <a:p>
            <a:r>
              <a:rPr lang="en-US" dirty="0" smtClean="0"/>
              <a:t>4</a:t>
            </a:r>
            <a:r>
              <a:rPr lang="en-US" dirty="0"/>
              <a:t>. Judge </a:t>
            </a:r>
            <a:r>
              <a:rPr lang="en-US" dirty="0" smtClean="0"/>
              <a:t>Carswell</a:t>
            </a:r>
            <a:r>
              <a:rPr lang="en-US" dirty="0" smtClean="0">
                <a:solidFill>
                  <a:srgbClr val="FF0000"/>
                </a:solidFill>
              </a:rPr>
              <a:t>,</a:t>
            </a:r>
            <a:r>
              <a:rPr lang="en-US" dirty="0" smtClean="0"/>
              <a:t> </a:t>
            </a:r>
            <a:r>
              <a:rPr lang="en-US" dirty="0"/>
              <a:t>later to be nominated for the Supreme </a:t>
            </a:r>
            <a:r>
              <a:rPr lang="en-US" dirty="0" smtClean="0"/>
              <a:t>Court</a:t>
            </a:r>
            <a:r>
              <a:rPr lang="en-US" dirty="0" smtClean="0">
                <a:solidFill>
                  <a:srgbClr val="FF0000"/>
                </a:solidFill>
              </a:rPr>
              <a:t>,</a:t>
            </a:r>
            <a:r>
              <a:rPr lang="en-US" dirty="0" smtClean="0"/>
              <a:t> </a:t>
            </a:r>
            <a:r>
              <a:rPr lang="en-US" dirty="0"/>
              <a:t>had ruled against civil rights</a:t>
            </a:r>
            <a:r>
              <a:rPr lang="en-US" dirty="0" smtClean="0"/>
              <a:t>.</a:t>
            </a:r>
          </a:p>
          <a:p>
            <a:endParaRPr lang="en-US" dirty="0"/>
          </a:p>
          <a:p>
            <a:r>
              <a:rPr lang="en-US" dirty="0" smtClean="0"/>
              <a:t>5</a:t>
            </a:r>
            <a:r>
              <a:rPr lang="en-US" dirty="0"/>
              <a:t>. In last week's </a:t>
            </a:r>
            <a:r>
              <a:rPr lang="en-US" u="sng" dirty="0">
                <a:solidFill>
                  <a:srgbClr val="FF0000"/>
                </a:solidFill>
              </a:rPr>
              <a:t>New Yorker</a:t>
            </a:r>
            <a:r>
              <a:rPr lang="en-US" dirty="0"/>
              <a:t>, one of my favorite magazines, I enjoyed reading Leland's article </a:t>
            </a:r>
            <a:r>
              <a:rPr lang="en-US" dirty="0" smtClean="0">
                <a:solidFill>
                  <a:srgbClr val="FF0000"/>
                </a:solidFill>
              </a:rPr>
              <a:t>“</a:t>
            </a:r>
            <a:r>
              <a:rPr lang="en-US" dirty="0" smtClean="0"/>
              <a:t>How </a:t>
            </a:r>
            <a:r>
              <a:rPr lang="en-US" dirty="0"/>
              <a:t>Not to Go Camping</a:t>
            </a:r>
            <a:r>
              <a:rPr lang="en-US" dirty="0" smtClean="0"/>
              <a:t>.</a:t>
            </a:r>
            <a:r>
              <a:rPr lang="en-US" dirty="0" smtClean="0">
                <a:solidFill>
                  <a:srgbClr val="FF0000"/>
                </a:solidFill>
              </a:rPr>
              <a:t>”</a:t>
            </a:r>
            <a:endParaRPr lang="en-US" dirty="0"/>
          </a:p>
        </p:txBody>
      </p:sp>
    </p:spTree>
    <p:extLst>
      <p:ext uri="{BB962C8B-B14F-4D97-AF65-F5344CB8AC3E}">
        <p14:creationId xmlns:p14="http://schemas.microsoft.com/office/powerpoint/2010/main" val="97201296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smtClean="0"/>
              <a:t>In Conclusion</a:t>
            </a:r>
            <a:endParaRPr lang="en-US" b="1" dirty="0"/>
          </a:p>
        </p:txBody>
      </p:sp>
      <p:sp>
        <p:nvSpPr>
          <p:cNvPr id="3" name="TextBox 2"/>
          <p:cNvSpPr txBox="1"/>
          <p:nvPr/>
        </p:nvSpPr>
        <p:spPr>
          <a:xfrm>
            <a:off x="425450" y="1333500"/>
            <a:ext cx="11341100" cy="5232202"/>
          </a:xfrm>
          <a:prstGeom prst="rect">
            <a:avLst/>
          </a:prstGeom>
          <a:noFill/>
        </p:spPr>
        <p:txBody>
          <a:bodyPr wrap="square" rtlCol="0">
            <a:spAutoFit/>
          </a:bodyPr>
          <a:lstStyle/>
          <a:p>
            <a:pPr algn="ctr"/>
            <a:r>
              <a:rPr lang="en-US" sz="2800" dirty="0"/>
              <a:t>Many people believe that writing is only important for those whose jobs or fields of study require it, like journalists. However, poor writing skills can negatively affect anyone at any job. Research shows that strong writers and communicators are much more likely to be hired or promoted in any field and people without these skills are less likely to keep their jobs. </a:t>
            </a:r>
            <a:endParaRPr lang="en-US" sz="2800" dirty="0" smtClean="0"/>
          </a:p>
          <a:p>
            <a:pPr algn="ctr"/>
            <a:endParaRPr lang="en-US" sz="2800" dirty="0" smtClean="0"/>
          </a:p>
          <a:p>
            <a:pPr algn="ctr"/>
            <a:r>
              <a:rPr lang="en-US" sz="2800" dirty="0" smtClean="0"/>
              <a:t>Therefore</a:t>
            </a:r>
            <a:r>
              <a:rPr lang="en-US" sz="2800" dirty="0"/>
              <a:t>, take the 5 elements of fundamental writing discussed in this lesson and develop your own skills.  It will pay off in the long run.  You can't go wrong with the basics</a:t>
            </a:r>
            <a:r>
              <a:rPr lang="en-US" sz="2800" dirty="0" smtClean="0"/>
              <a:t>.</a:t>
            </a:r>
          </a:p>
          <a:p>
            <a:pPr algn="ctr"/>
            <a:endParaRPr lang="en-US" dirty="0"/>
          </a:p>
          <a:p>
            <a:r>
              <a:rPr lang="en-US" dirty="0"/>
              <a:t>Find more writing exercises at: </a:t>
            </a:r>
            <a:r>
              <a:rPr lang="en-US" dirty="0">
                <a:hlinkClick r:id="rId2"/>
              </a:rPr>
              <a:t>http://owl.english.purdue.edu/exercises</a:t>
            </a:r>
            <a:r>
              <a:rPr lang="en-US" dirty="0" smtClean="0">
                <a:hlinkClick r:id="rId2"/>
              </a:rPr>
              <a:t>/</a:t>
            </a:r>
            <a:endParaRPr lang="en-US" dirty="0" smtClean="0"/>
          </a:p>
          <a:p>
            <a:endParaRPr lang="en-US" dirty="0"/>
          </a:p>
          <a:p>
            <a:pPr algn="ctr"/>
            <a:r>
              <a:rPr lang="en-US" sz="2800" b="1" dirty="0" smtClean="0"/>
              <a:t>Dedicate yourself to refining your writing. The rewards can be priceless. </a:t>
            </a:r>
            <a:endParaRPr lang="en-US" sz="2800" b="1" dirty="0"/>
          </a:p>
        </p:txBody>
      </p:sp>
    </p:spTree>
    <p:extLst>
      <p:ext uri="{BB962C8B-B14F-4D97-AF65-F5344CB8AC3E}">
        <p14:creationId xmlns:p14="http://schemas.microsoft.com/office/powerpoint/2010/main" val="38537933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The Elements of Fundamental Writing</a:t>
            </a:r>
            <a:endParaRPr lang="en-US" dirty="0"/>
          </a:p>
        </p:txBody>
      </p:sp>
      <p:sp>
        <p:nvSpPr>
          <p:cNvPr id="3" name="TextBox 2"/>
          <p:cNvSpPr txBox="1"/>
          <p:nvPr/>
        </p:nvSpPr>
        <p:spPr>
          <a:xfrm>
            <a:off x="635000" y="1690688"/>
            <a:ext cx="11150600" cy="4401205"/>
          </a:xfrm>
          <a:prstGeom prst="rect">
            <a:avLst/>
          </a:prstGeom>
          <a:noFill/>
        </p:spPr>
        <p:txBody>
          <a:bodyPr wrap="square" rtlCol="0">
            <a:spAutoFit/>
          </a:bodyPr>
          <a:lstStyle/>
          <a:p>
            <a:pPr algn="ctr"/>
            <a:r>
              <a:rPr lang="en-US" sz="2800" dirty="0" smtClean="0">
                <a:latin typeface="+mj-lt"/>
              </a:rPr>
              <a:t>Being able to clearly write down your thoughts and ideas is crucial, not only for professional success but also personal and social success. Writing builds confidence and is a way of expression. It enhances your ability to understand your own ideas and explain them to others more effectively by making them visible and permanent. It's easier to evaluate, edit, and push complicated lines of reasoning further when they are written, because they are right there on the page for detailed and accurate review. As you can see, strong writing skills are pivotal to being a clear communicator. By being able to recognize elements of fundamental writing and put them into practice, you can improve both your writing and your communication.</a:t>
            </a:r>
            <a:endParaRPr lang="en-US" sz="2800" dirty="0">
              <a:latin typeface="+mj-lt"/>
            </a:endParaRPr>
          </a:p>
        </p:txBody>
      </p:sp>
    </p:spTree>
    <p:extLst>
      <p:ext uri="{BB962C8B-B14F-4D97-AF65-F5344CB8AC3E}">
        <p14:creationId xmlns:p14="http://schemas.microsoft.com/office/powerpoint/2010/main" val="313979919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Identify the Audience</a:t>
            </a:r>
            <a:endParaRPr lang="en-US" dirty="0"/>
          </a:p>
        </p:txBody>
      </p:sp>
      <p:sp>
        <p:nvSpPr>
          <p:cNvPr id="3" name="TextBox 2"/>
          <p:cNvSpPr txBox="1"/>
          <p:nvPr/>
        </p:nvSpPr>
        <p:spPr>
          <a:xfrm>
            <a:off x="1206500" y="1502688"/>
            <a:ext cx="9969500" cy="5016758"/>
          </a:xfrm>
          <a:prstGeom prst="rect">
            <a:avLst/>
          </a:prstGeom>
          <a:noFill/>
        </p:spPr>
        <p:txBody>
          <a:bodyPr wrap="square" rtlCol="0">
            <a:spAutoFit/>
          </a:bodyPr>
          <a:lstStyle/>
          <a:p>
            <a:r>
              <a:rPr lang="en-US" sz="1600" dirty="0" smtClean="0"/>
              <a:t>The most basic of writing fundamentals is to identify the audience for which you are writing. A precise identification of your audience will help you choose the right format, language, etc. Whether it's men or women, doctors or patients, zeroing in on the right audience will produce relevant writing. Vague audience identification will result in writing that isn't relevant or clear to the reader.</a:t>
            </a:r>
          </a:p>
          <a:p>
            <a:endParaRPr lang="en-US" sz="1600" dirty="0"/>
          </a:p>
          <a:p>
            <a:r>
              <a:rPr lang="en-US" sz="1600" dirty="0" smtClean="0"/>
              <a:t>Here are some questions you can ask yourself to guide you in identifying the audience:</a:t>
            </a:r>
          </a:p>
          <a:p>
            <a:endParaRPr lang="en-US" sz="1600" dirty="0" smtClean="0"/>
          </a:p>
          <a:p>
            <a:pPr marL="285750" indent="-285750">
              <a:buFont typeface="Arial" panose="020B0604020202020204" pitchFamily="34" charset="0"/>
              <a:buChar char="•"/>
            </a:pPr>
            <a:r>
              <a:rPr lang="en-US" sz="1600" dirty="0" smtClean="0"/>
              <a:t>Who is the audience? </a:t>
            </a:r>
          </a:p>
          <a:p>
            <a:pPr marL="285750" indent="-285750">
              <a:buFont typeface="Arial" panose="020B0604020202020204" pitchFamily="34" charset="0"/>
              <a:buChar char="•"/>
            </a:pPr>
            <a:r>
              <a:rPr lang="en-US" sz="1600" dirty="0" smtClean="0"/>
              <a:t>Why should your audience be interested in this topic? </a:t>
            </a:r>
          </a:p>
          <a:p>
            <a:pPr marL="285750" indent="-285750">
              <a:buFont typeface="Arial" panose="020B0604020202020204" pitchFamily="34" charset="0"/>
              <a:buChar char="•"/>
            </a:pPr>
            <a:r>
              <a:rPr lang="en-US" sz="1600" dirty="0" smtClean="0"/>
              <a:t>What does your audience already know about this topic? </a:t>
            </a:r>
          </a:p>
          <a:p>
            <a:pPr marL="285750" indent="-285750">
              <a:buFont typeface="Arial" panose="020B0604020202020204" pitchFamily="34" charset="0"/>
              <a:buChar char="•"/>
            </a:pPr>
            <a:r>
              <a:rPr lang="en-US" sz="1600" dirty="0" smtClean="0"/>
              <a:t>Need to know?</a:t>
            </a:r>
          </a:p>
          <a:p>
            <a:pPr marL="285750" indent="-285750">
              <a:buFont typeface="Arial" panose="020B0604020202020204" pitchFamily="34" charset="0"/>
              <a:buChar char="•"/>
            </a:pPr>
            <a:r>
              <a:rPr lang="en-US" sz="1600" dirty="0" smtClean="0"/>
              <a:t>What experiences has your audience had that would influence them on this topic? </a:t>
            </a:r>
          </a:p>
          <a:p>
            <a:pPr marL="285750" indent="-285750">
              <a:buFont typeface="Arial" panose="020B0604020202020204" pitchFamily="34" charset="0"/>
              <a:buChar char="•"/>
            </a:pPr>
            <a:r>
              <a:rPr lang="en-US" sz="1600" dirty="0" smtClean="0"/>
              <a:t>What do you hope the audience will gain from your writing? </a:t>
            </a:r>
          </a:p>
          <a:p>
            <a:endParaRPr lang="en-US" sz="1600" dirty="0"/>
          </a:p>
          <a:p>
            <a:r>
              <a:rPr lang="en-US" sz="1600" dirty="0" smtClean="0"/>
              <a:t>For example, say your topic is campus food. Who is your audience? You could be writing to current students, prospective students, parents, university administrators, etc. Each of these groups would have different experiences with and interests in the topic of campus food. Students might be more concerned with the taste and hours food is available, while parents might be more concerned with the price.</a:t>
            </a:r>
          </a:p>
          <a:p>
            <a:endParaRPr lang="en-US" sz="1600" dirty="0"/>
          </a:p>
          <a:p>
            <a:r>
              <a:rPr lang="en-US" sz="1600" dirty="0" smtClean="0"/>
              <a:t>Keeping in mind the purpose of the writing helps you choose the right format. Let's discuss that now.</a:t>
            </a:r>
            <a:endParaRPr lang="en-US" sz="1600" dirty="0"/>
          </a:p>
        </p:txBody>
      </p:sp>
    </p:spTree>
    <p:extLst>
      <p:ext uri="{BB962C8B-B14F-4D97-AF65-F5344CB8AC3E}">
        <p14:creationId xmlns:p14="http://schemas.microsoft.com/office/powerpoint/2010/main" val="166158973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Choose the Right Format</a:t>
            </a:r>
            <a:endParaRPr lang="en-US" dirty="0"/>
          </a:p>
        </p:txBody>
      </p:sp>
      <p:sp>
        <p:nvSpPr>
          <p:cNvPr id="4" name="TextBox 3"/>
          <p:cNvSpPr txBox="1"/>
          <p:nvPr/>
        </p:nvSpPr>
        <p:spPr>
          <a:xfrm>
            <a:off x="228600" y="1562100"/>
            <a:ext cx="11645900" cy="5078313"/>
          </a:xfrm>
          <a:prstGeom prst="rect">
            <a:avLst/>
          </a:prstGeom>
          <a:noFill/>
        </p:spPr>
        <p:txBody>
          <a:bodyPr wrap="square" rtlCol="0">
            <a:spAutoFit/>
          </a:bodyPr>
          <a:lstStyle/>
          <a:p>
            <a:r>
              <a:rPr lang="en-US" dirty="0" smtClean="0"/>
              <a:t>There are many different writing formats and you may need to use several of these writing formats within your document. The format you choose depends on the audience, subject, and purpose.    </a:t>
            </a:r>
          </a:p>
          <a:p>
            <a:endParaRPr lang="en-US" dirty="0"/>
          </a:p>
          <a:p>
            <a:r>
              <a:rPr lang="en-US" dirty="0" smtClean="0"/>
              <a:t>Some writing formats include:</a:t>
            </a:r>
          </a:p>
          <a:p>
            <a:pPr marL="285750" indent="-285750">
              <a:buFont typeface="Arial" panose="020B0604020202020204" pitchFamily="34" charset="0"/>
              <a:buChar char="•"/>
            </a:pPr>
            <a:r>
              <a:rPr lang="en-US" dirty="0" smtClean="0"/>
              <a:t>Summarizing: Presenting the main points in a condensed form. </a:t>
            </a:r>
          </a:p>
          <a:p>
            <a:pPr marL="285750" indent="-285750">
              <a:buFont typeface="Arial" panose="020B0604020202020204" pitchFamily="34" charset="0"/>
              <a:buChar char="•"/>
            </a:pPr>
            <a:r>
              <a:rPr lang="en-US" dirty="0" smtClean="0"/>
              <a:t>Persuading: Expressing a viewpoint in an effort to convince others.</a:t>
            </a:r>
          </a:p>
          <a:p>
            <a:pPr marL="285750" indent="-285750">
              <a:buFont typeface="Arial" panose="020B0604020202020204" pitchFamily="34" charset="0"/>
              <a:buChar char="•"/>
            </a:pPr>
            <a:r>
              <a:rPr lang="en-US" dirty="0" smtClean="0"/>
              <a:t>Narrating: Telling a story or giving an account of events.</a:t>
            </a:r>
          </a:p>
          <a:p>
            <a:pPr marL="285750" indent="-285750">
              <a:buFont typeface="Arial" panose="020B0604020202020204" pitchFamily="34" charset="0"/>
              <a:buChar char="•"/>
            </a:pPr>
            <a:r>
              <a:rPr lang="en-US" dirty="0" smtClean="0"/>
              <a:t>Evaluating: Examining something in order to determine its value.</a:t>
            </a:r>
          </a:p>
          <a:p>
            <a:pPr marL="285750" indent="-285750">
              <a:buFont typeface="Arial" panose="020B0604020202020204" pitchFamily="34" charset="0"/>
              <a:buChar char="•"/>
            </a:pPr>
            <a:r>
              <a:rPr lang="en-US" dirty="0" smtClean="0"/>
              <a:t>Analyzing: Breaking a topic down into its component parts in order to examine the relationships between the parts.</a:t>
            </a:r>
          </a:p>
          <a:p>
            <a:pPr marL="285750" indent="-285750">
              <a:buFont typeface="Arial" panose="020B0604020202020204" pitchFamily="34" charset="0"/>
              <a:buChar char="•"/>
            </a:pPr>
            <a:r>
              <a:rPr lang="en-US" dirty="0" smtClean="0"/>
              <a:t>Responding: Writing that is in a direct dialogue with another text.</a:t>
            </a:r>
          </a:p>
          <a:p>
            <a:pPr marL="285750" indent="-285750">
              <a:buFont typeface="Arial" panose="020B0604020202020204" pitchFamily="34" charset="0"/>
              <a:buChar char="•"/>
            </a:pPr>
            <a:r>
              <a:rPr lang="en-US" dirty="0" smtClean="0"/>
              <a:t>Observing: Helping the reader see and understand something that you have directly watched or experienced.</a:t>
            </a:r>
          </a:p>
          <a:p>
            <a:endParaRPr lang="en-US" dirty="0"/>
          </a:p>
          <a:p>
            <a:r>
              <a:rPr lang="en-US" dirty="0" smtClean="0"/>
              <a:t>In the campus food example, you could summarize federal nutrition guidelines, evaluate whether the food fits those guidelines, and argue that changes should be made in the menus to better fit those guidelines. </a:t>
            </a:r>
          </a:p>
          <a:p>
            <a:endParaRPr lang="en-US" dirty="0"/>
          </a:p>
          <a:p>
            <a:r>
              <a:rPr lang="en-US" dirty="0" smtClean="0"/>
              <a:t>Even emails will call for different formats.  For email etiquette, go to:  </a:t>
            </a:r>
            <a:r>
              <a:rPr lang="en-US" dirty="0" smtClean="0">
                <a:hlinkClick r:id="rId2"/>
              </a:rPr>
              <a:t>http://owl.english.purdue.edu/owl/resource/636/1/</a:t>
            </a:r>
            <a:endParaRPr lang="en-US" dirty="0" smtClean="0"/>
          </a:p>
          <a:p>
            <a:endParaRPr lang="en-US" dirty="0"/>
          </a:p>
          <a:p>
            <a:r>
              <a:rPr lang="en-US" dirty="0" smtClean="0"/>
              <a:t>The format helps you determine which tools you will use to present your content. Let's discuss which tools to use next.</a:t>
            </a:r>
            <a:endParaRPr lang="en-US" dirty="0"/>
          </a:p>
        </p:txBody>
      </p:sp>
    </p:spTree>
    <p:extLst>
      <p:ext uri="{BB962C8B-B14F-4D97-AF65-F5344CB8AC3E}">
        <p14:creationId xmlns:p14="http://schemas.microsoft.com/office/powerpoint/2010/main" val="100881054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Use the Right Tools</a:t>
            </a:r>
            <a:endParaRPr lang="en-US" dirty="0"/>
          </a:p>
        </p:txBody>
      </p:sp>
      <p:sp>
        <p:nvSpPr>
          <p:cNvPr id="3" name="TextBox 2"/>
          <p:cNvSpPr txBox="1"/>
          <p:nvPr/>
        </p:nvSpPr>
        <p:spPr>
          <a:xfrm>
            <a:off x="508000" y="1955800"/>
            <a:ext cx="11442700" cy="4093428"/>
          </a:xfrm>
          <a:prstGeom prst="rect">
            <a:avLst/>
          </a:prstGeom>
          <a:noFill/>
        </p:spPr>
        <p:txBody>
          <a:bodyPr wrap="square" rtlCol="0">
            <a:spAutoFit/>
          </a:bodyPr>
          <a:lstStyle/>
          <a:p>
            <a:r>
              <a:rPr lang="en-US" sz="2000" dirty="0" smtClean="0"/>
              <a:t>When writing, it is very important to use tools, such as language, that fit your audience and match the format. Inappropriate language uses can damage your credibility, undermine your argument, or alienate your audience.  </a:t>
            </a:r>
          </a:p>
          <a:p>
            <a:endParaRPr lang="en-US" sz="2000" dirty="0"/>
          </a:p>
          <a:p>
            <a:r>
              <a:rPr lang="en-US" sz="2000" dirty="0" smtClean="0"/>
              <a:t>Here are a few language tools to keep in mind when writing: </a:t>
            </a:r>
          </a:p>
          <a:p>
            <a:pPr marL="285750" indent="-285750">
              <a:buFont typeface="Arial" panose="020B0604020202020204" pitchFamily="34" charset="0"/>
              <a:buChar char="•"/>
            </a:pPr>
            <a:r>
              <a:rPr lang="en-US" sz="2000" dirty="0" smtClean="0"/>
              <a:t>Levels of formality: Writing in a style that your audience expects and that fits your purpose is key.</a:t>
            </a:r>
          </a:p>
          <a:p>
            <a:pPr marL="285750" indent="-285750">
              <a:buFont typeface="Arial" panose="020B0604020202020204" pitchFamily="34" charset="0"/>
              <a:buChar char="•"/>
            </a:pPr>
            <a:r>
              <a:rPr lang="en-US" sz="2000" dirty="0" smtClean="0"/>
              <a:t>In-group jargon: Jargon refers to specialized language used by groups of like-minded individuals. Only use in-group jargon for members of that group. You should never use jargon for a general audience. </a:t>
            </a:r>
          </a:p>
          <a:p>
            <a:pPr marL="285750" indent="-285750">
              <a:buFont typeface="Arial" panose="020B0604020202020204" pitchFamily="34" charset="0"/>
              <a:buChar char="•"/>
            </a:pPr>
            <a:r>
              <a:rPr lang="en-US" sz="2000" dirty="0" smtClean="0"/>
              <a:t>Slang and idiomatic expressions: Avoid using slang or idiomatic expressions in general academic writing. </a:t>
            </a:r>
          </a:p>
          <a:p>
            <a:pPr marL="285750" indent="-285750">
              <a:buFont typeface="Arial" panose="020B0604020202020204" pitchFamily="34" charset="0"/>
              <a:buChar char="•"/>
            </a:pPr>
            <a:r>
              <a:rPr lang="en-US" sz="2000" dirty="0" smtClean="0"/>
              <a:t>Deceitful language and euphemisms: Avoid using euphemisms (words that veil the truth, such as "collateral damage" to mean the unintended destruction of civilians and their property) and other deceitful language. </a:t>
            </a:r>
          </a:p>
          <a:p>
            <a:pPr marL="285750" indent="-285750">
              <a:buFont typeface="Arial" panose="020B0604020202020204" pitchFamily="34" charset="0"/>
              <a:buChar char="•"/>
            </a:pPr>
            <a:r>
              <a:rPr lang="en-US" sz="2000" dirty="0" smtClean="0"/>
              <a:t>Biased language: Avoid using any biased language with a racial, ethnic, group, or gender bias.</a:t>
            </a:r>
            <a:endParaRPr lang="en-US" sz="2000" dirty="0"/>
          </a:p>
        </p:txBody>
      </p:sp>
    </p:spTree>
    <p:extLst>
      <p:ext uri="{BB962C8B-B14F-4D97-AF65-F5344CB8AC3E}">
        <p14:creationId xmlns:p14="http://schemas.microsoft.com/office/powerpoint/2010/main" val="8864361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Use the Right Tools: (cont.)</a:t>
            </a:r>
            <a:endParaRPr lang="en-US" dirty="0"/>
          </a:p>
        </p:txBody>
      </p:sp>
      <p:sp>
        <p:nvSpPr>
          <p:cNvPr id="3" name="TextBox 2"/>
          <p:cNvSpPr txBox="1"/>
          <p:nvPr/>
        </p:nvSpPr>
        <p:spPr>
          <a:xfrm>
            <a:off x="457200" y="1955800"/>
            <a:ext cx="11137900" cy="4154984"/>
          </a:xfrm>
          <a:prstGeom prst="rect">
            <a:avLst/>
          </a:prstGeom>
          <a:noFill/>
        </p:spPr>
        <p:txBody>
          <a:bodyPr wrap="square" rtlCol="0">
            <a:spAutoFit/>
          </a:bodyPr>
          <a:lstStyle/>
          <a:p>
            <a:r>
              <a:rPr lang="en-US" sz="2400" dirty="0" smtClean="0"/>
              <a:t>Here are few general tools to keep in mind while writing:</a:t>
            </a:r>
          </a:p>
          <a:p>
            <a:endParaRPr lang="en-US" sz="2400" dirty="0"/>
          </a:p>
          <a:p>
            <a:pPr marL="285750" indent="-285750">
              <a:buFont typeface="Arial" panose="020B0604020202020204" pitchFamily="34" charset="0"/>
              <a:buChar char="•"/>
            </a:pPr>
            <a:r>
              <a:rPr lang="en-US" sz="2400" dirty="0" smtClean="0"/>
              <a:t>AIDA (Attention, Interest, Desire, Action) Method: can be compressed into short sentences to guide the document. See: </a:t>
            </a:r>
            <a:r>
              <a:rPr lang="en-US" sz="2400" dirty="0" smtClean="0">
                <a:hlinkClick r:id="rId2"/>
              </a:rPr>
              <a:t>http://changingminds.org/disciplines/sales/methods/aida.htm</a:t>
            </a:r>
            <a:endParaRPr lang="en-US" sz="2400" dirty="0" smtClean="0"/>
          </a:p>
          <a:p>
            <a:pPr marL="285750" indent="-285750">
              <a:buFont typeface="Arial" panose="020B0604020202020204" pitchFamily="34" charset="0"/>
              <a:buChar char="•"/>
            </a:pPr>
            <a:r>
              <a:rPr lang="en-US" sz="2400" dirty="0" smtClean="0"/>
              <a:t>Rhetorical Triangle: helps you prepare a convincing document, helpful when making a pitch. See: </a:t>
            </a:r>
            <a:r>
              <a:rPr lang="en-US" sz="2400" dirty="0" smtClean="0">
                <a:hlinkClick r:id="rId3"/>
              </a:rPr>
              <a:t>http://www.public.asu.edu/~jvanasu/rhet-triangle.htm</a:t>
            </a:r>
            <a:endParaRPr lang="en-US" sz="2400" dirty="0" smtClean="0"/>
          </a:p>
          <a:p>
            <a:pPr marL="285750" indent="-285750">
              <a:buFont typeface="Arial" panose="020B0604020202020204" pitchFamily="34" charset="0"/>
              <a:buChar char="•"/>
            </a:pPr>
            <a:r>
              <a:rPr lang="en-US" sz="2400" dirty="0" smtClean="0"/>
              <a:t>Minute Summary: helps you get your writing started, summarize what you want to say immediately, which establishes the main theme from which everything else flows.</a:t>
            </a:r>
          </a:p>
          <a:p>
            <a:pPr marL="285750" indent="-285750">
              <a:buFont typeface="Arial" panose="020B0604020202020204" pitchFamily="34" charset="0"/>
              <a:buChar char="•"/>
            </a:pPr>
            <a:r>
              <a:rPr lang="en-US" sz="2400" dirty="0" smtClean="0"/>
              <a:t>KISS: helps you write interesting effective articles, helps create writing that is easy to understand and relate to.</a:t>
            </a:r>
            <a:endParaRPr lang="en-US" sz="2400" dirty="0"/>
          </a:p>
        </p:txBody>
      </p:sp>
    </p:spTree>
    <p:extLst>
      <p:ext uri="{BB962C8B-B14F-4D97-AF65-F5344CB8AC3E}">
        <p14:creationId xmlns:p14="http://schemas.microsoft.com/office/powerpoint/2010/main" val="64741563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Have Structure</a:t>
            </a:r>
            <a:endParaRPr lang="en-US" dirty="0"/>
          </a:p>
        </p:txBody>
      </p:sp>
      <p:sp>
        <p:nvSpPr>
          <p:cNvPr id="3" name="TextBox 2"/>
          <p:cNvSpPr txBox="1"/>
          <p:nvPr/>
        </p:nvSpPr>
        <p:spPr>
          <a:xfrm>
            <a:off x="342900" y="1955800"/>
            <a:ext cx="11480800" cy="4431983"/>
          </a:xfrm>
          <a:prstGeom prst="rect">
            <a:avLst/>
          </a:prstGeom>
          <a:noFill/>
        </p:spPr>
        <p:txBody>
          <a:bodyPr wrap="square" rtlCol="0">
            <a:spAutoFit/>
          </a:bodyPr>
          <a:lstStyle/>
          <a:p>
            <a:r>
              <a:rPr lang="en-US" sz="2400" dirty="0" smtClean="0"/>
              <a:t>Having structure includes sentence structure, paragraph structure, outlining, and your document's overall appearance. Check out the following links for more information on these topics:  </a:t>
            </a:r>
          </a:p>
          <a:p>
            <a:endParaRPr lang="en-US" sz="2400" dirty="0"/>
          </a:p>
          <a:p>
            <a:pPr marL="342900" indent="-342900">
              <a:buFont typeface="Arial" panose="020B0604020202020204" pitchFamily="34" charset="0"/>
              <a:buChar char="•"/>
            </a:pPr>
            <a:r>
              <a:rPr lang="en-US" sz="2400" dirty="0" smtClean="0"/>
              <a:t>Creating a useful outline: </a:t>
            </a:r>
            <a:r>
              <a:rPr lang="en-US" sz="2400" dirty="0" smtClean="0">
                <a:hlinkClick r:id="rId2"/>
              </a:rPr>
              <a:t>http://owl.english.purdue.edu/owl/resource/544/01/</a:t>
            </a:r>
            <a:endParaRPr lang="en-US" sz="2400" dirty="0" smtClean="0"/>
          </a:p>
          <a:p>
            <a:pPr marL="342900" indent="-342900">
              <a:buFont typeface="Arial" panose="020B0604020202020204" pitchFamily="34" charset="0"/>
              <a:buChar char="•"/>
            </a:pPr>
            <a:r>
              <a:rPr lang="en-US" sz="2400" dirty="0" smtClean="0"/>
              <a:t>Sentence Structure: </a:t>
            </a:r>
            <a:r>
              <a:rPr lang="en-US" sz="2400" dirty="0" smtClean="0">
                <a:hlinkClick r:id="rId3"/>
              </a:rPr>
              <a:t>http://owl.english.purdue.edu/exercises/5/</a:t>
            </a:r>
            <a:endParaRPr lang="en-US" sz="2400" dirty="0" smtClean="0"/>
          </a:p>
          <a:p>
            <a:pPr marL="342900" indent="-342900">
              <a:buFont typeface="Arial" panose="020B0604020202020204" pitchFamily="34" charset="0"/>
              <a:buChar char="•"/>
            </a:pPr>
            <a:r>
              <a:rPr lang="en-US" sz="2400" dirty="0" smtClean="0"/>
              <a:t>Paragraphing: </a:t>
            </a:r>
            <a:r>
              <a:rPr lang="en-US" sz="2400" dirty="0" smtClean="0">
                <a:hlinkClick r:id="rId4"/>
              </a:rPr>
              <a:t>http://owl.english.purdue.edu/owl/resource/606/1/</a:t>
            </a:r>
            <a:endParaRPr lang="en-US" sz="2400" dirty="0" smtClean="0"/>
          </a:p>
          <a:p>
            <a:endParaRPr lang="en-US" sz="2400" dirty="0"/>
          </a:p>
          <a:p>
            <a:r>
              <a:rPr lang="en-US" sz="2400" dirty="0" smtClean="0"/>
              <a:t>Making use of visual devices like capital letters, bold type, highlights, bullets, and numbering makes your document easier to follow. Once you have read through the above links, check yourself with the following exercise.</a:t>
            </a:r>
          </a:p>
          <a:p>
            <a:pPr marL="285750" indent="-285750">
              <a:buFont typeface="Arial" panose="020B0604020202020204" pitchFamily="34" charset="0"/>
              <a:buChar char="•"/>
            </a:pPr>
            <a:endParaRPr lang="en-US" dirty="0"/>
          </a:p>
        </p:txBody>
      </p:sp>
    </p:spTree>
    <p:extLst>
      <p:ext uri="{BB962C8B-B14F-4D97-AF65-F5344CB8AC3E}">
        <p14:creationId xmlns:p14="http://schemas.microsoft.com/office/powerpoint/2010/main" val="5716356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Check Yourself</a:t>
            </a:r>
            <a:endParaRPr lang="en-US" dirty="0"/>
          </a:p>
        </p:txBody>
      </p:sp>
      <p:sp>
        <p:nvSpPr>
          <p:cNvPr id="3" name="TextBox 2"/>
          <p:cNvSpPr txBox="1"/>
          <p:nvPr/>
        </p:nvSpPr>
        <p:spPr>
          <a:xfrm>
            <a:off x="482600" y="1384300"/>
            <a:ext cx="11303000" cy="923330"/>
          </a:xfrm>
          <a:prstGeom prst="rect">
            <a:avLst/>
          </a:prstGeom>
          <a:noFill/>
        </p:spPr>
        <p:txBody>
          <a:bodyPr wrap="square" rtlCol="0">
            <a:spAutoFit/>
          </a:bodyPr>
          <a:lstStyle/>
          <a:p>
            <a:pPr algn="ctr"/>
            <a:r>
              <a:rPr lang="en-US" dirty="0" smtClean="0"/>
              <a:t>Exercise : Sentence Fragments </a:t>
            </a:r>
            <a:r>
              <a:rPr lang="en-US" dirty="0" err="1" smtClean="0"/>
              <a:t>ExerciseThe</a:t>
            </a:r>
            <a:r>
              <a:rPr lang="en-US" dirty="0" smtClean="0"/>
              <a:t> following paragraph has no capital letters or periods to mark the beginnings and ends of sentences. Add capitals, periods, commas, and other punctuation that may be needed to make the word groups into complete sentences. Your goal is to give the paragraph structure.</a:t>
            </a:r>
            <a:endParaRPr lang="en-US" dirty="0"/>
          </a:p>
        </p:txBody>
      </p:sp>
      <p:sp>
        <p:nvSpPr>
          <p:cNvPr id="4" name="TextBox 3"/>
          <p:cNvSpPr txBox="1"/>
          <p:nvPr/>
        </p:nvSpPr>
        <p:spPr>
          <a:xfrm>
            <a:off x="266700" y="3022600"/>
            <a:ext cx="11518900" cy="2031325"/>
          </a:xfrm>
          <a:prstGeom prst="rect">
            <a:avLst/>
          </a:prstGeom>
          <a:noFill/>
        </p:spPr>
        <p:txBody>
          <a:bodyPr wrap="square" rtlCol="0">
            <a:spAutoFit/>
          </a:bodyPr>
          <a:lstStyle/>
          <a:p>
            <a:r>
              <a:rPr lang="en-US" smtClean="0"/>
              <a:t>my brother was always my best friend when I was a child especially as we two were almost alone in the world we lived with our old grandmother in a little house, almost a shack, in the country whenever I think of him now I see a solemn, responsible boy a boy too old for his years who looked out for me no matter what once there was a bully John Anson who looked enormous to me though he was probably an average twelve-year-old John had it in for me because he liked Littice Grant who liked me he decided to beat me up right before her eyes I was lucky my brother came by he didn't interfere any he just stood there somehow though his presence gave me confidence I licked the stuffing out of John Anson if my brother hadn't been there I don't think I could have done it</a:t>
            </a:r>
            <a:endParaRPr lang="en-US" dirty="0"/>
          </a:p>
        </p:txBody>
      </p:sp>
    </p:spTree>
    <p:extLst>
      <p:ext uri="{BB962C8B-B14F-4D97-AF65-F5344CB8AC3E}">
        <p14:creationId xmlns:p14="http://schemas.microsoft.com/office/powerpoint/2010/main" val="128094338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Answer: </a:t>
            </a:r>
            <a:endParaRPr lang="en-US" dirty="0"/>
          </a:p>
        </p:txBody>
      </p:sp>
      <p:sp>
        <p:nvSpPr>
          <p:cNvPr id="3" name="TextBox 2"/>
          <p:cNvSpPr txBox="1"/>
          <p:nvPr/>
        </p:nvSpPr>
        <p:spPr>
          <a:xfrm>
            <a:off x="254000" y="1422400"/>
            <a:ext cx="11645900" cy="4832092"/>
          </a:xfrm>
          <a:prstGeom prst="rect">
            <a:avLst/>
          </a:prstGeom>
          <a:noFill/>
        </p:spPr>
        <p:txBody>
          <a:bodyPr wrap="square" rtlCol="0">
            <a:spAutoFit/>
          </a:bodyPr>
          <a:lstStyle/>
          <a:p>
            <a:r>
              <a:rPr lang="en-US" sz="2800" dirty="0" smtClean="0"/>
              <a:t>My brother was always my best friend when I was a child, especially as we two were almost alone in the world. We lived with our old grandmother in a little house, almost a shack, in the country. Whenever I think of him now, I see a solemn, responsible boy, a boy too old for his years, who looked out for me no matter what. Once there was a bully, John Anson, who looked enormous to me, though he was probably an average twelve-year-old. John had it in for me because he liked </a:t>
            </a:r>
            <a:r>
              <a:rPr lang="en-US" sz="2800" dirty="0" err="1" smtClean="0"/>
              <a:t>Littice</a:t>
            </a:r>
            <a:r>
              <a:rPr lang="en-US" sz="2800" dirty="0" smtClean="0"/>
              <a:t> Grant, who liked me. He decided to beat me up right before her eyes. I was lucky my brother came by. He didn't interfere any. He just stood there. Somehow, though, his presence gave me confidence. I licked the stuffing out of John Anson. If my brother hadn't been there, I don't think I could have done it.</a:t>
            </a:r>
            <a:endParaRPr lang="en-US" sz="2800" dirty="0"/>
          </a:p>
        </p:txBody>
      </p:sp>
    </p:spTree>
    <p:extLst>
      <p:ext uri="{BB962C8B-B14F-4D97-AF65-F5344CB8AC3E}">
        <p14:creationId xmlns:p14="http://schemas.microsoft.com/office/powerpoint/2010/main" val="233936030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129</TotalTime>
  <Words>1944</Words>
  <Application>Microsoft Office PowerPoint</Application>
  <PresentationFormat>Widescreen</PresentationFormat>
  <Paragraphs>112</Paragraphs>
  <Slides>14</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14</vt:i4>
      </vt:variant>
    </vt:vector>
  </HeadingPairs>
  <TitlesOfParts>
    <vt:vector size="18" baseType="lpstr">
      <vt:lpstr>Arial</vt:lpstr>
      <vt:lpstr>Calibri</vt:lpstr>
      <vt:lpstr>Calibri Light</vt:lpstr>
      <vt:lpstr>Office Theme</vt:lpstr>
      <vt:lpstr>The Elements of Fundamental Writing</vt:lpstr>
      <vt:lpstr>The Elements of Fundamental Writing</vt:lpstr>
      <vt:lpstr>Identify the Audience</vt:lpstr>
      <vt:lpstr>Choose the Right Format</vt:lpstr>
      <vt:lpstr>Use the Right Tools</vt:lpstr>
      <vt:lpstr>Use the Right Tools: (cont.)</vt:lpstr>
      <vt:lpstr>Have Structure</vt:lpstr>
      <vt:lpstr>Check Yourself</vt:lpstr>
      <vt:lpstr>Answer: </vt:lpstr>
      <vt:lpstr>Don’t Neglect the Basics</vt:lpstr>
      <vt:lpstr>Check Yourself</vt:lpstr>
      <vt:lpstr>Try this word exercise to test your basic skills</vt:lpstr>
      <vt:lpstr>Try this punctuation exercise to test your basic skills</vt:lpstr>
      <vt:lpstr>In Conclusion</vt:lpstr>
    </vt:vector>
  </TitlesOfParts>
  <Company>LBCC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Elements of Fundamental Writing</dc:title>
  <dc:creator>Megan Meyers</dc:creator>
  <cp:lastModifiedBy>Megan Meyers</cp:lastModifiedBy>
  <cp:revision>7</cp:revision>
  <dcterms:created xsi:type="dcterms:W3CDTF">2017-04-20T23:31:43Z</dcterms:created>
  <dcterms:modified xsi:type="dcterms:W3CDTF">2017-05-01T18:44:36Z</dcterms:modified>
</cp:coreProperties>
</file>

<file path=docProps/thumbnail.jpeg>
</file>