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58"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0016" autoAdjust="0"/>
    <p:restoredTop sz="94660"/>
  </p:normalViewPr>
  <p:slideViewPr>
    <p:cSldViewPr snapToGrid="0">
      <p:cViewPr varScale="1">
        <p:scale>
          <a:sx n="57" d="100"/>
          <a:sy n="57" d="100"/>
        </p:scale>
        <p:origin x="72" y="31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11542439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668666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76077592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383688255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290469240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56660932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290633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20922414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414183557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334611171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FA32285-B40C-48A7-BB78-D85E83A89519}" type="datetimeFigureOut">
              <a:rPr lang="en-US" smtClean="0"/>
              <a:t>7/28/2014</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5333F18-24B6-433F-A44D-BFE2BBE70218}" type="slidenum">
              <a:rPr lang="en-US" smtClean="0"/>
              <a:t>‹#›</a:t>
            </a:fld>
            <a:endParaRPr lang="en-US" dirty="0"/>
          </a:p>
        </p:txBody>
      </p:sp>
    </p:spTree>
    <p:extLst>
      <p:ext uri="{BB962C8B-B14F-4D97-AF65-F5344CB8AC3E}">
        <p14:creationId xmlns:p14="http://schemas.microsoft.com/office/powerpoint/2010/main" val="3390019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FA32285-B40C-48A7-BB78-D85E83A89519}" type="datetimeFigureOut">
              <a:rPr lang="en-US" smtClean="0"/>
              <a:t>7/28/2014</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5333F18-24B6-433F-A44D-BFE2BBE70218}" type="slidenum">
              <a:rPr lang="en-US" smtClean="0"/>
              <a:t>‹#›</a:t>
            </a:fld>
            <a:endParaRPr lang="en-US" dirty="0"/>
          </a:p>
        </p:txBody>
      </p:sp>
    </p:spTree>
    <p:extLst>
      <p:ext uri="{BB962C8B-B14F-4D97-AF65-F5344CB8AC3E}">
        <p14:creationId xmlns:p14="http://schemas.microsoft.com/office/powerpoint/2010/main" val="141293836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880533" y="1122363"/>
            <a:ext cx="10718800" cy="2387600"/>
          </a:xfrm>
        </p:spPr>
        <p:txBody>
          <a:bodyPr/>
          <a:lstStyle/>
          <a:p>
            <a:r>
              <a:rPr lang="en-US" dirty="0" smtClean="0"/>
              <a:t>Problem Oriented Medical Record</a:t>
            </a:r>
            <a:endParaRPr lang="en-US" dirty="0"/>
          </a:p>
        </p:txBody>
      </p:sp>
      <p:sp>
        <p:nvSpPr>
          <p:cNvPr id="3" name="Subtitle 2"/>
          <p:cNvSpPr>
            <a:spLocks noGrp="1"/>
          </p:cNvSpPr>
          <p:nvPr>
            <p:ph type="subTitle" idx="1"/>
          </p:nvPr>
        </p:nvSpPr>
        <p:spPr/>
        <p:txBody>
          <a:bodyPr/>
          <a:lstStyle/>
          <a:p>
            <a:r>
              <a:rPr lang="en-US" dirty="0" smtClean="0"/>
              <a:t>Transcript</a:t>
            </a:r>
            <a:endParaRPr lang="en-US" dirty="0"/>
          </a:p>
        </p:txBody>
      </p:sp>
    </p:spTree>
    <p:extLst>
      <p:ext uri="{BB962C8B-B14F-4D97-AF65-F5344CB8AC3E}">
        <p14:creationId xmlns:p14="http://schemas.microsoft.com/office/powerpoint/2010/main" val="215452152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a:p>
        </p:txBody>
      </p:sp>
    </p:spTree>
    <p:extLst>
      <p:ext uri="{BB962C8B-B14F-4D97-AF65-F5344CB8AC3E}">
        <p14:creationId xmlns:p14="http://schemas.microsoft.com/office/powerpoint/2010/main" val="205652900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Physical Examination</a:t>
            </a:r>
            <a:endParaRPr lang="en-US" dirty="0"/>
          </a:p>
        </p:txBody>
      </p:sp>
      <p:sp>
        <p:nvSpPr>
          <p:cNvPr id="3" name="Content Placeholder 2"/>
          <p:cNvSpPr>
            <a:spLocks noGrp="1"/>
          </p:cNvSpPr>
          <p:nvPr>
            <p:ph idx="1"/>
          </p:nvPr>
        </p:nvSpPr>
        <p:spPr/>
        <p:txBody>
          <a:bodyPr/>
          <a:lstStyle/>
          <a:p>
            <a:r>
              <a:rPr lang="en-US" dirty="0" smtClean="0"/>
              <a:t>Examination – The physical examination or health assessment makes up the second major part of the data base.</a:t>
            </a:r>
            <a:endParaRPr lang="en-US" dirty="0"/>
          </a:p>
        </p:txBody>
      </p:sp>
    </p:spTree>
    <p:extLst>
      <p:ext uri="{BB962C8B-B14F-4D97-AF65-F5344CB8AC3E}">
        <p14:creationId xmlns:p14="http://schemas.microsoft.com/office/powerpoint/2010/main" val="30345094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Extent</a:t>
            </a:r>
            <a:endParaRPr lang="en-US" dirty="0"/>
          </a:p>
        </p:txBody>
      </p:sp>
      <p:sp>
        <p:nvSpPr>
          <p:cNvPr id="3" name="Content Placeholder 2"/>
          <p:cNvSpPr>
            <a:spLocks noGrp="1"/>
          </p:cNvSpPr>
          <p:nvPr>
            <p:ph idx="1"/>
          </p:nvPr>
        </p:nvSpPr>
        <p:spPr/>
        <p:txBody>
          <a:bodyPr/>
          <a:lstStyle/>
          <a:p>
            <a:r>
              <a:rPr lang="en-US" dirty="0" smtClean="0"/>
              <a:t>The extent and depth of the examination vary from setting to setting and depend on the services offered and the condition of the patient.</a:t>
            </a:r>
            <a:endParaRPr lang="en-US" dirty="0"/>
          </a:p>
        </p:txBody>
      </p:sp>
    </p:spTree>
    <p:extLst>
      <p:ext uri="{BB962C8B-B14F-4D97-AF65-F5344CB8AC3E}">
        <p14:creationId xmlns:p14="http://schemas.microsoft.com/office/powerpoint/2010/main" val="133155600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 Master Problem List</a:t>
            </a:r>
            <a:endParaRPr lang="en-US" dirty="0"/>
          </a:p>
        </p:txBody>
      </p:sp>
      <p:sp>
        <p:nvSpPr>
          <p:cNvPr id="3" name="Content Placeholder 2"/>
          <p:cNvSpPr>
            <a:spLocks noGrp="1"/>
          </p:cNvSpPr>
          <p:nvPr>
            <p:ph idx="1"/>
          </p:nvPr>
        </p:nvSpPr>
        <p:spPr/>
        <p:txBody>
          <a:bodyPr/>
          <a:lstStyle/>
          <a:p>
            <a:r>
              <a:rPr lang="en-US" dirty="0" smtClean="0"/>
              <a:t>Formulation – The formulation of the problems on the list is similar to the assessment phase of the nursing process.</a:t>
            </a:r>
            <a:endParaRPr lang="en-US" dirty="0"/>
          </a:p>
        </p:txBody>
      </p:sp>
    </p:spTree>
    <p:extLst>
      <p:ext uri="{BB962C8B-B14F-4D97-AF65-F5344CB8AC3E}">
        <p14:creationId xmlns:p14="http://schemas.microsoft.com/office/powerpoint/2010/main" val="8622189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Identification</a:t>
            </a:r>
            <a:endParaRPr lang="en-US" dirty="0"/>
          </a:p>
        </p:txBody>
      </p:sp>
      <p:sp>
        <p:nvSpPr>
          <p:cNvPr id="3" name="Content Placeholder 2"/>
          <p:cNvSpPr>
            <a:spLocks noGrp="1"/>
          </p:cNvSpPr>
          <p:nvPr>
            <p:ph idx="1"/>
          </p:nvPr>
        </p:nvSpPr>
        <p:spPr/>
        <p:txBody>
          <a:bodyPr/>
          <a:lstStyle/>
          <a:p>
            <a:r>
              <a:rPr lang="en-US" dirty="0" smtClean="0"/>
              <a:t>Each problem as identified represents a conclusion or decision resulting from examination, investigation, and analysis of the data base.</a:t>
            </a:r>
            <a:endParaRPr lang="en-US" dirty="0"/>
          </a:p>
        </p:txBody>
      </p:sp>
    </p:spTree>
    <p:extLst>
      <p:ext uri="{BB962C8B-B14F-4D97-AF65-F5344CB8AC3E}">
        <p14:creationId xmlns:p14="http://schemas.microsoft.com/office/powerpoint/2010/main" val="22025788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Definition</a:t>
            </a:r>
            <a:endParaRPr lang="en-US" dirty="0"/>
          </a:p>
        </p:txBody>
      </p:sp>
      <p:sp>
        <p:nvSpPr>
          <p:cNvPr id="3" name="Content Placeholder 2"/>
          <p:cNvSpPr>
            <a:spLocks noGrp="1"/>
          </p:cNvSpPr>
          <p:nvPr>
            <p:ph idx="1"/>
          </p:nvPr>
        </p:nvSpPr>
        <p:spPr/>
        <p:txBody>
          <a:bodyPr/>
          <a:lstStyle/>
          <a:p>
            <a:r>
              <a:rPr lang="en-US" dirty="0" smtClean="0"/>
              <a:t>A problem is defined as anything that causes concern to the patient or to the caregiver, including physical abnormalities, psychological, disturbance, and socioeconomic problems.</a:t>
            </a:r>
            <a:endParaRPr lang="en-US" dirty="0"/>
          </a:p>
        </p:txBody>
      </p:sp>
    </p:spTree>
    <p:extLst>
      <p:ext uri="{BB962C8B-B14F-4D97-AF65-F5344CB8AC3E}">
        <p14:creationId xmlns:p14="http://schemas.microsoft.com/office/powerpoint/2010/main" val="50987549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Includes</a:t>
            </a:r>
            <a:endParaRPr lang="en-US" dirty="0"/>
          </a:p>
        </p:txBody>
      </p:sp>
      <p:sp>
        <p:nvSpPr>
          <p:cNvPr id="3" name="Content Placeholder 2"/>
          <p:cNvSpPr>
            <a:spLocks noGrp="1"/>
          </p:cNvSpPr>
          <p:nvPr>
            <p:ph idx="1"/>
          </p:nvPr>
        </p:nvSpPr>
        <p:spPr/>
        <p:txBody>
          <a:bodyPr/>
          <a:lstStyle/>
          <a:p>
            <a:r>
              <a:rPr lang="en-US" dirty="0" smtClean="0"/>
              <a:t>The master problem list usually includes active, inactive, temporary and potential problems.</a:t>
            </a:r>
            <a:endParaRPr lang="en-US" dirty="0"/>
          </a:p>
        </p:txBody>
      </p:sp>
    </p:spTree>
    <p:extLst>
      <p:ext uri="{BB962C8B-B14F-4D97-AF65-F5344CB8AC3E}">
        <p14:creationId xmlns:p14="http://schemas.microsoft.com/office/powerpoint/2010/main" val="398967974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Index</a:t>
            </a:r>
            <a:endParaRPr lang="en-US" dirty="0"/>
          </a:p>
        </p:txBody>
      </p:sp>
      <p:sp>
        <p:nvSpPr>
          <p:cNvPr id="3" name="Content Placeholder 2"/>
          <p:cNvSpPr>
            <a:spLocks noGrp="1"/>
          </p:cNvSpPr>
          <p:nvPr>
            <p:ph idx="1"/>
          </p:nvPr>
        </p:nvSpPr>
        <p:spPr/>
        <p:txBody>
          <a:bodyPr/>
          <a:lstStyle/>
          <a:p>
            <a:r>
              <a:rPr lang="en-US" dirty="0" smtClean="0"/>
              <a:t>The list serves as an index to the rest of the record and is arranged in five columns:</a:t>
            </a:r>
          </a:p>
          <a:p>
            <a:pPr lvl="1"/>
            <a:r>
              <a:rPr lang="en-US" dirty="0" smtClean="0"/>
              <a:t>Chronological List of Problems</a:t>
            </a:r>
          </a:p>
          <a:p>
            <a:pPr lvl="1"/>
            <a:r>
              <a:rPr lang="en-US" dirty="0" smtClean="0"/>
              <a:t>Onset Date (for each problem)</a:t>
            </a:r>
          </a:p>
          <a:p>
            <a:pPr lvl="1"/>
            <a:r>
              <a:rPr lang="en-US" dirty="0" smtClean="0"/>
              <a:t>Action Taken</a:t>
            </a:r>
          </a:p>
          <a:p>
            <a:pPr lvl="1"/>
            <a:r>
              <a:rPr lang="en-US" dirty="0" smtClean="0"/>
              <a:t>The Outcome (often its resolution)</a:t>
            </a:r>
          </a:p>
          <a:p>
            <a:pPr lvl="1"/>
            <a:r>
              <a:rPr lang="en-US" dirty="0" smtClean="0"/>
              <a:t>Date of Outcome</a:t>
            </a:r>
            <a:endParaRPr lang="en-US" dirty="0"/>
          </a:p>
        </p:txBody>
      </p:sp>
    </p:spTree>
    <p:extLst>
      <p:ext uri="{BB962C8B-B14F-4D97-AF65-F5344CB8AC3E}">
        <p14:creationId xmlns:p14="http://schemas.microsoft.com/office/powerpoint/2010/main" val="120435117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Changes</a:t>
            </a:r>
            <a:endParaRPr lang="en-US" dirty="0"/>
          </a:p>
        </p:txBody>
      </p:sp>
      <p:sp>
        <p:nvSpPr>
          <p:cNvPr id="3" name="Content Placeholder 2"/>
          <p:cNvSpPr>
            <a:spLocks noGrp="1"/>
          </p:cNvSpPr>
          <p:nvPr>
            <p:ph idx="1"/>
          </p:nvPr>
        </p:nvSpPr>
        <p:spPr/>
        <p:txBody>
          <a:bodyPr/>
          <a:lstStyle/>
          <a:p>
            <a:r>
              <a:rPr lang="en-US" dirty="0" smtClean="0"/>
              <a:t>Problems may be added, and intervention or plans for intervention may be changed; thus the status of each problem is available for the information of all members of the various professions involved in caring for the patient.</a:t>
            </a:r>
            <a:endParaRPr lang="en-US" dirty="0"/>
          </a:p>
        </p:txBody>
      </p:sp>
    </p:spTree>
    <p:extLst>
      <p:ext uri="{BB962C8B-B14F-4D97-AF65-F5344CB8AC3E}">
        <p14:creationId xmlns:p14="http://schemas.microsoft.com/office/powerpoint/2010/main" val="288214142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Initial Plan</a:t>
            </a:r>
            <a:endParaRPr lang="en-US" dirty="0"/>
          </a:p>
        </p:txBody>
      </p:sp>
      <p:sp>
        <p:nvSpPr>
          <p:cNvPr id="3" name="Content Placeholder 2"/>
          <p:cNvSpPr>
            <a:spLocks noGrp="1"/>
          </p:cNvSpPr>
          <p:nvPr>
            <p:ph idx="1"/>
          </p:nvPr>
        </p:nvSpPr>
        <p:spPr/>
        <p:txBody>
          <a:bodyPr/>
          <a:lstStyle/>
          <a:p>
            <a:r>
              <a:rPr lang="en-US" dirty="0" smtClean="0"/>
              <a:t>Initial Plan – This is the third major section of the POMR, in which each separate problem is named and described.</a:t>
            </a:r>
            <a:endParaRPr lang="en-US" dirty="0"/>
          </a:p>
        </p:txBody>
      </p:sp>
    </p:spTree>
    <p:extLst>
      <p:ext uri="{BB962C8B-B14F-4D97-AF65-F5344CB8AC3E}">
        <p14:creationId xmlns:p14="http://schemas.microsoft.com/office/powerpoint/2010/main" val="366146118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r>
              <a:rPr lang="en-US" dirty="0" smtClean="0"/>
              <a:t>POMR is Problem Oriented Medical Records – A method of recording data about the health status of a patient in a problem-solving system.</a:t>
            </a:r>
          </a:p>
        </p:txBody>
      </p:sp>
    </p:spTree>
    <p:extLst>
      <p:ext uri="{BB962C8B-B14F-4D97-AF65-F5344CB8AC3E}">
        <p14:creationId xmlns:p14="http://schemas.microsoft.com/office/powerpoint/2010/main" val="2980877014"/>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Format</a:t>
            </a:r>
            <a:endParaRPr lang="en-US" dirty="0"/>
          </a:p>
        </p:txBody>
      </p:sp>
      <p:sp>
        <p:nvSpPr>
          <p:cNvPr id="3" name="Content Placeholder 2"/>
          <p:cNvSpPr>
            <a:spLocks noGrp="1"/>
          </p:cNvSpPr>
          <p:nvPr>
            <p:ph idx="1"/>
          </p:nvPr>
        </p:nvSpPr>
        <p:spPr/>
        <p:txBody>
          <a:bodyPr/>
          <a:lstStyle/>
          <a:p>
            <a:r>
              <a:rPr lang="en-US" dirty="0" smtClean="0"/>
              <a:t>Usually that four-letter word, SOAP format is used.</a:t>
            </a:r>
            <a:endParaRPr lang="en-US" dirty="0"/>
          </a:p>
        </p:txBody>
      </p:sp>
    </p:spTree>
    <p:extLst>
      <p:ext uri="{BB962C8B-B14F-4D97-AF65-F5344CB8AC3E}">
        <p14:creationId xmlns:p14="http://schemas.microsoft.com/office/powerpoint/2010/main" val="174475328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Following</a:t>
            </a:r>
            <a:endParaRPr lang="en-US" dirty="0"/>
          </a:p>
        </p:txBody>
      </p:sp>
      <p:sp>
        <p:nvSpPr>
          <p:cNvPr id="3" name="Content Placeholder 2"/>
          <p:cNvSpPr>
            <a:spLocks noGrp="1"/>
          </p:cNvSpPr>
          <p:nvPr>
            <p:ph idx="1"/>
          </p:nvPr>
        </p:nvSpPr>
        <p:spPr/>
        <p:txBody>
          <a:bodyPr/>
          <a:lstStyle/>
          <a:p>
            <a:r>
              <a:rPr lang="en-US" dirty="0" smtClean="0"/>
              <a:t>After an initial plan for each problem is formulated and recorded, the problems are followed in the progress notes by narrative notes in the SOAP format or by flow sheets showing the significant data in tabular manner.</a:t>
            </a:r>
            <a:endParaRPr lang="en-US" dirty="0"/>
          </a:p>
        </p:txBody>
      </p:sp>
    </p:spTree>
    <p:extLst>
      <p:ext uri="{BB962C8B-B14F-4D97-AF65-F5344CB8AC3E}">
        <p14:creationId xmlns:p14="http://schemas.microsoft.com/office/powerpoint/2010/main" val="5567785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Discharge</a:t>
            </a:r>
            <a:endParaRPr lang="en-US" dirty="0"/>
          </a:p>
        </p:txBody>
      </p:sp>
      <p:sp>
        <p:nvSpPr>
          <p:cNvPr id="3" name="Content Placeholder 2"/>
          <p:cNvSpPr>
            <a:spLocks noGrp="1"/>
          </p:cNvSpPr>
          <p:nvPr>
            <p:ph idx="1"/>
          </p:nvPr>
        </p:nvSpPr>
        <p:spPr/>
        <p:txBody>
          <a:bodyPr/>
          <a:lstStyle/>
          <a:p>
            <a:r>
              <a:rPr lang="en-US" dirty="0" smtClean="0"/>
              <a:t>A discharge summary is formulated and written, relating the overall assessment of progress during treatment and the plans for follow-up or referral.</a:t>
            </a:r>
            <a:endParaRPr lang="en-US" dirty="0"/>
          </a:p>
        </p:txBody>
      </p:sp>
    </p:spTree>
    <p:extLst>
      <p:ext uri="{BB962C8B-B14F-4D97-AF65-F5344CB8AC3E}">
        <p14:creationId xmlns:p14="http://schemas.microsoft.com/office/powerpoint/2010/main" val="165041699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Summary</a:t>
            </a:r>
            <a:endParaRPr lang="en-US" dirty="0"/>
          </a:p>
        </p:txBody>
      </p:sp>
      <p:sp>
        <p:nvSpPr>
          <p:cNvPr id="3" name="Content Placeholder 2"/>
          <p:cNvSpPr>
            <a:spLocks noGrp="1"/>
          </p:cNvSpPr>
          <p:nvPr>
            <p:ph idx="1"/>
          </p:nvPr>
        </p:nvSpPr>
        <p:spPr/>
        <p:txBody>
          <a:bodyPr/>
          <a:lstStyle/>
          <a:p>
            <a:r>
              <a:rPr lang="en-US" dirty="0" smtClean="0"/>
              <a:t>The summary allows a review of all the problems initially identified and encourages continuity of care for </a:t>
            </a:r>
            <a:r>
              <a:rPr lang="en-US" smtClean="0"/>
              <a:t>the patient.</a:t>
            </a:r>
            <a:endParaRPr lang="en-US"/>
          </a:p>
        </p:txBody>
      </p:sp>
    </p:spTree>
    <p:extLst>
      <p:ext uri="{BB962C8B-B14F-4D97-AF65-F5344CB8AC3E}">
        <p14:creationId xmlns:p14="http://schemas.microsoft.com/office/powerpoint/2010/main" val="23734702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Preserves</a:t>
            </a:r>
            <a:endParaRPr lang="en-US" dirty="0"/>
          </a:p>
        </p:txBody>
      </p:sp>
      <p:sp>
        <p:nvSpPr>
          <p:cNvPr id="3" name="Content Placeholder 2"/>
          <p:cNvSpPr>
            <a:spLocks noGrp="1"/>
          </p:cNvSpPr>
          <p:nvPr>
            <p:ph idx="1"/>
          </p:nvPr>
        </p:nvSpPr>
        <p:spPr/>
        <p:txBody>
          <a:bodyPr/>
          <a:lstStyle/>
          <a:p>
            <a:r>
              <a:rPr lang="en-US" dirty="0" smtClean="0"/>
              <a:t>The POMR preserves the data in an easily accessible way that encourages ongoing assessment and revision of the health care plan by all members of the health care team.</a:t>
            </a:r>
            <a:endParaRPr lang="en-US" dirty="0"/>
          </a:p>
        </p:txBody>
      </p:sp>
    </p:spTree>
    <p:extLst>
      <p:ext uri="{BB962C8B-B14F-4D97-AF65-F5344CB8AC3E}">
        <p14:creationId xmlns:p14="http://schemas.microsoft.com/office/powerpoint/2010/main" val="94179854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Format</a:t>
            </a:r>
            <a:endParaRPr lang="en-US" dirty="0"/>
          </a:p>
        </p:txBody>
      </p:sp>
      <p:sp>
        <p:nvSpPr>
          <p:cNvPr id="3" name="Content Placeholder 2"/>
          <p:cNvSpPr>
            <a:spLocks noGrp="1"/>
          </p:cNvSpPr>
          <p:nvPr>
            <p:ph idx="1"/>
          </p:nvPr>
        </p:nvSpPr>
        <p:spPr/>
        <p:txBody>
          <a:bodyPr/>
          <a:lstStyle/>
          <a:p>
            <a:r>
              <a:rPr lang="en-US" dirty="0" smtClean="0"/>
              <a:t>The particular format of the system used varies from setting to setting, but the components of the method are similar.</a:t>
            </a:r>
          </a:p>
          <a:p>
            <a:r>
              <a:rPr lang="en-US" dirty="0" smtClean="0"/>
              <a:t>*This can be a source of frustration.</a:t>
            </a:r>
          </a:p>
          <a:p>
            <a:pPr marL="0" indent="0">
              <a:buNone/>
            </a:pPr>
            <a:endParaRPr lang="en-US" dirty="0"/>
          </a:p>
        </p:txBody>
      </p:sp>
    </p:spTree>
    <p:extLst>
      <p:ext uri="{BB962C8B-B14F-4D97-AF65-F5344CB8AC3E}">
        <p14:creationId xmlns:p14="http://schemas.microsoft.com/office/powerpoint/2010/main" val="182776641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Data Base</a:t>
            </a:r>
            <a:endParaRPr lang="en-US" dirty="0"/>
          </a:p>
        </p:txBody>
      </p:sp>
      <p:sp>
        <p:nvSpPr>
          <p:cNvPr id="3" name="Content Placeholder 2"/>
          <p:cNvSpPr>
            <a:spLocks noGrp="1"/>
          </p:cNvSpPr>
          <p:nvPr>
            <p:ph idx="1"/>
          </p:nvPr>
        </p:nvSpPr>
        <p:spPr/>
        <p:txBody>
          <a:bodyPr/>
          <a:lstStyle/>
          <a:p>
            <a:r>
              <a:rPr lang="en-US" dirty="0" smtClean="0"/>
              <a:t>Data Collection – A data base is collected before beginning the process of identifying the patient’s problems.</a:t>
            </a:r>
            <a:endParaRPr lang="en-US" dirty="0"/>
          </a:p>
        </p:txBody>
      </p:sp>
    </p:spTree>
    <p:extLst>
      <p:ext uri="{BB962C8B-B14F-4D97-AF65-F5344CB8AC3E}">
        <p14:creationId xmlns:p14="http://schemas.microsoft.com/office/powerpoint/2010/main" val="22304529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All Information	</a:t>
            </a:r>
            <a:endParaRPr lang="en-US" dirty="0"/>
          </a:p>
        </p:txBody>
      </p:sp>
      <p:sp>
        <p:nvSpPr>
          <p:cNvPr id="3" name="Content Placeholder 2"/>
          <p:cNvSpPr>
            <a:spLocks noGrp="1"/>
          </p:cNvSpPr>
          <p:nvPr>
            <p:ph idx="1"/>
          </p:nvPr>
        </p:nvSpPr>
        <p:spPr/>
        <p:txBody>
          <a:bodyPr/>
          <a:lstStyle/>
          <a:p>
            <a:r>
              <a:rPr lang="en-US" dirty="0" smtClean="0"/>
              <a:t>The data base consists of all information available that contributes to this end, such as that collected in an interview with the patient and family or others, that from a health assessment or physical examination of the patient, and that from various laboratory and other radiological tests.</a:t>
            </a:r>
            <a:endParaRPr lang="en-US" dirty="0"/>
          </a:p>
        </p:txBody>
      </p:sp>
    </p:spTree>
    <p:extLst>
      <p:ext uri="{BB962C8B-B14F-4D97-AF65-F5344CB8AC3E}">
        <p14:creationId xmlns:p14="http://schemas.microsoft.com/office/powerpoint/2010/main" val="185961900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Complete</a:t>
            </a:r>
            <a:endParaRPr lang="en-US" dirty="0"/>
          </a:p>
        </p:txBody>
      </p:sp>
      <p:sp>
        <p:nvSpPr>
          <p:cNvPr id="3" name="Content Placeholder 2"/>
          <p:cNvSpPr>
            <a:spLocks noGrp="1"/>
          </p:cNvSpPr>
          <p:nvPr>
            <p:ph idx="1"/>
          </p:nvPr>
        </p:nvSpPr>
        <p:spPr/>
        <p:txBody>
          <a:bodyPr/>
          <a:lstStyle/>
          <a:p>
            <a:r>
              <a:rPr lang="en-US" dirty="0" smtClean="0"/>
              <a:t>It is recommended that the data base be as complete as possible, limited only by potential hazard, pain or discomfort to the patient, or excessive assumed expense of the diagnostic procedure.</a:t>
            </a:r>
            <a:endParaRPr lang="en-US" dirty="0"/>
          </a:p>
        </p:txBody>
      </p:sp>
    </p:spTree>
    <p:extLst>
      <p:ext uri="{BB962C8B-B14F-4D97-AF65-F5344CB8AC3E}">
        <p14:creationId xmlns:p14="http://schemas.microsoft.com/office/powerpoint/2010/main" val="182609731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Interview</a:t>
            </a:r>
            <a:endParaRPr lang="en-US" dirty="0"/>
          </a:p>
        </p:txBody>
      </p:sp>
      <p:sp>
        <p:nvSpPr>
          <p:cNvPr id="3" name="Content Placeholder 2"/>
          <p:cNvSpPr>
            <a:spLocks noGrp="1"/>
          </p:cNvSpPr>
          <p:nvPr>
            <p:ph idx="1"/>
          </p:nvPr>
        </p:nvSpPr>
        <p:spPr/>
        <p:txBody>
          <a:bodyPr/>
          <a:lstStyle/>
          <a:p>
            <a:r>
              <a:rPr lang="en-US" dirty="0" smtClean="0"/>
              <a:t>History – The interview, augmented by prior records, provides the patient’s history, including the reason for contact.</a:t>
            </a:r>
            <a:endParaRPr lang="en-US" dirty="0"/>
          </a:p>
        </p:txBody>
      </p:sp>
    </p:spTree>
    <p:extLst>
      <p:ext uri="{BB962C8B-B14F-4D97-AF65-F5344CB8AC3E}">
        <p14:creationId xmlns:p14="http://schemas.microsoft.com/office/powerpoint/2010/main" val="231015408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Description (and more history)</a:t>
            </a:r>
            <a:endParaRPr lang="en-US" dirty="0"/>
          </a:p>
        </p:txBody>
      </p:sp>
      <p:sp>
        <p:nvSpPr>
          <p:cNvPr id="3" name="Content Placeholder 2"/>
          <p:cNvSpPr>
            <a:spLocks noGrp="1"/>
          </p:cNvSpPr>
          <p:nvPr>
            <p:ph idx="1"/>
          </p:nvPr>
        </p:nvSpPr>
        <p:spPr/>
        <p:txBody>
          <a:bodyPr/>
          <a:lstStyle/>
          <a:p>
            <a:r>
              <a:rPr lang="en-US" dirty="0" smtClean="0"/>
              <a:t>The interview also should include an identifying statement that is a descriptive profile of the person; a family illness history, a history of the current illness; a history of past illness; an account of the patient’s current health practices; and a review of systems.</a:t>
            </a:r>
            <a:endParaRPr lang="en-US" dirty="0"/>
          </a:p>
        </p:txBody>
      </p:sp>
    </p:spTree>
    <p:extLst>
      <p:ext uri="{BB962C8B-B14F-4D97-AF65-F5344CB8AC3E}">
        <p14:creationId xmlns:p14="http://schemas.microsoft.com/office/powerpoint/2010/main" val="26257666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51</TotalTime>
  <Words>626</Words>
  <Application>Microsoft Office PowerPoint</Application>
  <PresentationFormat>Widescreen</PresentationFormat>
  <Paragraphs>49</Paragraphs>
  <Slides>23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23</vt:i4>
      </vt:variant>
    </vt:vector>
  </HeadingPairs>
  <TitlesOfParts>
    <vt:vector size="27" baseType="lpstr">
      <vt:lpstr>Arial</vt:lpstr>
      <vt:lpstr>Calibri</vt:lpstr>
      <vt:lpstr>Calibri Light</vt:lpstr>
      <vt:lpstr>Office Theme</vt:lpstr>
      <vt:lpstr>Problem Oriented Medical Record</vt:lpstr>
      <vt:lpstr>PowerPoint Presentation</vt:lpstr>
      <vt:lpstr>Preserves</vt:lpstr>
      <vt:lpstr>Format</vt:lpstr>
      <vt:lpstr>Data Base</vt:lpstr>
      <vt:lpstr>All Information </vt:lpstr>
      <vt:lpstr>Complete</vt:lpstr>
      <vt:lpstr>Interview</vt:lpstr>
      <vt:lpstr>Description (and more history)</vt:lpstr>
      <vt:lpstr>PowerPoint Presentation</vt:lpstr>
      <vt:lpstr>Physical Examination</vt:lpstr>
      <vt:lpstr>Extent</vt:lpstr>
      <vt:lpstr>The Master Problem List</vt:lpstr>
      <vt:lpstr>Identification</vt:lpstr>
      <vt:lpstr>Definition</vt:lpstr>
      <vt:lpstr>Includes</vt:lpstr>
      <vt:lpstr>Index</vt:lpstr>
      <vt:lpstr>Changes</vt:lpstr>
      <vt:lpstr>Initial Plan</vt:lpstr>
      <vt:lpstr>Format</vt:lpstr>
      <vt:lpstr>Following</vt:lpstr>
      <vt:lpstr>Discharge</vt:lpstr>
      <vt:lpstr>Summary</vt:lpstr>
    </vt:vector>
  </TitlesOfParts>
  <Company>LBCC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Problem Oriented Medical Record</dc:title>
  <dc:creator>Jennifer M. Clark</dc:creator>
  <cp:lastModifiedBy>Jennifer M. Clark</cp:lastModifiedBy>
  <cp:revision>6</cp:revision>
  <dcterms:created xsi:type="dcterms:W3CDTF">2014-07-28T21:42:15Z</dcterms:created>
  <dcterms:modified xsi:type="dcterms:W3CDTF">2014-07-28T22:33:39Z</dcterms:modified>
</cp:coreProperties>
</file>

<file path=docProps/thumbnail.jpeg>
</file>