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fntdata" ContentType="application/x-fontdata"/>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21"/>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Lst>
  <p:sldSz cx="9144000" cy="5143500" type="screen16x9"/>
  <p:notesSz cx="6858000" cy="9144000"/>
  <p:embeddedFontLst>
    <p:embeddedFont>
      <p:font typeface="Proxima Nova" panose="020B0604020202020204" charset="0"/>
      <p:regular r:id="rId22"/>
      <p:bold r:id="rId23"/>
      <p:italic r:id="rId24"/>
      <p:boldItalic r:id="rId25"/>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44" d="100"/>
          <a:sy n="144" d="100"/>
        </p:scale>
        <p:origin x="654" y="11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font" Target="fonts/font4.fntdata"/><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font" Target="fonts/font3.fntdata"/><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font" Target="fonts/font2.fntdata"/><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font" Target="fonts/font1.fntdata"/><Relationship Id="rId27"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400"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5"/>
        <p:cNvGrpSpPr/>
        <p:nvPr/>
      </p:nvGrpSpPr>
      <p:grpSpPr>
        <a:xfrm>
          <a:off x="0" y="0"/>
          <a:ext cx="0" cy="0"/>
          <a:chOff x="0" y="0"/>
          <a:chExt cx="0" cy="0"/>
        </a:xfrm>
      </p:grpSpPr>
      <p:sp>
        <p:nvSpPr>
          <p:cNvPr id="56" name="Shape 5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7" name="Shape 5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7"/>
        <p:cNvGrpSpPr/>
        <p:nvPr/>
      </p:nvGrpSpPr>
      <p:grpSpPr>
        <a:xfrm>
          <a:off x="0" y="0"/>
          <a:ext cx="0" cy="0"/>
          <a:chOff x="0" y="0"/>
          <a:chExt cx="0" cy="0"/>
        </a:xfrm>
      </p:grpSpPr>
      <p:sp>
        <p:nvSpPr>
          <p:cNvPr id="108" name="Shape 10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9" name="Shape 109"/>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r>
              <a:rPr lang="en"/>
              <a:t>University of North Texas Health Science Center, Office of Regulatory Compliance. (2004). Clinical Documentation &amp; Compliance Manual, 6.</a:t>
            </a: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2"/>
        <p:cNvGrpSpPr/>
        <p:nvPr/>
      </p:nvGrpSpPr>
      <p:grpSpPr>
        <a:xfrm>
          <a:off x="0" y="0"/>
          <a:ext cx="0" cy="0"/>
          <a:chOff x="0" y="0"/>
          <a:chExt cx="0" cy="0"/>
        </a:xfrm>
      </p:grpSpPr>
      <p:sp>
        <p:nvSpPr>
          <p:cNvPr id="113" name="Shape 11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14" name="Shape 11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r>
              <a:rPr lang="en"/>
              <a:t>University of North Texas Health Science Center, Office of Regulatory Compliance. (2004). Clinical Documentation &amp; Compliance Manual, 6.</a:t>
            </a: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8"/>
        <p:cNvGrpSpPr/>
        <p:nvPr/>
      </p:nvGrpSpPr>
      <p:grpSpPr>
        <a:xfrm>
          <a:off x="0" y="0"/>
          <a:ext cx="0" cy="0"/>
          <a:chOff x="0" y="0"/>
          <a:chExt cx="0" cy="0"/>
        </a:xfrm>
      </p:grpSpPr>
      <p:sp>
        <p:nvSpPr>
          <p:cNvPr id="119" name="Shape 11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0" name="Shape 12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4"/>
        <p:cNvGrpSpPr/>
        <p:nvPr/>
      </p:nvGrpSpPr>
      <p:grpSpPr>
        <a:xfrm>
          <a:off x="0" y="0"/>
          <a:ext cx="0" cy="0"/>
          <a:chOff x="0" y="0"/>
          <a:chExt cx="0" cy="0"/>
        </a:xfrm>
      </p:grpSpPr>
      <p:sp>
        <p:nvSpPr>
          <p:cNvPr id="125" name="Shape 12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26" name="Shape 12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0"/>
        <p:cNvGrpSpPr/>
        <p:nvPr/>
      </p:nvGrpSpPr>
      <p:grpSpPr>
        <a:xfrm>
          <a:off x="0" y="0"/>
          <a:ext cx="0" cy="0"/>
          <a:chOff x="0" y="0"/>
          <a:chExt cx="0" cy="0"/>
        </a:xfrm>
      </p:grpSpPr>
      <p:sp>
        <p:nvSpPr>
          <p:cNvPr id="131" name="Shape 13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2" name="Shape 13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6"/>
        <p:cNvGrpSpPr/>
        <p:nvPr/>
      </p:nvGrpSpPr>
      <p:grpSpPr>
        <a:xfrm>
          <a:off x="0" y="0"/>
          <a:ext cx="0" cy="0"/>
          <a:chOff x="0" y="0"/>
          <a:chExt cx="0" cy="0"/>
        </a:xfrm>
      </p:grpSpPr>
      <p:sp>
        <p:nvSpPr>
          <p:cNvPr id="137" name="Shape 13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38" name="Shape 138"/>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3"/>
        <p:cNvGrpSpPr/>
        <p:nvPr/>
      </p:nvGrpSpPr>
      <p:grpSpPr>
        <a:xfrm>
          <a:off x="0" y="0"/>
          <a:ext cx="0" cy="0"/>
          <a:chOff x="0" y="0"/>
          <a:chExt cx="0" cy="0"/>
        </a:xfrm>
      </p:grpSpPr>
      <p:sp>
        <p:nvSpPr>
          <p:cNvPr id="144" name="Shape 14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45" name="Shape 145"/>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9"/>
        <p:cNvGrpSpPr/>
        <p:nvPr/>
      </p:nvGrpSpPr>
      <p:grpSpPr>
        <a:xfrm>
          <a:off x="0" y="0"/>
          <a:ext cx="0" cy="0"/>
          <a:chOff x="0" y="0"/>
          <a:chExt cx="0" cy="0"/>
        </a:xfrm>
      </p:grpSpPr>
      <p:sp>
        <p:nvSpPr>
          <p:cNvPr id="150" name="Shape 15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1" name="Shape 15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4"/>
        <p:cNvGrpSpPr/>
        <p:nvPr/>
      </p:nvGrpSpPr>
      <p:grpSpPr>
        <a:xfrm>
          <a:off x="0" y="0"/>
          <a:ext cx="0" cy="0"/>
          <a:chOff x="0" y="0"/>
          <a:chExt cx="0" cy="0"/>
        </a:xfrm>
      </p:grpSpPr>
      <p:sp>
        <p:nvSpPr>
          <p:cNvPr id="155" name="Shape 15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56" name="Shape 15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9"/>
        <p:cNvGrpSpPr/>
        <p:nvPr/>
      </p:nvGrpSpPr>
      <p:grpSpPr>
        <a:xfrm>
          <a:off x="0" y="0"/>
          <a:ext cx="0" cy="0"/>
          <a:chOff x="0" y="0"/>
          <a:chExt cx="0" cy="0"/>
        </a:xfrm>
      </p:grpSpPr>
      <p:sp>
        <p:nvSpPr>
          <p:cNvPr id="160" name="Shape 16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61" name="Shape 16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0"/>
        <p:cNvGrpSpPr/>
        <p:nvPr/>
      </p:nvGrpSpPr>
      <p:grpSpPr>
        <a:xfrm>
          <a:off x="0" y="0"/>
          <a:ext cx="0" cy="0"/>
          <a:chOff x="0" y="0"/>
          <a:chExt cx="0" cy="0"/>
        </a:xfrm>
      </p:grpSpPr>
      <p:sp>
        <p:nvSpPr>
          <p:cNvPr id="61" name="Shape 6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2" name="Shape 6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5"/>
        <p:cNvGrpSpPr/>
        <p:nvPr/>
      </p:nvGrpSpPr>
      <p:grpSpPr>
        <a:xfrm>
          <a:off x="0" y="0"/>
          <a:ext cx="0" cy="0"/>
          <a:chOff x="0" y="0"/>
          <a:chExt cx="0" cy="0"/>
        </a:xfrm>
      </p:grpSpPr>
      <p:sp>
        <p:nvSpPr>
          <p:cNvPr id="66" name="Shape 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7" name="Shape 6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0"/>
        <p:cNvGrpSpPr/>
        <p:nvPr/>
      </p:nvGrpSpPr>
      <p:grpSpPr>
        <a:xfrm>
          <a:off x="0" y="0"/>
          <a:ext cx="0" cy="0"/>
          <a:chOff x="0" y="0"/>
          <a:chExt cx="0" cy="0"/>
        </a:xfrm>
      </p:grpSpPr>
      <p:sp>
        <p:nvSpPr>
          <p:cNvPr id="71" name="Shape 71"/>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2" name="Shape 72"/>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5"/>
        <p:cNvGrpSpPr/>
        <p:nvPr/>
      </p:nvGrpSpPr>
      <p:grpSpPr>
        <a:xfrm>
          <a:off x="0" y="0"/>
          <a:ext cx="0" cy="0"/>
          <a:chOff x="0" y="0"/>
          <a:chExt cx="0" cy="0"/>
        </a:xfrm>
      </p:grpSpPr>
      <p:sp>
        <p:nvSpPr>
          <p:cNvPr id="76" name="Shape 7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7" name="Shape 77"/>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r>
              <a:rPr lang="en"/>
              <a:t>University of North Texas Health Science Center, Office of Regulatory Compliance. (2004). Clinical Documentation &amp; Compliance Manual, 6.</a:t>
            </a: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1"/>
        <p:cNvGrpSpPr/>
        <p:nvPr/>
      </p:nvGrpSpPr>
      <p:grpSpPr>
        <a:xfrm>
          <a:off x="0" y="0"/>
          <a:ext cx="0" cy="0"/>
          <a:chOff x="0" y="0"/>
          <a:chExt cx="0" cy="0"/>
        </a:xfrm>
      </p:grpSpPr>
      <p:sp>
        <p:nvSpPr>
          <p:cNvPr id="82" name="Shape 8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83" name="Shape 8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8"/>
        <p:cNvGrpSpPr/>
        <p:nvPr/>
      </p:nvGrpSpPr>
      <p:grpSpPr>
        <a:xfrm>
          <a:off x="0" y="0"/>
          <a:ext cx="0" cy="0"/>
          <a:chOff x="0" y="0"/>
          <a:chExt cx="0" cy="0"/>
        </a:xfrm>
      </p:grpSpPr>
      <p:sp>
        <p:nvSpPr>
          <p:cNvPr id="89" name="Shape 89"/>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0" name="Shape 90"/>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4"/>
        <p:cNvGrpSpPr/>
        <p:nvPr/>
      </p:nvGrpSpPr>
      <p:grpSpPr>
        <a:xfrm>
          <a:off x="0" y="0"/>
          <a:ext cx="0" cy="0"/>
          <a:chOff x="0" y="0"/>
          <a:chExt cx="0" cy="0"/>
        </a:xfrm>
      </p:grpSpPr>
      <p:sp>
        <p:nvSpPr>
          <p:cNvPr id="95" name="Shape 95"/>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96" name="Shape 96"/>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2"/>
        <p:cNvGrpSpPr/>
        <p:nvPr/>
      </p:nvGrpSpPr>
      <p:grpSpPr>
        <a:xfrm>
          <a:off x="0" y="0"/>
          <a:ext cx="0" cy="0"/>
          <a:chOff x="0" y="0"/>
          <a:chExt cx="0" cy="0"/>
        </a:xfrm>
      </p:grpSpPr>
      <p:sp>
        <p:nvSpPr>
          <p:cNvPr id="103" name="Shape 103"/>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104" name="Shape 104"/>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bg>
      <p:bgPr>
        <a:solidFill>
          <a:schemeClr val="dk1"/>
        </a:solidFill>
        <a:effectLst/>
      </p:bgPr>
    </p:bg>
    <p:spTree>
      <p:nvGrpSpPr>
        <p:cNvPr id="1" name="Shape 9"/>
        <p:cNvGrpSpPr/>
        <p:nvPr/>
      </p:nvGrpSpPr>
      <p:grpSpPr>
        <a:xfrm>
          <a:off x="0" y="0"/>
          <a:ext cx="0" cy="0"/>
          <a:chOff x="0" y="0"/>
          <a:chExt cx="0" cy="0"/>
        </a:xfrm>
      </p:grpSpPr>
      <p:cxnSp>
        <p:nvCxnSpPr>
          <p:cNvPr id="10" name="Shape 10"/>
          <p:cNvCxnSpPr/>
          <p:nvPr/>
        </p:nvCxnSpPr>
        <p:spPr>
          <a:xfrm>
            <a:off x="0" y="2998150"/>
            <a:ext cx="9144000" cy="0"/>
          </a:xfrm>
          <a:prstGeom prst="straightConnector1">
            <a:avLst/>
          </a:prstGeom>
          <a:noFill/>
          <a:ln w="19050" cap="flat" cmpd="sng">
            <a:solidFill>
              <a:schemeClr val="lt2"/>
            </a:solidFill>
            <a:prstDash val="solid"/>
            <a:round/>
            <a:headEnd type="none" w="med" len="med"/>
            <a:tailEnd type="none" w="med" len="med"/>
          </a:ln>
        </p:spPr>
      </p:cxnSp>
      <p:sp>
        <p:nvSpPr>
          <p:cNvPr id="11" name="Shape 11"/>
          <p:cNvSpPr txBox="1">
            <a:spLocks noGrp="1"/>
          </p:cNvSpPr>
          <p:nvPr>
            <p:ph type="ctrTitle"/>
          </p:nvPr>
        </p:nvSpPr>
        <p:spPr>
          <a:xfrm>
            <a:off x="510450" y="1257300"/>
            <a:ext cx="8123100" cy="1588500"/>
          </a:xfrm>
          <a:prstGeom prst="rect">
            <a:avLst/>
          </a:prstGeom>
        </p:spPr>
        <p:txBody>
          <a:bodyPr lIns="91425" tIns="91425" rIns="91425" bIns="91425" anchor="b" anchorCtr="0"/>
          <a:lstStyle>
            <a:lvl1pPr lvl="0">
              <a:spcBef>
                <a:spcPts val="0"/>
              </a:spcBef>
              <a:buClr>
                <a:schemeClr val="lt1"/>
              </a:buClr>
              <a:buSzPct val="100000"/>
              <a:defRPr sz="4800">
                <a:solidFill>
                  <a:schemeClr val="lt1"/>
                </a:solidFill>
              </a:defRPr>
            </a:lvl1pPr>
            <a:lvl2pPr lvl="1">
              <a:spcBef>
                <a:spcPts val="0"/>
              </a:spcBef>
              <a:buClr>
                <a:schemeClr val="lt1"/>
              </a:buClr>
              <a:buSzPct val="100000"/>
              <a:defRPr sz="4800">
                <a:solidFill>
                  <a:schemeClr val="lt1"/>
                </a:solidFill>
              </a:defRPr>
            </a:lvl2pPr>
            <a:lvl3pPr lvl="2">
              <a:spcBef>
                <a:spcPts val="0"/>
              </a:spcBef>
              <a:buClr>
                <a:schemeClr val="lt1"/>
              </a:buClr>
              <a:buSzPct val="100000"/>
              <a:defRPr sz="4800">
                <a:solidFill>
                  <a:schemeClr val="lt1"/>
                </a:solidFill>
              </a:defRPr>
            </a:lvl3pPr>
            <a:lvl4pPr lvl="3">
              <a:spcBef>
                <a:spcPts val="0"/>
              </a:spcBef>
              <a:buClr>
                <a:schemeClr val="lt1"/>
              </a:buClr>
              <a:buSzPct val="100000"/>
              <a:defRPr sz="4800">
                <a:solidFill>
                  <a:schemeClr val="lt1"/>
                </a:solidFill>
              </a:defRPr>
            </a:lvl4pPr>
            <a:lvl5pPr lvl="4">
              <a:spcBef>
                <a:spcPts val="0"/>
              </a:spcBef>
              <a:buClr>
                <a:schemeClr val="lt1"/>
              </a:buClr>
              <a:buSzPct val="100000"/>
              <a:defRPr sz="4800">
                <a:solidFill>
                  <a:schemeClr val="lt1"/>
                </a:solidFill>
              </a:defRPr>
            </a:lvl5pPr>
            <a:lvl6pPr lvl="5">
              <a:spcBef>
                <a:spcPts val="0"/>
              </a:spcBef>
              <a:buClr>
                <a:schemeClr val="lt1"/>
              </a:buClr>
              <a:buSzPct val="100000"/>
              <a:defRPr sz="4800">
                <a:solidFill>
                  <a:schemeClr val="lt1"/>
                </a:solidFill>
              </a:defRPr>
            </a:lvl6pPr>
            <a:lvl7pPr lvl="6">
              <a:spcBef>
                <a:spcPts val="0"/>
              </a:spcBef>
              <a:buClr>
                <a:schemeClr val="lt1"/>
              </a:buClr>
              <a:buSzPct val="100000"/>
              <a:defRPr sz="4800">
                <a:solidFill>
                  <a:schemeClr val="lt1"/>
                </a:solidFill>
              </a:defRPr>
            </a:lvl7pPr>
            <a:lvl8pPr lvl="7">
              <a:spcBef>
                <a:spcPts val="0"/>
              </a:spcBef>
              <a:buClr>
                <a:schemeClr val="lt1"/>
              </a:buClr>
              <a:buSzPct val="100000"/>
              <a:defRPr sz="4800">
                <a:solidFill>
                  <a:schemeClr val="lt1"/>
                </a:solidFill>
              </a:defRPr>
            </a:lvl8pPr>
            <a:lvl9pPr lvl="8">
              <a:spcBef>
                <a:spcPts val="0"/>
              </a:spcBef>
              <a:buClr>
                <a:schemeClr val="lt1"/>
              </a:buClr>
              <a:buSzPct val="100000"/>
              <a:defRPr sz="4800">
                <a:solidFill>
                  <a:schemeClr val="lt1"/>
                </a:solidFill>
              </a:defRPr>
            </a:lvl9pPr>
          </a:lstStyle>
          <a:p>
            <a:endParaRPr/>
          </a:p>
        </p:txBody>
      </p:sp>
      <p:sp>
        <p:nvSpPr>
          <p:cNvPr id="12" name="Shape 12"/>
          <p:cNvSpPr txBox="1">
            <a:spLocks noGrp="1"/>
          </p:cNvSpPr>
          <p:nvPr>
            <p:ph type="subTitle" idx="1"/>
          </p:nvPr>
        </p:nvSpPr>
        <p:spPr>
          <a:xfrm>
            <a:off x="510450" y="3182312"/>
            <a:ext cx="8123100" cy="630000"/>
          </a:xfrm>
          <a:prstGeom prst="rect">
            <a:avLst/>
          </a:prstGeom>
        </p:spPr>
        <p:txBody>
          <a:bodyPr lIns="91425" tIns="91425" rIns="91425" bIns="91425" anchor="t" anchorCtr="0"/>
          <a:lstStyle>
            <a:lvl1pPr lvl="0">
              <a:lnSpc>
                <a:spcPct val="100000"/>
              </a:lnSpc>
              <a:spcBef>
                <a:spcPts val="0"/>
              </a:spcBef>
              <a:spcAft>
                <a:spcPts val="0"/>
              </a:spcAft>
              <a:buClr>
                <a:schemeClr val="lt1"/>
              </a:buClr>
              <a:buSzPct val="100000"/>
              <a:buNone/>
              <a:defRPr sz="2400">
                <a:solidFill>
                  <a:schemeClr val="lt1"/>
                </a:solidFill>
              </a:defRPr>
            </a:lvl1pPr>
            <a:lvl2pPr lvl="1">
              <a:lnSpc>
                <a:spcPct val="100000"/>
              </a:lnSpc>
              <a:spcBef>
                <a:spcPts val="0"/>
              </a:spcBef>
              <a:spcAft>
                <a:spcPts val="0"/>
              </a:spcAft>
              <a:buClr>
                <a:schemeClr val="lt1"/>
              </a:buClr>
              <a:buSzPct val="100000"/>
              <a:buNone/>
              <a:defRPr sz="2400">
                <a:solidFill>
                  <a:schemeClr val="lt1"/>
                </a:solidFill>
              </a:defRPr>
            </a:lvl2pPr>
            <a:lvl3pPr lvl="2">
              <a:lnSpc>
                <a:spcPct val="100000"/>
              </a:lnSpc>
              <a:spcBef>
                <a:spcPts val="0"/>
              </a:spcBef>
              <a:spcAft>
                <a:spcPts val="0"/>
              </a:spcAft>
              <a:buClr>
                <a:schemeClr val="lt1"/>
              </a:buClr>
              <a:buSzPct val="100000"/>
              <a:buNone/>
              <a:defRPr sz="2400">
                <a:solidFill>
                  <a:schemeClr val="lt1"/>
                </a:solidFill>
              </a:defRPr>
            </a:lvl3pPr>
            <a:lvl4pPr lvl="3">
              <a:lnSpc>
                <a:spcPct val="100000"/>
              </a:lnSpc>
              <a:spcBef>
                <a:spcPts val="0"/>
              </a:spcBef>
              <a:spcAft>
                <a:spcPts val="0"/>
              </a:spcAft>
              <a:buClr>
                <a:schemeClr val="lt1"/>
              </a:buClr>
              <a:buSzPct val="100000"/>
              <a:buNone/>
              <a:defRPr sz="2400">
                <a:solidFill>
                  <a:schemeClr val="lt1"/>
                </a:solidFill>
              </a:defRPr>
            </a:lvl4pPr>
            <a:lvl5pPr lvl="4">
              <a:lnSpc>
                <a:spcPct val="100000"/>
              </a:lnSpc>
              <a:spcBef>
                <a:spcPts val="0"/>
              </a:spcBef>
              <a:spcAft>
                <a:spcPts val="0"/>
              </a:spcAft>
              <a:buClr>
                <a:schemeClr val="lt1"/>
              </a:buClr>
              <a:buSzPct val="100000"/>
              <a:buNone/>
              <a:defRPr sz="2400">
                <a:solidFill>
                  <a:schemeClr val="lt1"/>
                </a:solidFill>
              </a:defRPr>
            </a:lvl5pPr>
            <a:lvl6pPr lvl="5">
              <a:lnSpc>
                <a:spcPct val="100000"/>
              </a:lnSpc>
              <a:spcBef>
                <a:spcPts val="0"/>
              </a:spcBef>
              <a:spcAft>
                <a:spcPts val="0"/>
              </a:spcAft>
              <a:buClr>
                <a:schemeClr val="lt1"/>
              </a:buClr>
              <a:buSzPct val="100000"/>
              <a:buNone/>
              <a:defRPr sz="2400">
                <a:solidFill>
                  <a:schemeClr val="lt1"/>
                </a:solidFill>
              </a:defRPr>
            </a:lvl6pPr>
            <a:lvl7pPr lvl="6">
              <a:lnSpc>
                <a:spcPct val="100000"/>
              </a:lnSpc>
              <a:spcBef>
                <a:spcPts val="0"/>
              </a:spcBef>
              <a:spcAft>
                <a:spcPts val="0"/>
              </a:spcAft>
              <a:buClr>
                <a:schemeClr val="lt1"/>
              </a:buClr>
              <a:buSzPct val="100000"/>
              <a:buNone/>
              <a:defRPr sz="2400">
                <a:solidFill>
                  <a:schemeClr val="lt1"/>
                </a:solidFill>
              </a:defRPr>
            </a:lvl7pPr>
            <a:lvl8pPr lvl="7">
              <a:lnSpc>
                <a:spcPct val="100000"/>
              </a:lnSpc>
              <a:spcBef>
                <a:spcPts val="0"/>
              </a:spcBef>
              <a:spcAft>
                <a:spcPts val="0"/>
              </a:spcAft>
              <a:buClr>
                <a:schemeClr val="lt1"/>
              </a:buClr>
              <a:buSzPct val="100000"/>
              <a:buNone/>
              <a:defRPr sz="2400">
                <a:solidFill>
                  <a:schemeClr val="lt1"/>
                </a:solidFill>
              </a:defRPr>
            </a:lvl8pPr>
            <a:lvl9pPr lvl="8">
              <a:lnSpc>
                <a:spcPct val="100000"/>
              </a:lnSpc>
              <a:spcBef>
                <a:spcPts val="0"/>
              </a:spcBef>
              <a:spcAft>
                <a:spcPts val="0"/>
              </a:spcAft>
              <a:buClr>
                <a:schemeClr val="lt1"/>
              </a:buClr>
              <a:buSzPct val="100000"/>
              <a:buNone/>
              <a:defRPr sz="2400">
                <a:solidFill>
                  <a:schemeClr val="lt1"/>
                </a:solidFill>
              </a:defRPr>
            </a:lvl9pPr>
          </a:lstStyle>
          <a:p>
            <a:endParaRPr/>
          </a:p>
        </p:txBody>
      </p:sp>
      <p:sp>
        <p:nvSpPr>
          <p:cNvPr id="13" name="Shape 13"/>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8"/>
        <p:cNvGrpSpPr/>
        <p:nvPr/>
      </p:nvGrpSpPr>
      <p:grpSpPr>
        <a:xfrm>
          <a:off x="0" y="0"/>
          <a:ext cx="0" cy="0"/>
          <a:chOff x="0" y="0"/>
          <a:chExt cx="0" cy="0"/>
        </a:xfrm>
      </p:grpSpPr>
      <p:sp>
        <p:nvSpPr>
          <p:cNvPr id="49" name="Shape 49"/>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50" name="Shape 50"/>
          <p:cNvSpPr txBox="1">
            <a:spLocks noGrp="1"/>
          </p:cNvSpPr>
          <p:nvPr>
            <p:ph type="title"/>
          </p:nvPr>
        </p:nvSpPr>
        <p:spPr>
          <a:xfrm>
            <a:off x="311700" y="991475"/>
            <a:ext cx="8520600" cy="1917900"/>
          </a:xfrm>
          <a:prstGeom prst="rect">
            <a:avLst/>
          </a:prstGeom>
        </p:spPr>
        <p:txBody>
          <a:bodyPr lIns="91425" tIns="91425" rIns="91425" bIns="91425" anchor="ctr" anchorCtr="0"/>
          <a:lstStyle>
            <a:lvl1pPr lvl="0" algn="ctr">
              <a:spcBef>
                <a:spcPts val="0"/>
              </a:spcBef>
              <a:buSzPct val="100000"/>
              <a:defRPr sz="14000" b="1"/>
            </a:lvl1pPr>
            <a:lvl2pPr lvl="1" algn="ctr">
              <a:spcBef>
                <a:spcPts val="0"/>
              </a:spcBef>
              <a:buSzPct val="100000"/>
              <a:defRPr sz="14000" b="1"/>
            </a:lvl2pPr>
            <a:lvl3pPr lvl="2" algn="ctr">
              <a:spcBef>
                <a:spcPts val="0"/>
              </a:spcBef>
              <a:buSzPct val="100000"/>
              <a:defRPr sz="14000" b="1"/>
            </a:lvl3pPr>
            <a:lvl4pPr lvl="3" algn="ctr">
              <a:spcBef>
                <a:spcPts val="0"/>
              </a:spcBef>
              <a:buSzPct val="100000"/>
              <a:defRPr sz="14000" b="1"/>
            </a:lvl4pPr>
            <a:lvl5pPr lvl="4" algn="ctr">
              <a:spcBef>
                <a:spcPts val="0"/>
              </a:spcBef>
              <a:buSzPct val="100000"/>
              <a:defRPr sz="14000" b="1"/>
            </a:lvl5pPr>
            <a:lvl6pPr lvl="5" algn="ctr">
              <a:spcBef>
                <a:spcPts val="0"/>
              </a:spcBef>
              <a:buSzPct val="100000"/>
              <a:defRPr sz="14000" b="1"/>
            </a:lvl6pPr>
            <a:lvl7pPr lvl="6" algn="ctr">
              <a:spcBef>
                <a:spcPts val="0"/>
              </a:spcBef>
              <a:buSzPct val="100000"/>
              <a:defRPr sz="14000" b="1"/>
            </a:lvl7pPr>
            <a:lvl8pPr lvl="7" algn="ctr">
              <a:spcBef>
                <a:spcPts val="0"/>
              </a:spcBef>
              <a:buSzPct val="100000"/>
              <a:defRPr sz="14000" b="1"/>
            </a:lvl8pPr>
            <a:lvl9pPr lvl="8" algn="ctr">
              <a:spcBef>
                <a:spcPts val="0"/>
              </a:spcBef>
              <a:buSzPct val="100000"/>
              <a:defRPr sz="14000" b="1"/>
            </a:lvl9pPr>
          </a:lstStyle>
          <a:p>
            <a:endParaRPr/>
          </a:p>
        </p:txBody>
      </p:sp>
      <p:sp>
        <p:nvSpPr>
          <p:cNvPr id="51" name="Shape 51"/>
          <p:cNvSpPr txBox="1">
            <a:spLocks noGrp="1"/>
          </p:cNvSpPr>
          <p:nvPr>
            <p:ph type="body" idx="1"/>
          </p:nvPr>
        </p:nvSpPr>
        <p:spPr>
          <a:xfrm>
            <a:off x="311700" y="3071300"/>
            <a:ext cx="8520600" cy="901800"/>
          </a:xfrm>
          <a:prstGeom prst="rect">
            <a:avLst/>
          </a:prstGeom>
        </p:spPr>
        <p:txBody>
          <a:bodyPr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52" name="Shape 5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53"/>
        <p:cNvGrpSpPr/>
        <p:nvPr/>
      </p:nvGrpSpPr>
      <p:grpSpPr>
        <a:xfrm>
          <a:off x="0" y="0"/>
          <a:ext cx="0" cy="0"/>
          <a:chOff x="0" y="0"/>
          <a:chExt cx="0" cy="0"/>
        </a:xfrm>
      </p:grpSpPr>
      <p:sp>
        <p:nvSpPr>
          <p:cNvPr id="54" name="Shape 5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bg>
      <p:bgPr>
        <a:solidFill>
          <a:schemeClr val="dk1"/>
        </a:solidFill>
        <a:effectLst/>
      </p:bgPr>
    </p:bg>
    <p:spTree>
      <p:nvGrpSpPr>
        <p:cNvPr id="1" name="Shape 14"/>
        <p:cNvGrpSpPr/>
        <p:nvPr/>
      </p:nvGrpSpPr>
      <p:grpSpPr>
        <a:xfrm>
          <a:off x="0" y="0"/>
          <a:ext cx="0" cy="0"/>
          <a:chOff x="0" y="0"/>
          <a:chExt cx="0" cy="0"/>
        </a:xfrm>
      </p:grpSpPr>
      <p:cxnSp>
        <p:nvCxnSpPr>
          <p:cNvPr id="15" name="Shape 15"/>
          <p:cNvCxnSpPr/>
          <p:nvPr/>
        </p:nvCxnSpPr>
        <p:spPr>
          <a:xfrm>
            <a:off x="0" y="2998150"/>
            <a:ext cx="9144000" cy="0"/>
          </a:xfrm>
          <a:prstGeom prst="straightConnector1">
            <a:avLst/>
          </a:prstGeom>
          <a:noFill/>
          <a:ln w="19050" cap="flat" cmpd="sng">
            <a:solidFill>
              <a:schemeClr val="lt2"/>
            </a:solidFill>
            <a:prstDash val="solid"/>
            <a:round/>
            <a:headEnd type="none" w="med" len="med"/>
            <a:tailEnd type="none" w="med" len="med"/>
          </a:ln>
        </p:spPr>
      </p:cxnSp>
      <p:sp>
        <p:nvSpPr>
          <p:cNvPr id="16" name="Shape 16"/>
          <p:cNvSpPr txBox="1">
            <a:spLocks noGrp="1"/>
          </p:cNvSpPr>
          <p:nvPr>
            <p:ph type="title"/>
          </p:nvPr>
        </p:nvSpPr>
        <p:spPr>
          <a:xfrm>
            <a:off x="510450" y="2057400"/>
            <a:ext cx="8123100" cy="778800"/>
          </a:xfrm>
          <a:prstGeom prst="rect">
            <a:avLst/>
          </a:prstGeom>
        </p:spPr>
        <p:txBody>
          <a:bodyPr lIns="91425" tIns="91425" rIns="91425" bIns="91425" anchor="b" anchorCtr="0"/>
          <a:lstStyle>
            <a:lvl1pPr lvl="0">
              <a:spcBef>
                <a:spcPts val="0"/>
              </a:spcBef>
              <a:buClr>
                <a:schemeClr val="lt1"/>
              </a:buClr>
              <a:buSzPct val="100000"/>
              <a:defRPr sz="3600">
                <a:solidFill>
                  <a:schemeClr val="lt1"/>
                </a:solidFill>
              </a:defRPr>
            </a:lvl1pPr>
            <a:lvl2pPr lvl="1">
              <a:spcBef>
                <a:spcPts val="0"/>
              </a:spcBef>
              <a:buClr>
                <a:schemeClr val="lt1"/>
              </a:buClr>
              <a:buSzPct val="100000"/>
              <a:defRPr sz="3600">
                <a:solidFill>
                  <a:schemeClr val="lt1"/>
                </a:solidFill>
              </a:defRPr>
            </a:lvl2pPr>
            <a:lvl3pPr lvl="2">
              <a:spcBef>
                <a:spcPts val="0"/>
              </a:spcBef>
              <a:buClr>
                <a:schemeClr val="lt1"/>
              </a:buClr>
              <a:buSzPct val="100000"/>
              <a:defRPr sz="3600">
                <a:solidFill>
                  <a:schemeClr val="lt1"/>
                </a:solidFill>
              </a:defRPr>
            </a:lvl3pPr>
            <a:lvl4pPr lvl="3">
              <a:spcBef>
                <a:spcPts val="0"/>
              </a:spcBef>
              <a:buClr>
                <a:schemeClr val="lt1"/>
              </a:buClr>
              <a:buSzPct val="100000"/>
              <a:defRPr sz="3600">
                <a:solidFill>
                  <a:schemeClr val="lt1"/>
                </a:solidFill>
              </a:defRPr>
            </a:lvl4pPr>
            <a:lvl5pPr lvl="4">
              <a:spcBef>
                <a:spcPts val="0"/>
              </a:spcBef>
              <a:buClr>
                <a:schemeClr val="lt1"/>
              </a:buClr>
              <a:buSzPct val="100000"/>
              <a:defRPr sz="3600">
                <a:solidFill>
                  <a:schemeClr val="lt1"/>
                </a:solidFill>
              </a:defRPr>
            </a:lvl5pPr>
            <a:lvl6pPr lvl="5">
              <a:spcBef>
                <a:spcPts val="0"/>
              </a:spcBef>
              <a:buClr>
                <a:schemeClr val="lt1"/>
              </a:buClr>
              <a:buSzPct val="100000"/>
              <a:defRPr sz="3600">
                <a:solidFill>
                  <a:schemeClr val="lt1"/>
                </a:solidFill>
              </a:defRPr>
            </a:lvl6pPr>
            <a:lvl7pPr lvl="6">
              <a:spcBef>
                <a:spcPts val="0"/>
              </a:spcBef>
              <a:buClr>
                <a:schemeClr val="lt1"/>
              </a:buClr>
              <a:buSzPct val="100000"/>
              <a:defRPr sz="3600">
                <a:solidFill>
                  <a:schemeClr val="lt1"/>
                </a:solidFill>
              </a:defRPr>
            </a:lvl7pPr>
            <a:lvl8pPr lvl="7">
              <a:spcBef>
                <a:spcPts val="0"/>
              </a:spcBef>
              <a:buClr>
                <a:schemeClr val="lt1"/>
              </a:buClr>
              <a:buSzPct val="100000"/>
              <a:defRPr sz="3600">
                <a:solidFill>
                  <a:schemeClr val="lt1"/>
                </a:solidFill>
              </a:defRPr>
            </a:lvl8pPr>
            <a:lvl9pPr lvl="8">
              <a:spcBef>
                <a:spcPts val="0"/>
              </a:spcBef>
              <a:buClr>
                <a:schemeClr val="lt1"/>
              </a:buClr>
              <a:buSzPct val="100000"/>
              <a:defRPr sz="3600">
                <a:solidFill>
                  <a:schemeClr val="lt1"/>
                </a:solidFill>
              </a:defRPr>
            </a:lvl9pPr>
          </a:lstStyle>
          <a:p>
            <a:endParaRPr/>
          </a:p>
        </p:txBody>
      </p:sp>
      <p:sp>
        <p:nvSpPr>
          <p:cNvPr id="17" name="Shape 1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8"/>
        <p:cNvGrpSpPr/>
        <p:nvPr/>
      </p:nvGrpSpPr>
      <p:grpSpPr>
        <a:xfrm>
          <a:off x="0" y="0"/>
          <a:ext cx="0" cy="0"/>
          <a:chOff x="0" y="0"/>
          <a:chExt cx="0" cy="0"/>
        </a:xfrm>
      </p:grpSpPr>
      <p:sp>
        <p:nvSpPr>
          <p:cNvPr id="19" name="Shape 19"/>
          <p:cNvSpPr/>
          <p:nvPr/>
        </p:nvSpPr>
        <p:spPr>
          <a:xfrm>
            <a:off x="0" y="5045700"/>
            <a:ext cx="9144000" cy="97800"/>
          </a:xfrm>
          <a:prstGeom prst="rect">
            <a:avLst/>
          </a:prstGeom>
          <a:solidFill>
            <a:schemeClr val="lt2"/>
          </a:solidFill>
          <a:ln>
            <a:noFill/>
          </a:ln>
        </p:spPr>
        <p:txBody>
          <a:bodyPr lIns="91425" tIns="91425" rIns="91425" bIns="91425" anchor="ctr" anchorCtr="0">
            <a:noAutofit/>
          </a:bodyPr>
          <a:lstStyle/>
          <a:p>
            <a:pPr lvl="0">
              <a:spcBef>
                <a:spcPts val="0"/>
              </a:spcBef>
              <a:buNone/>
            </a:pPr>
            <a:endParaRPr/>
          </a:p>
        </p:txBody>
      </p:sp>
      <p:sp>
        <p:nvSpPr>
          <p:cNvPr id="20" name="Shape 20"/>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1" name="Shape 21"/>
          <p:cNvSpPr txBox="1">
            <a:spLocks noGrp="1"/>
          </p:cNvSpPr>
          <p:nvPr>
            <p:ph type="body" idx="1"/>
          </p:nvPr>
        </p:nvSpPr>
        <p:spPr>
          <a:xfrm>
            <a:off x="311700" y="1152475"/>
            <a:ext cx="8520600" cy="34164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3"/>
        <p:cNvGrpSpPr/>
        <p:nvPr/>
      </p:nvGrpSpPr>
      <p:grpSpPr>
        <a:xfrm>
          <a:off x="0" y="0"/>
          <a:ext cx="0" cy="0"/>
          <a:chOff x="0" y="0"/>
          <a:chExt cx="0" cy="0"/>
        </a:xfrm>
      </p:grpSpPr>
      <p:sp>
        <p:nvSpPr>
          <p:cNvPr id="24" name="Shape 24"/>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5" name="Shape 25"/>
          <p:cNvSpPr txBox="1">
            <a:spLocks noGrp="1"/>
          </p:cNvSpPr>
          <p:nvPr>
            <p:ph type="body" idx="1"/>
          </p:nvPr>
        </p:nvSpPr>
        <p:spPr>
          <a:xfrm>
            <a:off x="3117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6" name="Shape 26"/>
          <p:cNvSpPr txBox="1">
            <a:spLocks noGrp="1"/>
          </p:cNvSpPr>
          <p:nvPr>
            <p:ph type="body" idx="2"/>
          </p:nvPr>
        </p:nvSpPr>
        <p:spPr>
          <a:xfrm>
            <a:off x="4832400" y="1152475"/>
            <a:ext cx="3999900" cy="3416400"/>
          </a:xfrm>
          <a:prstGeom prst="rect">
            <a:avLst/>
          </a:prstGeom>
        </p:spPr>
        <p:txBody>
          <a:bodyPr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7" name="Shape 2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445025"/>
            <a:ext cx="8520600" cy="572700"/>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0" name="Shape 30"/>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31"/>
        <p:cNvGrpSpPr/>
        <p:nvPr/>
      </p:nvGrpSpPr>
      <p:grpSpPr>
        <a:xfrm>
          <a:off x="0" y="0"/>
          <a:ext cx="0" cy="0"/>
          <a:chOff x="0" y="0"/>
          <a:chExt cx="0" cy="0"/>
        </a:xfrm>
      </p:grpSpPr>
      <p:sp>
        <p:nvSpPr>
          <p:cNvPr id="32" name="Shape 32"/>
          <p:cNvSpPr txBox="1">
            <a:spLocks noGrp="1"/>
          </p:cNvSpPr>
          <p:nvPr>
            <p:ph type="title"/>
          </p:nvPr>
        </p:nvSpPr>
        <p:spPr>
          <a:xfrm>
            <a:off x="311700" y="555600"/>
            <a:ext cx="2808000" cy="755700"/>
          </a:xfrm>
          <a:prstGeom prst="rect">
            <a:avLst/>
          </a:prstGeom>
        </p:spPr>
        <p:txBody>
          <a:bodyPr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3" name="Shape 33"/>
          <p:cNvSpPr txBox="1">
            <a:spLocks noGrp="1"/>
          </p:cNvSpPr>
          <p:nvPr>
            <p:ph type="body" idx="1"/>
          </p:nvPr>
        </p:nvSpPr>
        <p:spPr>
          <a:xfrm>
            <a:off x="311700" y="1389600"/>
            <a:ext cx="2808000" cy="3179400"/>
          </a:xfrm>
          <a:prstGeom prst="rect">
            <a:avLst/>
          </a:prstGeom>
        </p:spPr>
        <p:txBody>
          <a:bodyPr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4" name="Shape 3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bg>
      <p:bgPr>
        <a:solidFill>
          <a:schemeClr val="lt2"/>
        </a:solidFill>
        <a:effectLst/>
      </p:bgPr>
    </p:bg>
    <p:spTree>
      <p:nvGrpSpPr>
        <p:cNvPr id="1" name="Shape 35"/>
        <p:cNvGrpSpPr/>
        <p:nvPr/>
      </p:nvGrpSpPr>
      <p:grpSpPr>
        <a:xfrm>
          <a:off x="0" y="0"/>
          <a:ext cx="0" cy="0"/>
          <a:chOff x="0" y="0"/>
          <a:chExt cx="0" cy="0"/>
        </a:xfrm>
      </p:grpSpPr>
      <p:sp>
        <p:nvSpPr>
          <p:cNvPr id="36" name="Shape 36"/>
          <p:cNvSpPr txBox="1">
            <a:spLocks noGrp="1"/>
          </p:cNvSpPr>
          <p:nvPr>
            <p:ph type="title"/>
          </p:nvPr>
        </p:nvSpPr>
        <p:spPr>
          <a:xfrm>
            <a:off x="490250" y="526350"/>
            <a:ext cx="5797500" cy="4090800"/>
          </a:xfrm>
          <a:prstGeom prst="rect">
            <a:avLst/>
          </a:prstGeom>
        </p:spPr>
        <p:txBody>
          <a:bodyPr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7" name="Shape 3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8"/>
        <p:cNvGrpSpPr/>
        <p:nvPr/>
      </p:nvGrpSpPr>
      <p:grpSpPr>
        <a:xfrm>
          <a:off x="0" y="0"/>
          <a:ext cx="0" cy="0"/>
          <a:chOff x="0" y="0"/>
          <a:chExt cx="0" cy="0"/>
        </a:xfrm>
      </p:grpSpPr>
      <p:sp>
        <p:nvSpPr>
          <p:cNvPr id="39" name="Shape 39"/>
          <p:cNvSpPr/>
          <p:nvPr/>
        </p:nvSpPr>
        <p:spPr>
          <a:xfrm>
            <a:off x="4572000" y="75"/>
            <a:ext cx="4572000" cy="5143500"/>
          </a:xfrm>
          <a:prstGeom prst="rect">
            <a:avLst/>
          </a:prstGeom>
          <a:solidFill>
            <a:schemeClr val="dk1"/>
          </a:solidFill>
          <a:ln>
            <a:noFill/>
          </a:ln>
        </p:spPr>
        <p:txBody>
          <a:bodyPr lIns="91425" tIns="91425" rIns="91425" bIns="91425" anchor="ctr" anchorCtr="0">
            <a:noAutofit/>
          </a:bodyPr>
          <a:lstStyle/>
          <a:p>
            <a:pPr lvl="0">
              <a:spcBef>
                <a:spcPts val="0"/>
              </a:spcBef>
              <a:buNone/>
            </a:pPr>
            <a:endParaRPr/>
          </a:p>
        </p:txBody>
      </p:sp>
      <p:cxnSp>
        <p:nvCxnSpPr>
          <p:cNvPr id="40" name="Shape 40"/>
          <p:cNvCxnSpPr/>
          <p:nvPr/>
        </p:nvCxnSpPr>
        <p:spPr>
          <a:xfrm>
            <a:off x="5029675" y="4495500"/>
            <a:ext cx="468300" cy="0"/>
          </a:xfrm>
          <a:prstGeom prst="straightConnector1">
            <a:avLst/>
          </a:prstGeom>
          <a:noFill/>
          <a:ln w="19050" cap="flat" cmpd="sng">
            <a:solidFill>
              <a:schemeClr val="lt2"/>
            </a:solidFill>
            <a:prstDash val="solid"/>
            <a:round/>
            <a:headEnd type="none" w="med" len="med"/>
            <a:tailEnd type="none" w="med" len="med"/>
          </a:ln>
        </p:spPr>
      </p:cxnSp>
      <p:sp>
        <p:nvSpPr>
          <p:cNvPr id="41" name="Shape 41"/>
          <p:cNvSpPr txBox="1">
            <a:spLocks noGrp="1"/>
          </p:cNvSpPr>
          <p:nvPr>
            <p:ph type="title"/>
          </p:nvPr>
        </p:nvSpPr>
        <p:spPr>
          <a:xfrm>
            <a:off x="265500" y="1205825"/>
            <a:ext cx="4045200" cy="1509600"/>
          </a:xfrm>
          <a:prstGeom prst="rect">
            <a:avLst/>
          </a:prstGeom>
        </p:spPr>
        <p:txBody>
          <a:bodyPr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42" name="Shape 42"/>
          <p:cNvSpPr txBox="1">
            <a:spLocks noGrp="1"/>
          </p:cNvSpPr>
          <p:nvPr>
            <p:ph type="subTitle" idx="1"/>
          </p:nvPr>
        </p:nvSpPr>
        <p:spPr>
          <a:xfrm>
            <a:off x="265500" y="2769000"/>
            <a:ext cx="4045200" cy="1345500"/>
          </a:xfrm>
          <a:prstGeom prst="rect">
            <a:avLst/>
          </a:prstGeom>
        </p:spPr>
        <p:txBody>
          <a:bodyPr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43" name="Shape 43"/>
          <p:cNvSpPr txBox="1">
            <a:spLocks noGrp="1"/>
          </p:cNvSpPr>
          <p:nvPr>
            <p:ph type="body" idx="2"/>
          </p:nvPr>
        </p:nvSpPr>
        <p:spPr>
          <a:xfrm>
            <a:off x="4939500" y="724200"/>
            <a:ext cx="3837000" cy="3695100"/>
          </a:xfrm>
          <a:prstGeom prst="rect">
            <a:avLst/>
          </a:prstGeom>
        </p:spPr>
        <p:txBody>
          <a:bodyPr lIns="91425" tIns="91425" rIns="91425" bIns="91425" anchor="ctr" anchorCtr="0"/>
          <a:lstStyle>
            <a:lvl1pPr lvl="0">
              <a:spcBef>
                <a:spcPts val="0"/>
              </a:spcBef>
              <a:buClr>
                <a:schemeClr val="lt1"/>
              </a:buClr>
              <a:defRPr>
                <a:solidFill>
                  <a:schemeClr val="lt1"/>
                </a:solidFill>
              </a:defRPr>
            </a:lvl1pPr>
            <a:lvl2pPr lvl="1">
              <a:spcBef>
                <a:spcPts val="0"/>
              </a:spcBef>
              <a:buClr>
                <a:schemeClr val="lt1"/>
              </a:buClr>
              <a:defRPr>
                <a:solidFill>
                  <a:schemeClr val="lt1"/>
                </a:solidFill>
              </a:defRPr>
            </a:lvl2pPr>
            <a:lvl3pPr lvl="2">
              <a:spcBef>
                <a:spcPts val="0"/>
              </a:spcBef>
              <a:buClr>
                <a:schemeClr val="lt1"/>
              </a:buClr>
              <a:defRPr>
                <a:solidFill>
                  <a:schemeClr val="lt1"/>
                </a:solidFill>
              </a:defRPr>
            </a:lvl3pPr>
            <a:lvl4pPr lvl="3">
              <a:spcBef>
                <a:spcPts val="0"/>
              </a:spcBef>
              <a:buClr>
                <a:schemeClr val="lt1"/>
              </a:buClr>
              <a:defRPr>
                <a:solidFill>
                  <a:schemeClr val="lt1"/>
                </a:solidFill>
              </a:defRPr>
            </a:lvl4pPr>
            <a:lvl5pPr lvl="4">
              <a:spcBef>
                <a:spcPts val="0"/>
              </a:spcBef>
              <a:buClr>
                <a:schemeClr val="lt1"/>
              </a:buClr>
              <a:defRPr>
                <a:solidFill>
                  <a:schemeClr val="lt1"/>
                </a:solidFill>
              </a:defRPr>
            </a:lvl5pPr>
            <a:lvl6pPr lvl="5">
              <a:spcBef>
                <a:spcPts val="0"/>
              </a:spcBef>
              <a:buClr>
                <a:schemeClr val="lt1"/>
              </a:buClr>
              <a:defRPr>
                <a:solidFill>
                  <a:schemeClr val="lt1"/>
                </a:solidFill>
              </a:defRPr>
            </a:lvl6pPr>
            <a:lvl7pPr lvl="6">
              <a:spcBef>
                <a:spcPts val="0"/>
              </a:spcBef>
              <a:buClr>
                <a:schemeClr val="lt1"/>
              </a:buClr>
              <a:defRPr>
                <a:solidFill>
                  <a:schemeClr val="lt1"/>
                </a:solidFill>
              </a:defRPr>
            </a:lvl7pPr>
            <a:lvl8pPr lvl="7">
              <a:spcBef>
                <a:spcPts val="0"/>
              </a:spcBef>
              <a:buClr>
                <a:schemeClr val="lt1"/>
              </a:buClr>
              <a:defRPr>
                <a:solidFill>
                  <a:schemeClr val="lt1"/>
                </a:solidFill>
              </a:defRPr>
            </a:lvl8pPr>
            <a:lvl9pPr lvl="8">
              <a:spcBef>
                <a:spcPts val="0"/>
              </a:spcBef>
              <a:buClr>
                <a:schemeClr val="lt1"/>
              </a:buClr>
              <a:defRPr>
                <a:solidFill>
                  <a:schemeClr val="lt1"/>
                </a:solidFill>
              </a:defRPr>
            </a:lvl9pPr>
          </a:lstStyle>
          <a:p>
            <a:endParaRPr/>
          </a:p>
        </p:txBody>
      </p:sp>
      <p:sp>
        <p:nvSpPr>
          <p:cNvPr id="44" name="Shape 44"/>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lt1"/>
                </a:solidFill>
              </a:rPr>
              <a:t>‹#›</a:t>
            </a:fld>
            <a:endParaRPr lang="en">
              <a:solidFill>
                <a:schemeClr val="lt1"/>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5"/>
        <p:cNvGrpSpPr/>
        <p:nvPr/>
      </p:nvGrpSpPr>
      <p:grpSpPr>
        <a:xfrm>
          <a:off x="0" y="0"/>
          <a:ext cx="0" cy="0"/>
          <a:chOff x="0" y="0"/>
          <a:chExt cx="0" cy="0"/>
        </a:xfrm>
      </p:grpSpPr>
      <p:sp>
        <p:nvSpPr>
          <p:cNvPr id="46" name="Shape 46"/>
          <p:cNvSpPr txBox="1">
            <a:spLocks noGrp="1"/>
          </p:cNvSpPr>
          <p:nvPr>
            <p:ph type="body" idx="1"/>
          </p:nvPr>
        </p:nvSpPr>
        <p:spPr>
          <a:xfrm>
            <a:off x="311700" y="4236825"/>
            <a:ext cx="5998800" cy="598800"/>
          </a:xfrm>
          <a:prstGeom prst="rect">
            <a:avLst/>
          </a:prstGeom>
        </p:spPr>
        <p:txBody>
          <a:bodyPr lIns="91425" tIns="91425" rIns="91425" bIns="91425" anchor="ctr" anchorCtr="0"/>
          <a:lstStyle>
            <a:lvl1pPr lvl="0">
              <a:lnSpc>
                <a:spcPct val="100000"/>
              </a:lnSpc>
              <a:spcBef>
                <a:spcPts val="0"/>
              </a:spcBef>
              <a:spcAft>
                <a:spcPts val="0"/>
              </a:spcAft>
              <a:buSzPct val="100000"/>
              <a:buNone/>
              <a:defRPr sz="2100"/>
            </a:lvl1pPr>
          </a:lstStyle>
          <a:p>
            <a:endParaRPr/>
          </a:p>
        </p:txBody>
      </p:sp>
      <p:sp>
        <p:nvSpPr>
          <p:cNvPr id="47" name="Shape 47"/>
          <p:cNvSpPr txBox="1">
            <a:spLocks noGrp="1"/>
          </p:cNvSpPr>
          <p:nvPr>
            <p:ph type="sldNum" idx="12"/>
          </p:nvPr>
        </p:nvSpPr>
        <p:spPr>
          <a:xfrm>
            <a:off x="8472457" y="4663216"/>
            <a:ext cx="548700"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lIns="91425" tIns="91425" rIns="91425" bIns="91425" anchor="t" anchorCtr="0"/>
          <a:lstStyle>
            <a:lvl1pPr lvl="0">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1pPr>
            <a:lvl2pPr lvl="1">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2pPr>
            <a:lvl3pPr lvl="2">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3pPr>
            <a:lvl4pPr lvl="3">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4pPr>
            <a:lvl5pPr lvl="4">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5pPr>
            <a:lvl6pPr lvl="5">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6pPr>
            <a:lvl7pPr lvl="6">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7pPr>
            <a:lvl8pPr lvl="7">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8pPr>
            <a:lvl9pPr lvl="8">
              <a:spcBef>
                <a:spcPts val="0"/>
              </a:spcBef>
              <a:buClr>
                <a:schemeClr val="dk1"/>
              </a:buClr>
              <a:buSzPct val="100000"/>
              <a:buFont typeface="Proxima Nova"/>
              <a:buNone/>
              <a:defRPr sz="2800">
                <a:solidFill>
                  <a:schemeClr val="dk1"/>
                </a:solidFill>
                <a:latin typeface="Proxima Nova"/>
                <a:ea typeface="Proxima Nova"/>
                <a:cs typeface="Proxima Nova"/>
                <a:sym typeface="Proxima Nova"/>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lIns="91425" tIns="91425" rIns="91425" bIns="91425" anchor="t" anchorCtr="0"/>
          <a:lstStyle>
            <a:lvl1pPr lvl="0">
              <a:lnSpc>
                <a:spcPct val="115000"/>
              </a:lnSpc>
              <a:spcBef>
                <a:spcPts val="0"/>
              </a:spcBef>
              <a:spcAft>
                <a:spcPts val="1600"/>
              </a:spcAft>
              <a:buClr>
                <a:schemeClr val="accent3"/>
              </a:buClr>
              <a:buSzPct val="100000"/>
              <a:buFont typeface="Proxima Nova"/>
              <a:defRPr sz="1800">
                <a:solidFill>
                  <a:schemeClr val="accent3"/>
                </a:solidFill>
                <a:latin typeface="Proxima Nova"/>
                <a:ea typeface="Proxima Nova"/>
                <a:cs typeface="Proxima Nova"/>
                <a:sym typeface="Proxima Nova"/>
              </a:defRPr>
            </a:lvl1pPr>
            <a:lvl2pPr lvl="1">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2pPr>
            <a:lvl3pPr lvl="2">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3pPr>
            <a:lvl4pPr lvl="3">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4pPr>
            <a:lvl5pPr lvl="4">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5pPr>
            <a:lvl6pPr lvl="5">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6pPr>
            <a:lvl7pPr lvl="6">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7pPr>
            <a:lvl8pPr lvl="7">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8pPr>
            <a:lvl9pPr lvl="8">
              <a:lnSpc>
                <a:spcPct val="115000"/>
              </a:lnSpc>
              <a:spcBef>
                <a:spcPts val="0"/>
              </a:spcBef>
              <a:spcAft>
                <a:spcPts val="1600"/>
              </a:spcAft>
              <a:buClr>
                <a:schemeClr val="accent3"/>
              </a:buClr>
              <a:buFont typeface="Proxima Nova"/>
              <a:defRPr>
                <a:solidFill>
                  <a:schemeClr val="accent3"/>
                </a:solidFill>
                <a:latin typeface="Proxima Nova"/>
                <a:ea typeface="Proxima Nova"/>
                <a:cs typeface="Proxima Nova"/>
                <a:sym typeface="Proxima Nova"/>
              </a:defRPr>
            </a:lvl9pPr>
          </a:lstStyle>
          <a:p>
            <a:endParaRPr/>
          </a:p>
        </p:txBody>
      </p:sp>
      <p:sp>
        <p:nvSpPr>
          <p:cNvPr id="8" name="Shape 8"/>
          <p:cNvSpPr txBox="1">
            <a:spLocks noGrp="1"/>
          </p:cNvSpPr>
          <p:nvPr>
            <p:ph type="sldNum" idx="12"/>
          </p:nvPr>
        </p:nvSpPr>
        <p:spPr>
          <a:xfrm>
            <a:off x="8472457" y="4663216"/>
            <a:ext cx="548700"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000">
                <a:solidFill>
                  <a:schemeClr val="dk1"/>
                </a:solidFill>
                <a:latin typeface="Proxima Nova"/>
                <a:ea typeface="Proxima Nova"/>
                <a:cs typeface="Proxima Nova"/>
                <a:sym typeface="Proxima Nova"/>
              </a:rPr>
              <a:t>‹#›</a:t>
            </a:fld>
            <a:endParaRPr lang="en" sz="1000">
              <a:solidFill>
                <a:schemeClr val="dk1"/>
              </a:solidFill>
              <a:latin typeface="Proxima Nova"/>
              <a:ea typeface="Proxima Nova"/>
              <a:cs typeface="Proxima Nova"/>
              <a:sym typeface="Proxima Nova"/>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8"/>
        <p:cNvGrpSpPr/>
        <p:nvPr/>
      </p:nvGrpSpPr>
      <p:grpSpPr>
        <a:xfrm>
          <a:off x="0" y="0"/>
          <a:ext cx="0" cy="0"/>
          <a:chOff x="0" y="0"/>
          <a:chExt cx="0" cy="0"/>
        </a:xfrm>
      </p:grpSpPr>
      <p:sp>
        <p:nvSpPr>
          <p:cNvPr id="59" name="Shape 59"/>
          <p:cNvSpPr txBox="1">
            <a:spLocks noGrp="1"/>
          </p:cNvSpPr>
          <p:nvPr>
            <p:ph type="ctrTitle"/>
          </p:nvPr>
        </p:nvSpPr>
        <p:spPr>
          <a:xfrm>
            <a:off x="510450" y="1257300"/>
            <a:ext cx="8123100" cy="1588500"/>
          </a:xfrm>
          <a:prstGeom prst="rect">
            <a:avLst/>
          </a:prstGeom>
        </p:spPr>
        <p:txBody>
          <a:bodyPr lIns="91425" tIns="91425" rIns="91425" bIns="91425" anchor="b" anchorCtr="0">
            <a:noAutofit/>
          </a:bodyPr>
          <a:lstStyle/>
          <a:p>
            <a:pPr lvl="0">
              <a:spcBef>
                <a:spcPts val="0"/>
              </a:spcBef>
              <a:buNone/>
            </a:pPr>
            <a:r>
              <a:rPr lang="en"/>
              <a:t>An Introduction to Medical Documentation</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10"/>
        <p:cNvGrpSpPr/>
        <p:nvPr/>
      </p:nvGrpSpPr>
      <p:grpSpPr>
        <a:xfrm>
          <a:off x="0" y="0"/>
          <a:ext cx="0" cy="0"/>
          <a:chOff x="0" y="0"/>
          <a:chExt cx="0" cy="0"/>
        </a:xfrm>
      </p:grpSpPr>
      <p:sp>
        <p:nvSpPr>
          <p:cNvPr id="111" name="Shape 111"/>
          <p:cNvSpPr txBox="1">
            <a:spLocks noGrp="1"/>
          </p:cNvSpPr>
          <p:nvPr>
            <p:ph type="body" idx="1"/>
          </p:nvPr>
        </p:nvSpPr>
        <p:spPr>
          <a:xfrm>
            <a:off x="311700" y="695275"/>
            <a:ext cx="8520600" cy="3416400"/>
          </a:xfrm>
          <a:prstGeom prst="rect">
            <a:avLst/>
          </a:prstGeom>
        </p:spPr>
        <p:txBody>
          <a:bodyPr lIns="91425" tIns="91425" rIns="91425" bIns="91425" anchor="t" anchorCtr="0">
            <a:noAutofit/>
          </a:bodyPr>
          <a:lstStyle/>
          <a:p>
            <a:pPr lvl="0">
              <a:spcBef>
                <a:spcPts val="0"/>
              </a:spcBef>
              <a:buNone/>
            </a:pPr>
            <a:r>
              <a:rPr lang="en"/>
              <a:t>Fact 1: Payers have a contractual obligation to enrollees.  </a:t>
            </a:r>
          </a:p>
          <a:p>
            <a:pPr lvl="0">
              <a:spcBef>
                <a:spcPts val="0"/>
              </a:spcBef>
              <a:buNone/>
            </a:pPr>
            <a:r>
              <a:rPr lang="en"/>
              <a:t>Fact 2: Payers require reasonable documentation that services are consistent with the insurance coverage provided. </a:t>
            </a:r>
          </a:p>
          <a:p>
            <a:pPr lvl="0">
              <a:spcBef>
                <a:spcPts val="0"/>
              </a:spcBef>
              <a:buNone/>
            </a:pPr>
            <a:r>
              <a:rPr lang="en"/>
              <a:t>They may request information to validate: </a:t>
            </a:r>
          </a:p>
          <a:p>
            <a:pPr lvl="0">
              <a:spcBef>
                <a:spcPts val="0"/>
              </a:spcBef>
              <a:buNone/>
            </a:pPr>
            <a:r>
              <a:rPr lang="en"/>
              <a:t>• the site of service; </a:t>
            </a:r>
          </a:p>
          <a:p>
            <a:pPr lvl="0">
              <a:spcBef>
                <a:spcPts val="0"/>
              </a:spcBef>
              <a:buNone/>
            </a:pPr>
            <a:r>
              <a:rPr lang="en"/>
              <a:t>• the medical necessity and appropriateness of the diagnostic and/or therapeutic services provided; and/or </a:t>
            </a:r>
          </a:p>
          <a:p>
            <a:pPr lvl="0">
              <a:spcBef>
                <a:spcPts val="0"/>
              </a:spcBef>
              <a:buNone/>
            </a:pPr>
            <a:r>
              <a:rPr lang="en"/>
              <a:t>• that services provided have been accurately reported.</a:t>
            </a:r>
          </a:p>
          <a:p>
            <a:pPr lvl="0">
              <a:spcBef>
                <a:spcPts val="0"/>
              </a:spcBef>
              <a:buNone/>
            </a:pPr>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15"/>
        <p:cNvGrpSpPr/>
        <p:nvPr/>
      </p:nvGrpSpPr>
      <p:grpSpPr>
        <a:xfrm>
          <a:off x="0" y="0"/>
          <a:ext cx="0" cy="0"/>
          <a:chOff x="0" y="0"/>
          <a:chExt cx="0" cy="0"/>
        </a:xfrm>
      </p:grpSpPr>
      <p:sp>
        <p:nvSpPr>
          <p:cNvPr id="116" name="Shape 116"/>
          <p:cNvSpPr txBox="1">
            <a:spLocks noGrp="1"/>
          </p:cNvSpPr>
          <p:nvPr>
            <p:ph type="title"/>
          </p:nvPr>
        </p:nvSpPr>
        <p:spPr>
          <a:xfrm>
            <a:off x="311700" y="1283225"/>
            <a:ext cx="8520600" cy="572700"/>
          </a:xfrm>
          <a:prstGeom prst="rect">
            <a:avLst/>
          </a:prstGeom>
        </p:spPr>
        <p:txBody>
          <a:bodyPr lIns="91425" tIns="91425" rIns="91425" bIns="91425" anchor="t" anchorCtr="0">
            <a:noAutofit/>
          </a:bodyPr>
          <a:lstStyle/>
          <a:p>
            <a:pPr lvl="0" algn="ctr">
              <a:spcBef>
                <a:spcPts val="0"/>
              </a:spcBef>
              <a:buNone/>
            </a:pPr>
            <a:r>
              <a:rPr lang="en"/>
              <a:t>Definition: Payer</a:t>
            </a:r>
          </a:p>
        </p:txBody>
      </p:sp>
      <p:sp>
        <p:nvSpPr>
          <p:cNvPr id="117" name="Shape 117"/>
          <p:cNvSpPr txBox="1">
            <a:spLocks noGrp="1"/>
          </p:cNvSpPr>
          <p:nvPr>
            <p:ph type="body" idx="1"/>
          </p:nvPr>
        </p:nvSpPr>
        <p:spPr>
          <a:xfrm>
            <a:off x="311700" y="2143075"/>
            <a:ext cx="8520600" cy="1138800"/>
          </a:xfrm>
          <a:prstGeom prst="rect">
            <a:avLst/>
          </a:prstGeom>
        </p:spPr>
        <p:txBody>
          <a:bodyPr lIns="91425" tIns="91425" rIns="91425" bIns="91425" anchor="t" anchorCtr="0">
            <a:noAutofit/>
          </a:bodyPr>
          <a:lstStyle/>
          <a:p>
            <a:pPr lvl="0" algn="ctr">
              <a:spcBef>
                <a:spcPts val="0"/>
              </a:spcBef>
              <a:buNone/>
            </a:pPr>
            <a:r>
              <a:rPr lang="en"/>
              <a:t>“A person, organization, etc., that pays or is responsible for paying something.” </a:t>
            </a:r>
          </a:p>
          <a:p>
            <a:pPr lvl="0" algn="ctr">
              <a:spcBef>
                <a:spcPts val="0"/>
              </a:spcBef>
              <a:buNone/>
            </a:pPr>
            <a:r>
              <a:rPr lang="en" sz="700"/>
              <a:t>payer. 2014. In Merriam-Webster.com. Retrieved October 6, 2014, from http://www.merriam-webster.com/dictionary/payer</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21"/>
        <p:cNvGrpSpPr/>
        <p:nvPr/>
      </p:nvGrpSpPr>
      <p:grpSpPr>
        <a:xfrm>
          <a:off x="0" y="0"/>
          <a:ext cx="0" cy="0"/>
          <a:chOff x="0" y="0"/>
          <a:chExt cx="0" cy="0"/>
        </a:xfrm>
      </p:grpSpPr>
      <p:sp>
        <p:nvSpPr>
          <p:cNvPr id="122" name="Shape 122"/>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Documentation Requirements:</a:t>
            </a:r>
          </a:p>
        </p:txBody>
      </p:sp>
      <p:sp>
        <p:nvSpPr>
          <p:cNvPr id="123" name="Shape 123"/>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a:spcBef>
                <a:spcPts val="0"/>
              </a:spcBef>
              <a:buNone/>
            </a:pPr>
            <a:r>
              <a:rPr lang="en"/>
              <a:t>Proper documentation will follow these standards:</a:t>
            </a:r>
          </a:p>
          <a:p>
            <a:pPr marL="457200" lvl="0" indent="-228600" rtl="0">
              <a:spcBef>
                <a:spcPts val="0"/>
              </a:spcBef>
            </a:pPr>
            <a:r>
              <a:rPr lang="en"/>
              <a:t>Documentation of QUALITY OF CARE</a:t>
            </a:r>
          </a:p>
          <a:p>
            <a:pPr marL="457200" lvl="0" indent="-228600" rtl="0">
              <a:spcBef>
                <a:spcPts val="0"/>
              </a:spcBef>
            </a:pPr>
            <a:r>
              <a:rPr lang="en"/>
              <a:t>Documentation of STANDARD OF CARE</a:t>
            </a:r>
          </a:p>
          <a:p>
            <a:pPr marL="457200" lvl="0" indent="-228600" rtl="0">
              <a:spcBef>
                <a:spcPts val="0"/>
              </a:spcBef>
            </a:pPr>
            <a:r>
              <a:rPr lang="en"/>
              <a:t>Appropriate language</a:t>
            </a:r>
          </a:p>
          <a:p>
            <a:pPr marL="457200" lvl="0" indent="-228600">
              <a:spcBef>
                <a:spcPts val="0"/>
              </a:spcBef>
            </a:pPr>
            <a:r>
              <a:rPr lang="en"/>
              <a:t>Support for Reimbursement (Billing) </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27"/>
        <p:cNvGrpSpPr/>
        <p:nvPr/>
      </p:nvGrpSpPr>
      <p:grpSpPr>
        <a:xfrm>
          <a:off x="0" y="0"/>
          <a:ext cx="0" cy="0"/>
          <a:chOff x="0" y="0"/>
          <a:chExt cx="0" cy="0"/>
        </a:xfrm>
      </p:grpSpPr>
      <p:sp>
        <p:nvSpPr>
          <p:cNvPr id="128" name="Shape 128"/>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sz="2600"/>
              <a:t>A record that QUALITY OF CARE requirements were met.</a:t>
            </a:r>
          </a:p>
        </p:txBody>
      </p:sp>
      <p:sp>
        <p:nvSpPr>
          <p:cNvPr id="129" name="Shape 129"/>
          <p:cNvSpPr txBox="1">
            <a:spLocks noGrp="1"/>
          </p:cNvSpPr>
          <p:nvPr>
            <p:ph type="body" idx="1"/>
          </p:nvPr>
        </p:nvSpPr>
        <p:spPr>
          <a:xfrm>
            <a:off x="311700" y="1152475"/>
            <a:ext cx="8520600" cy="3416400"/>
          </a:xfrm>
          <a:prstGeom prst="rect">
            <a:avLst/>
          </a:prstGeom>
        </p:spPr>
        <p:txBody>
          <a:bodyPr lIns="91425" tIns="91425" rIns="91425" bIns="91425" anchor="t" anchorCtr="0">
            <a:noAutofit/>
          </a:bodyPr>
          <a:lstStyle/>
          <a:p>
            <a:pPr lvl="0" rtl="0">
              <a:spcBef>
                <a:spcPts val="0"/>
              </a:spcBef>
              <a:buNone/>
            </a:pPr>
            <a:r>
              <a:rPr lang="en"/>
              <a:t>The health care profession has defined Standards of Practice.  These standards have been defined by health care regulating bodies.</a:t>
            </a:r>
          </a:p>
          <a:p>
            <a:pPr lvl="0" algn="ctr" rtl="0">
              <a:spcBef>
                <a:spcPts val="0"/>
              </a:spcBef>
              <a:buNone/>
            </a:pPr>
            <a:endParaRPr sz="800"/>
          </a:p>
          <a:p>
            <a:pPr lvl="0" algn="ctr" rtl="0">
              <a:spcBef>
                <a:spcPts val="0"/>
              </a:spcBef>
              <a:buNone/>
            </a:pPr>
            <a:r>
              <a:rPr lang="en" sz="1400"/>
              <a:t>The first element of knowing whether QUALITY OF CARE has been met is knowing what the standards are and being able to identify and describe the care given to a patient.  </a:t>
            </a:r>
          </a:p>
          <a:p>
            <a:pPr lvl="0" algn="ctr">
              <a:lnSpc>
                <a:spcPct val="100000"/>
              </a:lnSpc>
              <a:spcBef>
                <a:spcPts val="0"/>
              </a:spcBef>
              <a:buNone/>
            </a:pPr>
            <a:r>
              <a:rPr lang="en" sz="1400"/>
              <a:t>The medical record provides a map of patient care as it progresses or as patient events and outcomes occur.  </a:t>
            </a:r>
          </a:p>
          <a:p>
            <a:pPr lvl="0" algn="ctr" rtl="0">
              <a:lnSpc>
                <a:spcPct val="100000"/>
              </a:lnSpc>
              <a:spcBef>
                <a:spcPts val="0"/>
              </a:spcBef>
              <a:buNone/>
            </a:pPr>
            <a:r>
              <a:rPr lang="en" sz="1400"/>
              <a:t>Therefore, the entries made into the medical record provide the dimensions and details of the QUALITY OF CARE rendered.</a:t>
            </a: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33"/>
        <p:cNvGrpSpPr/>
        <p:nvPr/>
      </p:nvGrpSpPr>
      <p:grpSpPr>
        <a:xfrm>
          <a:off x="0" y="0"/>
          <a:ext cx="0" cy="0"/>
          <a:chOff x="0" y="0"/>
          <a:chExt cx="0" cy="0"/>
        </a:xfrm>
      </p:grpSpPr>
      <p:sp>
        <p:nvSpPr>
          <p:cNvPr id="134" name="Shape 134"/>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spcBef>
                <a:spcPts val="0"/>
              </a:spcBef>
              <a:buNone/>
            </a:pPr>
            <a:r>
              <a:rPr lang="en"/>
              <a:t>Proper Documentation Provides:</a:t>
            </a:r>
          </a:p>
          <a:p>
            <a:pPr lvl="0" algn="ctr" rtl="0">
              <a:spcBef>
                <a:spcPts val="0"/>
              </a:spcBef>
              <a:buNone/>
            </a:pPr>
            <a:endParaRPr sz="800"/>
          </a:p>
          <a:p>
            <a:pPr marL="457200" lvl="0" indent="-342900" algn="ctr">
              <a:spcBef>
                <a:spcPts val="0"/>
              </a:spcBef>
              <a:buSzPct val="100000"/>
              <a:buChar char="●"/>
            </a:pPr>
            <a:r>
              <a:rPr lang="en" sz="1800"/>
              <a:t>A record that a STANDARD OF CARE was met. </a:t>
            </a:r>
          </a:p>
        </p:txBody>
      </p:sp>
      <p:sp>
        <p:nvSpPr>
          <p:cNvPr id="135" name="Shape 135"/>
          <p:cNvSpPr txBox="1">
            <a:spLocks noGrp="1"/>
          </p:cNvSpPr>
          <p:nvPr>
            <p:ph type="body" idx="1"/>
          </p:nvPr>
        </p:nvSpPr>
        <p:spPr>
          <a:xfrm>
            <a:off x="311700" y="1468675"/>
            <a:ext cx="8520600" cy="3416400"/>
          </a:xfrm>
          <a:prstGeom prst="rect">
            <a:avLst/>
          </a:prstGeom>
        </p:spPr>
        <p:txBody>
          <a:bodyPr lIns="91425" tIns="91425" rIns="91425" bIns="91425" anchor="t" anchorCtr="0">
            <a:noAutofit/>
          </a:bodyPr>
          <a:lstStyle/>
          <a:p>
            <a:pPr lvl="0">
              <a:spcBef>
                <a:spcPts val="0"/>
              </a:spcBef>
              <a:buNone/>
            </a:pPr>
            <a:r>
              <a:rPr lang="en"/>
              <a:t>Documentation is the primary means with which to review and evaluate patient occurrences.  As such, the patient's chart becomes central and relevant in the event that the record is pulled for legal review.  </a:t>
            </a:r>
          </a:p>
          <a:p>
            <a:pPr lvl="0">
              <a:spcBef>
                <a:spcPts val="0"/>
              </a:spcBef>
              <a:buNone/>
            </a:pPr>
            <a:r>
              <a:rPr lang="en"/>
              <a:t>Documentation is the unifying factor between practice and patient care. Complete, objective, and standardized medical records provide the "story" of the care given or the plans for the care to be given. Many lawsuits involve aspects of malpractice or negligence.  Negligence can be errors of commission or errors of omission which fall below the EXPECTED STANDARD OF CARE.</a:t>
            </a:r>
          </a:p>
          <a:p>
            <a:pPr lvl="0">
              <a:spcBef>
                <a:spcPts val="0"/>
              </a:spcBef>
              <a:buNone/>
            </a:pPr>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39"/>
        <p:cNvGrpSpPr/>
        <p:nvPr/>
      </p:nvGrpSpPr>
      <p:grpSpPr>
        <a:xfrm>
          <a:off x="0" y="0"/>
          <a:ext cx="0" cy="0"/>
          <a:chOff x="0" y="0"/>
          <a:chExt cx="0" cy="0"/>
        </a:xfrm>
      </p:grpSpPr>
      <p:sp>
        <p:nvSpPr>
          <p:cNvPr id="140" name="Shape 140"/>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Proper Documentation Provides:</a:t>
            </a:r>
          </a:p>
          <a:p>
            <a:pPr lvl="0">
              <a:spcBef>
                <a:spcPts val="0"/>
              </a:spcBef>
              <a:buNone/>
            </a:pPr>
            <a:endParaRPr sz="700"/>
          </a:p>
          <a:p>
            <a:pPr lvl="0">
              <a:spcBef>
                <a:spcPts val="0"/>
              </a:spcBef>
              <a:buNone/>
            </a:pPr>
            <a:endParaRPr sz="700"/>
          </a:p>
          <a:p>
            <a:pPr lvl="0" algn="ctr">
              <a:spcBef>
                <a:spcPts val="0"/>
              </a:spcBef>
              <a:buNone/>
            </a:pPr>
            <a:r>
              <a:rPr lang="en" sz="1800"/>
              <a:t>Accurate Language:</a:t>
            </a:r>
          </a:p>
        </p:txBody>
      </p:sp>
      <p:sp>
        <p:nvSpPr>
          <p:cNvPr id="141" name="Shape 141"/>
          <p:cNvSpPr txBox="1">
            <a:spLocks noGrp="1"/>
          </p:cNvSpPr>
          <p:nvPr>
            <p:ph type="body" idx="1"/>
          </p:nvPr>
        </p:nvSpPr>
        <p:spPr>
          <a:xfrm>
            <a:off x="311700" y="1720400"/>
            <a:ext cx="3999900" cy="3077100"/>
          </a:xfrm>
          <a:prstGeom prst="rect">
            <a:avLst/>
          </a:prstGeom>
        </p:spPr>
        <p:txBody>
          <a:bodyPr lIns="91425" tIns="91425" rIns="91425" bIns="91425" anchor="t" anchorCtr="0">
            <a:noAutofit/>
          </a:bodyPr>
          <a:lstStyle/>
          <a:p>
            <a:pPr lvl="0">
              <a:spcBef>
                <a:spcPts val="0"/>
              </a:spcBef>
              <a:buNone/>
            </a:pPr>
            <a:r>
              <a:rPr lang="en"/>
              <a:t>Medical Records should:</a:t>
            </a:r>
          </a:p>
          <a:p>
            <a:pPr marL="457200" lvl="0" indent="-228600">
              <a:spcBef>
                <a:spcPts val="0"/>
              </a:spcBef>
            </a:pPr>
            <a:r>
              <a:rPr lang="en"/>
              <a:t>provide an appropriate description of what transpired</a:t>
            </a:r>
          </a:p>
          <a:p>
            <a:pPr marL="457200" lvl="0" indent="-228600">
              <a:spcBef>
                <a:spcPts val="0"/>
              </a:spcBef>
            </a:pPr>
            <a:r>
              <a:rPr lang="en"/>
              <a:t>describe what the patient needed</a:t>
            </a:r>
          </a:p>
          <a:p>
            <a:pPr marL="457200" lvl="0" indent="-228600">
              <a:spcBef>
                <a:spcPts val="0"/>
              </a:spcBef>
            </a:pPr>
            <a:r>
              <a:rPr lang="en"/>
              <a:t>indicate if there were events that occurred outside of what is typically routine or expected.</a:t>
            </a:r>
          </a:p>
          <a:p>
            <a:pPr lvl="0">
              <a:spcBef>
                <a:spcPts val="0"/>
              </a:spcBef>
              <a:buNone/>
            </a:pPr>
            <a:endParaRPr/>
          </a:p>
          <a:p>
            <a:pPr lvl="0">
              <a:spcBef>
                <a:spcPts val="0"/>
              </a:spcBef>
              <a:buNone/>
            </a:pPr>
            <a:endParaRPr/>
          </a:p>
        </p:txBody>
      </p:sp>
      <p:sp>
        <p:nvSpPr>
          <p:cNvPr id="142" name="Shape 142"/>
          <p:cNvSpPr txBox="1">
            <a:spLocks noGrp="1"/>
          </p:cNvSpPr>
          <p:nvPr>
            <p:ph type="body" idx="2"/>
          </p:nvPr>
        </p:nvSpPr>
        <p:spPr>
          <a:xfrm>
            <a:off x="4832400" y="1720375"/>
            <a:ext cx="3999900" cy="3077100"/>
          </a:xfrm>
          <a:prstGeom prst="rect">
            <a:avLst/>
          </a:prstGeom>
        </p:spPr>
        <p:txBody>
          <a:bodyPr lIns="91425" tIns="91425" rIns="91425" bIns="91425" anchor="t" anchorCtr="0">
            <a:noAutofit/>
          </a:bodyPr>
          <a:lstStyle/>
          <a:p>
            <a:pPr lvl="0">
              <a:spcBef>
                <a:spcPts val="0"/>
              </a:spcBef>
              <a:buNone/>
            </a:pPr>
            <a:r>
              <a:rPr lang="en"/>
              <a:t>To do this, medical records should:</a:t>
            </a:r>
          </a:p>
          <a:p>
            <a:pPr marL="457200" lvl="0" indent="-228600">
              <a:spcBef>
                <a:spcPts val="0"/>
              </a:spcBef>
            </a:pPr>
            <a:r>
              <a:rPr lang="en"/>
              <a:t>Use the correct application of language to events</a:t>
            </a:r>
          </a:p>
          <a:p>
            <a:pPr marL="457200" lvl="0" indent="-228600">
              <a:spcBef>
                <a:spcPts val="0"/>
              </a:spcBef>
            </a:pPr>
            <a:r>
              <a:rPr lang="en"/>
              <a:t>Use correct spelling</a:t>
            </a:r>
          </a:p>
          <a:p>
            <a:pPr marL="457200" lvl="0" indent="-228600">
              <a:spcBef>
                <a:spcPts val="0"/>
              </a:spcBef>
            </a:pPr>
            <a:r>
              <a:rPr lang="en"/>
              <a:t>Use proper grammar</a:t>
            </a:r>
          </a:p>
          <a:p>
            <a:pPr marL="457200" lvl="0" indent="-228600">
              <a:spcBef>
                <a:spcPts val="0"/>
              </a:spcBef>
            </a:pPr>
            <a:r>
              <a:rPr lang="en"/>
              <a:t>Use proper punctuation</a:t>
            </a:r>
          </a:p>
          <a:p>
            <a:pPr marL="457200" lvl="0" indent="-228600">
              <a:spcBef>
                <a:spcPts val="0"/>
              </a:spcBef>
            </a:pPr>
            <a:r>
              <a:rPr lang="en"/>
              <a:t>Use facility approved abbreviations</a:t>
            </a:r>
          </a:p>
          <a:p>
            <a:pPr lvl="0">
              <a:spcBef>
                <a:spcPts val="0"/>
              </a:spcBef>
              <a:buNone/>
            </a:pPr>
            <a:endParaRP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46"/>
        <p:cNvGrpSpPr/>
        <p:nvPr/>
      </p:nvGrpSpPr>
      <p:grpSpPr>
        <a:xfrm>
          <a:off x="0" y="0"/>
          <a:ext cx="0" cy="0"/>
          <a:chOff x="0" y="0"/>
          <a:chExt cx="0" cy="0"/>
        </a:xfrm>
      </p:grpSpPr>
      <p:sp>
        <p:nvSpPr>
          <p:cNvPr id="147" name="Shape 147"/>
          <p:cNvSpPr txBox="1">
            <a:spLocks noGrp="1"/>
          </p:cNvSpPr>
          <p:nvPr>
            <p:ph type="ctrTitle"/>
          </p:nvPr>
        </p:nvSpPr>
        <p:spPr>
          <a:xfrm>
            <a:off x="510450" y="1257300"/>
            <a:ext cx="8123100" cy="1588500"/>
          </a:xfrm>
          <a:prstGeom prst="rect">
            <a:avLst/>
          </a:prstGeom>
        </p:spPr>
        <p:txBody>
          <a:bodyPr lIns="91425" tIns="91425" rIns="91425" bIns="91425" anchor="b" anchorCtr="0">
            <a:noAutofit/>
          </a:bodyPr>
          <a:lstStyle/>
          <a:p>
            <a:pPr lvl="0">
              <a:spcBef>
                <a:spcPts val="0"/>
              </a:spcBef>
              <a:buNone/>
            </a:pPr>
            <a:r>
              <a:rPr lang="en"/>
              <a:t>Proper Documentation:</a:t>
            </a:r>
          </a:p>
        </p:txBody>
      </p:sp>
      <p:sp>
        <p:nvSpPr>
          <p:cNvPr id="148" name="Shape 148"/>
          <p:cNvSpPr txBox="1">
            <a:spLocks noGrp="1"/>
          </p:cNvSpPr>
          <p:nvPr>
            <p:ph type="subTitle" idx="1"/>
          </p:nvPr>
        </p:nvSpPr>
        <p:spPr>
          <a:xfrm>
            <a:off x="510450" y="3182312"/>
            <a:ext cx="8123100" cy="630000"/>
          </a:xfrm>
          <a:prstGeom prst="rect">
            <a:avLst/>
          </a:prstGeom>
        </p:spPr>
        <p:txBody>
          <a:bodyPr lIns="91425" tIns="91425" rIns="91425" bIns="91425" anchor="t" anchorCtr="0">
            <a:noAutofit/>
          </a:bodyPr>
          <a:lstStyle/>
          <a:p>
            <a:pPr marL="457200" lvl="0" indent="-228600" rtl="0">
              <a:spcBef>
                <a:spcPts val="0"/>
              </a:spcBef>
              <a:buAutoNum type="arabicPeriod"/>
            </a:pPr>
            <a:r>
              <a:rPr lang="en"/>
              <a:t>Is a record of the Evaluation and Management (E &amp; M) of a patient.</a:t>
            </a:r>
          </a:p>
          <a:p>
            <a:pPr marL="457200" lvl="0" indent="-228600">
              <a:spcBef>
                <a:spcPts val="0"/>
              </a:spcBef>
              <a:buAutoNum type="arabicPeriod"/>
            </a:pPr>
            <a:r>
              <a:rPr lang="en"/>
              <a:t>Provides support for billing of that E &amp; M</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52"/>
        <p:cNvGrpSpPr/>
        <p:nvPr/>
      </p:nvGrpSpPr>
      <p:grpSpPr>
        <a:xfrm>
          <a:off x="0" y="0"/>
          <a:ext cx="0" cy="0"/>
          <a:chOff x="0" y="0"/>
          <a:chExt cx="0" cy="0"/>
        </a:xfrm>
      </p:grpSpPr>
      <p:sp>
        <p:nvSpPr>
          <p:cNvPr id="153" name="Shape 153"/>
          <p:cNvSpPr txBox="1">
            <a:spLocks noGrp="1"/>
          </p:cNvSpPr>
          <p:nvPr>
            <p:ph type="body" idx="1"/>
          </p:nvPr>
        </p:nvSpPr>
        <p:spPr>
          <a:xfrm>
            <a:off x="311700" y="369700"/>
            <a:ext cx="8520600" cy="4199100"/>
          </a:xfrm>
          <a:prstGeom prst="rect">
            <a:avLst/>
          </a:prstGeom>
        </p:spPr>
        <p:txBody>
          <a:bodyPr lIns="91425" tIns="91425" rIns="91425" bIns="91425" anchor="t" anchorCtr="0">
            <a:noAutofit/>
          </a:bodyPr>
          <a:lstStyle/>
          <a:p>
            <a:pPr lvl="0">
              <a:spcBef>
                <a:spcPts val="0"/>
              </a:spcBef>
              <a:buNone/>
            </a:pPr>
            <a:r>
              <a:rPr lang="en"/>
              <a:t>Medical documentation must precisely mirror the service provided.</a:t>
            </a:r>
          </a:p>
          <a:p>
            <a:pPr lvl="0">
              <a:spcBef>
                <a:spcPts val="0"/>
              </a:spcBef>
              <a:buNone/>
            </a:pPr>
            <a:r>
              <a:rPr lang="en"/>
              <a:t>There are many insurance providers which have regulations requiring specific language that must appear in the patient's record if reimbursement is to occur.</a:t>
            </a:r>
          </a:p>
          <a:p>
            <a:pPr lvl="0">
              <a:spcBef>
                <a:spcPts val="0"/>
              </a:spcBef>
              <a:buNone/>
            </a:pPr>
            <a:r>
              <a:rPr lang="en"/>
              <a:t>The manner and thoroughness of the documentation of these components will affect the services that the patient can be charged.</a:t>
            </a:r>
          </a:p>
          <a:p>
            <a:pPr lvl="0">
              <a:spcBef>
                <a:spcPts val="0"/>
              </a:spcBef>
              <a:buNone/>
            </a:pPr>
            <a:r>
              <a:rPr lang="en"/>
              <a:t>Documentation is directly connected to monetary reimbursement.  </a:t>
            </a:r>
          </a:p>
          <a:p>
            <a:pPr marL="457200" lvl="0" indent="-228600">
              <a:spcBef>
                <a:spcPts val="0"/>
              </a:spcBef>
            </a:pPr>
            <a:r>
              <a:rPr lang="en"/>
              <a:t>Higher reimbursement can occur with more complete documentation, BUT the charges must be accurate and in accordance with regulations.</a:t>
            </a:r>
          </a:p>
          <a:p>
            <a:pPr lvl="0">
              <a:spcBef>
                <a:spcPts val="0"/>
              </a:spcBef>
              <a:buNone/>
            </a:pPr>
            <a:endParaRP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157"/>
        <p:cNvGrpSpPr/>
        <p:nvPr/>
      </p:nvGrpSpPr>
      <p:grpSpPr>
        <a:xfrm>
          <a:off x="0" y="0"/>
          <a:ext cx="0" cy="0"/>
          <a:chOff x="0" y="0"/>
          <a:chExt cx="0" cy="0"/>
        </a:xfrm>
      </p:grpSpPr>
      <p:sp>
        <p:nvSpPr>
          <p:cNvPr id="158" name="Shape 158"/>
          <p:cNvSpPr txBox="1">
            <a:spLocks noGrp="1"/>
          </p:cNvSpPr>
          <p:nvPr>
            <p:ph type="body" idx="1"/>
          </p:nvPr>
        </p:nvSpPr>
        <p:spPr>
          <a:xfrm>
            <a:off x="311700" y="434575"/>
            <a:ext cx="8520600" cy="4134300"/>
          </a:xfrm>
          <a:prstGeom prst="rect">
            <a:avLst/>
          </a:prstGeom>
        </p:spPr>
        <p:txBody>
          <a:bodyPr lIns="91425" tIns="91425" rIns="91425" bIns="91425" anchor="t" anchorCtr="0">
            <a:noAutofit/>
          </a:bodyPr>
          <a:lstStyle/>
          <a:p>
            <a:pPr lvl="0" algn="ctr">
              <a:spcBef>
                <a:spcPts val="0"/>
              </a:spcBef>
              <a:buNone/>
            </a:pPr>
            <a:r>
              <a:rPr lang="en"/>
              <a:t>E &amp; M Coding is done based on the following</a:t>
            </a:r>
          </a:p>
          <a:p>
            <a:pPr lvl="0" algn="ctr" rtl="0">
              <a:spcBef>
                <a:spcPts val="0"/>
              </a:spcBef>
              <a:buNone/>
            </a:pPr>
            <a:r>
              <a:rPr lang="en"/>
              <a:t>3 things:</a:t>
            </a:r>
          </a:p>
          <a:p>
            <a:pPr lvl="0">
              <a:spcBef>
                <a:spcPts val="0"/>
              </a:spcBef>
              <a:buNone/>
            </a:pPr>
            <a:r>
              <a:rPr lang="en"/>
              <a:t>1. The patient history</a:t>
            </a:r>
          </a:p>
          <a:p>
            <a:pPr lvl="0">
              <a:spcBef>
                <a:spcPts val="0"/>
              </a:spcBef>
              <a:buNone/>
            </a:pPr>
            <a:r>
              <a:rPr lang="en"/>
              <a:t>2. The examination</a:t>
            </a:r>
          </a:p>
          <a:p>
            <a:pPr lvl="0">
              <a:spcBef>
                <a:spcPts val="0"/>
              </a:spcBef>
              <a:buNone/>
            </a:pPr>
            <a:r>
              <a:rPr lang="en"/>
              <a:t>3. The medical decisions made or MDM which stands for medical-decision making</a:t>
            </a:r>
          </a:p>
          <a:p>
            <a:pPr lvl="0">
              <a:spcBef>
                <a:spcPts val="0"/>
              </a:spcBef>
              <a:buNone/>
            </a:pPr>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162"/>
        <p:cNvGrpSpPr/>
        <p:nvPr/>
      </p:nvGrpSpPr>
      <p:grpSpPr>
        <a:xfrm>
          <a:off x="0" y="0"/>
          <a:ext cx="0" cy="0"/>
          <a:chOff x="0" y="0"/>
          <a:chExt cx="0" cy="0"/>
        </a:xfrm>
      </p:grpSpPr>
      <p:sp>
        <p:nvSpPr>
          <p:cNvPr id="163" name="Shape 163"/>
          <p:cNvSpPr txBox="1"/>
          <p:nvPr/>
        </p:nvSpPr>
        <p:spPr>
          <a:xfrm>
            <a:off x="557800" y="4657050"/>
            <a:ext cx="3735900" cy="435900"/>
          </a:xfrm>
          <a:prstGeom prst="rect">
            <a:avLst/>
          </a:prstGeom>
          <a:noFill/>
          <a:ln>
            <a:noFill/>
          </a:ln>
        </p:spPr>
        <p:txBody>
          <a:bodyPr lIns="91425" tIns="91425" rIns="91425" bIns="91425" anchor="t" anchorCtr="0">
            <a:noAutofit/>
          </a:bodyPr>
          <a:lstStyle/>
          <a:p>
            <a:pPr lvl="0">
              <a:spcBef>
                <a:spcPts val="0"/>
              </a:spcBef>
              <a:buNone/>
            </a:pPr>
            <a:endParaRPr>
              <a:solidFill>
                <a:srgbClr val="D9D9D9"/>
              </a:solidFill>
            </a:endParaRPr>
          </a:p>
        </p:txBody>
      </p:sp>
      <p:pic>
        <p:nvPicPr>
          <p:cNvPr id="164" name="Shape 164"/>
          <p:cNvPicPr preferRelativeResize="0"/>
          <p:nvPr/>
        </p:nvPicPr>
        <p:blipFill>
          <a:blip r:embed="rId3">
            <a:alphaModFix/>
          </a:blip>
          <a:stretch>
            <a:fillRect/>
          </a:stretch>
        </p:blipFill>
        <p:spPr>
          <a:xfrm>
            <a:off x="398875" y="2137150"/>
            <a:ext cx="704850" cy="247650"/>
          </a:xfrm>
          <a:prstGeom prst="rect">
            <a:avLst/>
          </a:prstGeom>
          <a:noFill/>
          <a:ln>
            <a:noFill/>
          </a:ln>
        </p:spPr>
      </p:pic>
      <p:sp>
        <p:nvSpPr>
          <p:cNvPr id="165" name="Shape 165"/>
          <p:cNvSpPr txBox="1"/>
          <p:nvPr/>
        </p:nvSpPr>
        <p:spPr>
          <a:xfrm>
            <a:off x="304800" y="304800"/>
            <a:ext cx="8490300" cy="3000000"/>
          </a:xfrm>
          <a:prstGeom prst="rect">
            <a:avLst/>
          </a:prstGeom>
          <a:noFill/>
          <a:ln>
            <a:noFill/>
          </a:ln>
        </p:spPr>
        <p:txBody>
          <a:bodyPr lIns="91425" tIns="91425" rIns="91425" bIns="91425" anchor="ctr" anchorCtr="0">
            <a:noAutofit/>
          </a:bodyPr>
          <a:lstStyle/>
          <a:p>
            <a:pPr lvl="0" rtl="0">
              <a:lnSpc>
                <a:spcPct val="136363"/>
              </a:lnSpc>
              <a:spcBef>
                <a:spcPts val="0"/>
              </a:spcBef>
              <a:buNone/>
            </a:pPr>
            <a:r>
              <a:rPr lang="en" sz="1100">
                <a:solidFill>
                  <a:srgbClr val="F3F3F3"/>
                </a:solidFill>
              </a:rPr>
              <a:t>This workforce product was funded by a grant awarded by the U.S. Department of Labor’s Employment and Training Administration. The product was created by the grantee and does not necessarily reflect the official position of the U.S. Department of Labor. The U.S. Department of Labor makes no guarantees, warranties, or assurances of any kind, express or implied, with respect to such information, including any information on linked sites and including, but not limited to, accuracy of the information or its completeness, timeliness, usefulness, adequacy, continued availability, or ownership.</a:t>
            </a:r>
          </a:p>
          <a:p>
            <a:pPr lvl="0" rtl="0">
              <a:lnSpc>
                <a:spcPct val="136363"/>
              </a:lnSpc>
              <a:spcBef>
                <a:spcPts val="0"/>
              </a:spcBef>
              <a:spcAft>
                <a:spcPts val="800"/>
              </a:spcAft>
              <a:buNone/>
            </a:pPr>
            <a:r>
              <a:rPr lang="en" sz="1100">
                <a:solidFill>
                  <a:srgbClr val="F3F3F3"/>
                </a:solidFill>
              </a:rPr>
              <a:t>                                                                                                    	</a:t>
            </a:r>
          </a:p>
          <a:p>
            <a:pPr lvl="0" rtl="0">
              <a:spcBef>
                <a:spcPts val="0"/>
              </a:spcBef>
              <a:buNone/>
            </a:pPr>
            <a:r>
              <a:rPr lang="en" sz="1000">
                <a:solidFill>
                  <a:srgbClr val="F3F3F3"/>
                </a:solidFill>
              </a:rPr>
              <a:t>Documents also licensed under Creative Commons 4.0 International (CCBY)</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63"/>
        <p:cNvGrpSpPr/>
        <p:nvPr/>
      </p:nvGrpSpPr>
      <p:grpSpPr>
        <a:xfrm>
          <a:off x="0" y="0"/>
          <a:ext cx="0" cy="0"/>
          <a:chOff x="0" y="0"/>
          <a:chExt cx="0" cy="0"/>
        </a:xfrm>
      </p:grpSpPr>
      <p:sp>
        <p:nvSpPr>
          <p:cNvPr id="64" name="Shape 64"/>
          <p:cNvSpPr txBox="1">
            <a:spLocks noGrp="1"/>
          </p:cNvSpPr>
          <p:nvPr>
            <p:ph type="body" idx="1"/>
          </p:nvPr>
        </p:nvSpPr>
        <p:spPr>
          <a:xfrm>
            <a:off x="311700" y="594675"/>
            <a:ext cx="8520600" cy="3416400"/>
          </a:xfrm>
          <a:prstGeom prst="rect">
            <a:avLst/>
          </a:prstGeom>
        </p:spPr>
        <p:txBody>
          <a:bodyPr lIns="91425" tIns="91425" rIns="91425" bIns="91425" anchor="t" anchorCtr="0">
            <a:noAutofit/>
          </a:bodyPr>
          <a:lstStyle/>
          <a:p>
            <a:pPr lvl="0">
              <a:spcBef>
                <a:spcPts val="0"/>
              </a:spcBef>
              <a:buNone/>
            </a:pPr>
            <a:r>
              <a:rPr lang="en"/>
              <a:t>The Evaluation and Management (E&amp;M) of a patient must be quantified into a code that can be submitted for the time, effort, and energy expended on the patient for reimbursement.   </a:t>
            </a:r>
          </a:p>
          <a:p>
            <a:pPr lvl="0">
              <a:spcBef>
                <a:spcPts val="0"/>
              </a:spcBef>
              <a:buNone/>
            </a:pPr>
            <a:r>
              <a:rPr lang="en"/>
              <a:t>In order for reimbursement to occur, documentation must occur so that E &amp; M coding can occur.</a:t>
            </a:r>
          </a:p>
          <a:p>
            <a:pPr lvl="0">
              <a:spcBef>
                <a:spcPts val="0"/>
              </a:spcBef>
              <a:buNone/>
            </a:pPr>
            <a:r>
              <a:rPr lang="en"/>
              <a:t>Since so much of a patient's time seeing a physician or healthcare provider is spent getting evaluated, assessed, and then managed (developing a treatment plan), E &amp; M coding is the most common type of coding.</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8"/>
        <p:cNvGrpSpPr/>
        <p:nvPr/>
      </p:nvGrpSpPr>
      <p:grpSpPr>
        <a:xfrm>
          <a:off x="0" y="0"/>
          <a:ext cx="0" cy="0"/>
          <a:chOff x="0" y="0"/>
          <a:chExt cx="0" cy="0"/>
        </a:xfrm>
      </p:grpSpPr>
      <p:sp>
        <p:nvSpPr>
          <p:cNvPr id="69" name="Shape 69"/>
          <p:cNvSpPr txBox="1">
            <a:spLocks noGrp="1"/>
          </p:cNvSpPr>
          <p:nvPr>
            <p:ph type="title"/>
          </p:nvPr>
        </p:nvSpPr>
        <p:spPr>
          <a:xfrm>
            <a:off x="510450" y="2057400"/>
            <a:ext cx="8123100" cy="778800"/>
          </a:xfrm>
          <a:prstGeom prst="rect">
            <a:avLst/>
          </a:prstGeom>
        </p:spPr>
        <p:txBody>
          <a:bodyPr lIns="91425" tIns="91425" rIns="91425" bIns="91425" anchor="b" anchorCtr="0">
            <a:noAutofit/>
          </a:bodyPr>
          <a:lstStyle/>
          <a:p>
            <a:pPr lvl="0">
              <a:spcBef>
                <a:spcPts val="0"/>
              </a:spcBef>
              <a:buNone/>
            </a:pPr>
            <a:r>
              <a:rPr lang="en"/>
              <a:t>Things that we will go into depth to discuss:</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3"/>
        <p:cNvGrpSpPr/>
        <p:nvPr/>
      </p:nvGrpSpPr>
      <p:grpSpPr>
        <a:xfrm>
          <a:off x="0" y="0"/>
          <a:ext cx="0" cy="0"/>
          <a:chOff x="0" y="0"/>
          <a:chExt cx="0" cy="0"/>
        </a:xfrm>
      </p:grpSpPr>
      <p:sp>
        <p:nvSpPr>
          <p:cNvPr id="74" name="Shape 74"/>
          <p:cNvSpPr txBox="1">
            <a:spLocks noGrp="1"/>
          </p:cNvSpPr>
          <p:nvPr>
            <p:ph type="body" idx="1"/>
          </p:nvPr>
        </p:nvSpPr>
        <p:spPr>
          <a:xfrm>
            <a:off x="266300" y="276850"/>
            <a:ext cx="8520600" cy="3416400"/>
          </a:xfrm>
          <a:prstGeom prst="rect">
            <a:avLst/>
          </a:prstGeom>
        </p:spPr>
        <p:txBody>
          <a:bodyPr lIns="91425" tIns="91425" rIns="91425" bIns="91425" anchor="t" anchorCtr="0">
            <a:noAutofit/>
          </a:bodyPr>
          <a:lstStyle/>
          <a:p>
            <a:pPr lvl="0">
              <a:spcBef>
                <a:spcPts val="0"/>
              </a:spcBef>
              <a:buNone/>
            </a:pPr>
            <a:r>
              <a:rPr lang="en"/>
              <a:t>This Course is specifically designed to do two things:</a:t>
            </a:r>
          </a:p>
          <a:p>
            <a:pPr lvl="0">
              <a:spcBef>
                <a:spcPts val="0"/>
              </a:spcBef>
              <a:buNone/>
            </a:pPr>
            <a:endParaRPr/>
          </a:p>
          <a:p>
            <a:pPr lvl="0">
              <a:spcBef>
                <a:spcPts val="0"/>
              </a:spcBef>
              <a:buNone/>
            </a:pPr>
            <a:r>
              <a:rPr lang="en"/>
              <a:t>1) Teach what documentation (charting) is and the components of documentation</a:t>
            </a:r>
          </a:p>
          <a:p>
            <a:pPr lvl="0" algn="ctr">
              <a:spcBef>
                <a:spcPts val="0"/>
              </a:spcBef>
              <a:buNone/>
            </a:pPr>
            <a:r>
              <a:rPr lang="en"/>
              <a:t>AND</a:t>
            </a:r>
          </a:p>
          <a:p>
            <a:pPr lvl="0">
              <a:spcBef>
                <a:spcPts val="0"/>
              </a:spcBef>
              <a:buNone/>
            </a:pPr>
            <a:r>
              <a:rPr lang="en"/>
              <a:t>2) Provide practice auditing medical documentation with the lens of a Coding and Reimbursement Specialist</a:t>
            </a:r>
          </a:p>
          <a:p>
            <a:pPr lvl="0">
              <a:spcBef>
                <a:spcPts val="0"/>
              </a:spcBef>
              <a:buNone/>
            </a:pPr>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8"/>
        <p:cNvGrpSpPr/>
        <p:nvPr/>
      </p:nvGrpSpPr>
      <p:grpSpPr>
        <a:xfrm>
          <a:off x="0" y="0"/>
          <a:ext cx="0" cy="0"/>
          <a:chOff x="0" y="0"/>
          <a:chExt cx="0" cy="0"/>
        </a:xfrm>
      </p:grpSpPr>
      <p:sp>
        <p:nvSpPr>
          <p:cNvPr id="79" name="Shape 79"/>
          <p:cNvSpPr txBox="1">
            <a:spLocks noGrp="1"/>
          </p:cNvSpPr>
          <p:nvPr>
            <p:ph type="title"/>
          </p:nvPr>
        </p:nvSpPr>
        <p:spPr>
          <a:xfrm>
            <a:off x="311700" y="292625"/>
            <a:ext cx="8520600" cy="572700"/>
          </a:xfrm>
          <a:prstGeom prst="rect">
            <a:avLst/>
          </a:prstGeom>
        </p:spPr>
        <p:txBody>
          <a:bodyPr lIns="91425" tIns="91425" rIns="91425" bIns="91425" anchor="t" anchorCtr="0">
            <a:noAutofit/>
          </a:bodyPr>
          <a:lstStyle/>
          <a:p>
            <a:pPr lvl="0">
              <a:spcBef>
                <a:spcPts val="0"/>
              </a:spcBef>
              <a:buNone/>
            </a:pPr>
            <a:r>
              <a:rPr lang="en"/>
              <a:t>What is Documentation?</a:t>
            </a:r>
          </a:p>
        </p:txBody>
      </p:sp>
      <p:sp>
        <p:nvSpPr>
          <p:cNvPr id="80" name="Shape 80"/>
          <p:cNvSpPr txBox="1">
            <a:spLocks noGrp="1"/>
          </p:cNvSpPr>
          <p:nvPr>
            <p:ph type="body" idx="1"/>
          </p:nvPr>
        </p:nvSpPr>
        <p:spPr>
          <a:xfrm>
            <a:off x="311700" y="847675"/>
            <a:ext cx="8520600" cy="3416400"/>
          </a:xfrm>
          <a:prstGeom prst="rect">
            <a:avLst/>
          </a:prstGeom>
        </p:spPr>
        <p:txBody>
          <a:bodyPr lIns="91425" tIns="91425" rIns="91425" bIns="91425" anchor="t" anchorCtr="0">
            <a:noAutofit/>
          </a:bodyPr>
          <a:lstStyle/>
          <a:p>
            <a:pPr lvl="0">
              <a:spcBef>
                <a:spcPts val="0"/>
              </a:spcBef>
              <a:buNone/>
            </a:pPr>
            <a:r>
              <a:rPr lang="en" sz="1200"/>
              <a:t>"Medical record documentation is required to record pertinent facts, findings, and observations about an individual's health history including past and present illnesses, examinations, tests, treatments, and outcomes. The medical record chronologically documents the care of the patient and is an important element contributing to high quality care. The medical record facilitates: </a:t>
            </a:r>
          </a:p>
          <a:p>
            <a:pPr lvl="0">
              <a:spcBef>
                <a:spcPts val="0"/>
              </a:spcBef>
              <a:buNone/>
            </a:pPr>
            <a:r>
              <a:rPr lang="en" sz="1200"/>
              <a:t>• the ability of the physician and other healthcare professionals to evaluate and plan the patient's immediate treatment, and to monitor his/her health care over time. </a:t>
            </a:r>
          </a:p>
          <a:p>
            <a:pPr lvl="0">
              <a:spcBef>
                <a:spcPts val="0"/>
              </a:spcBef>
              <a:buNone/>
            </a:pPr>
            <a:r>
              <a:rPr lang="en" sz="1200"/>
              <a:t>• communication and continuity of care among physicians and other health care</a:t>
            </a:r>
          </a:p>
          <a:p>
            <a:pPr lvl="0">
              <a:spcBef>
                <a:spcPts val="0"/>
              </a:spcBef>
              <a:buNone/>
            </a:pPr>
            <a:r>
              <a:rPr lang="en" sz="1200"/>
              <a:t>professionals involved in the patient's care; </a:t>
            </a:r>
          </a:p>
          <a:p>
            <a:pPr lvl="0">
              <a:spcBef>
                <a:spcPts val="0"/>
              </a:spcBef>
              <a:buNone/>
            </a:pPr>
            <a:r>
              <a:rPr lang="en" sz="1200"/>
              <a:t>• accurate and timely claims review and payment; </a:t>
            </a:r>
          </a:p>
          <a:p>
            <a:pPr lvl="0">
              <a:spcBef>
                <a:spcPts val="0"/>
              </a:spcBef>
              <a:buNone/>
            </a:pPr>
            <a:r>
              <a:rPr lang="en" sz="1200"/>
              <a:t>• appropriate utilization review and quality of care evaluations; and </a:t>
            </a:r>
          </a:p>
          <a:p>
            <a:pPr lvl="0">
              <a:spcBef>
                <a:spcPts val="0"/>
              </a:spcBef>
              <a:buNone/>
            </a:pPr>
            <a:r>
              <a:rPr lang="en" sz="1200"/>
              <a:t>• collection of data that may be useful for research and education."</a:t>
            </a:r>
          </a:p>
          <a:p>
            <a:pPr lvl="0">
              <a:spcBef>
                <a:spcPts val="0"/>
              </a:spcBef>
              <a:buNone/>
            </a:pPr>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4"/>
        <p:cNvGrpSpPr/>
        <p:nvPr/>
      </p:nvGrpSpPr>
      <p:grpSpPr>
        <a:xfrm>
          <a:off x="0" y="0"/>
          <a:ext cx="0" cy="0"/>
          <a:chOff x="0" y="0"/>
          <a:chExt cx="0" cy="0"/>
        </a:xfrm>
      </p:grpSpPr>
      <p:sp>
        <p:nvSpPr>
          <p:cNvPr id="85" name="Shape 85"/>
          <p:cNvSpPr txBox="1">
            <a:spLocks noGrp="1"/>
          </p:cNvSpPr>
          <p:nvPr>
            <p:ph type="title"/>
          </p:nvPr>
        </p:nvSpPr>
        <p:spPr>
          <a:xfrm>
            <a:off x="311700" y="140225"/>
            <a:ext cx="8520600" cy="572700"/>
          </a:xfrm>
          <a:prstGeom prst="rect">
            <a:avLst/>
          </a:prstGeom>
        </p:spPr>
        <p:txBody>
          <a:bodyPr lIns="91425" tIns="91425" rIns="91425" bIns="91425" anchor="t" anchorCtr="0">
            <a:noAutofit/>
          </a:bodyPr>
          <a:lstStyle/>
          <a:p>
            <a:pPr lvl="0">
              <a:spcBef>
                <a:spcPts val="0"/>
              </a:spcBef>
              <a:buNone/>
            </a:pPr>
            <a:r>
              <a:rPr lang="en"/>
              <a:t>Types of Medical Documentation:</a:t>
            </a:r>
          </a:p>
          <a:p>
            <a:pPr lvl="0">
              <a:spcBef>
                <a:spcPts val="0"/>
              </a:spcBef>
              <a:buNone/>
            </a:pPr>
            <a:r>
              <a:rPr lang="en" sz="1400"/>
              <a:t>Documentation refers to “material that provides official information or evidence or that serves as a record.”</a:t>
            </a:r>
          </a:p>
          <a:p>
            <a:pPr lvl="0" algn="ctr" rtl="0">
              <a:spcBef>
                <a:spcPts val="0"/>
              </a:spcBef>
              <a:buNone/>
            </a:pPr>
            <a:endParaRPr sz="700"/>
          </a:p>
          <a:p>
            <a:pPr lvl="0" algn="ctr">
              <a:spcBef>
                <a:spcPts val="0"/>
              </a:spcBef>
              <a:buNone/>
            </a:pPr>
            <a:r>
              <a:rPr lang="en" sz="700"/>
              <a:t>documentation. 2014. In Merriam-Webster.com. Retrieved October 6, 2014, from http://www.merriam-webster.com/dictionary/documentation</a:t>
            </a:r>
          </a:p>
          <a:p>
            <a:pPr lvl="0">
              <a:spcBef>
                <a:spcPts val="0"/>
              </a:spcBef>
              <a:buNone/>
            </a:pPr>
            <a:endParaRPr/>
          </a:p>
        </p:txBody>
      </p:sp>
      <p:sp>
        <p:nvSpPr>
          <p:cNvPr id="86" name="Shape 86"/>
          <p:cNvSpPr txBox="1">
            <a:spLocks noGrp="1"/>
          </p:cNvSpPr>
          <p:nvPr>
            <p:ph type="body" idx="1"/>
          </p:nvPr>
        </p:nvSpPr>
        <p:spPr>
          <a:xfrm>
            <a:off x="311700" y="1228675"/>
            <a:ext cx="3999900" cy="3416400"/>
          </a:xfrm>
          <a:prstGeom prst="rect">
            <a:avLst/>
          </a:prstGeom>
        </p:spPr>
        <p:txBody>
          <a:bodyPr lIns="91425" tIns="91425" rIns="91425" bIns="91425" anchor="t" anchorCtr="0">
            <a:noAutofit/>
          </a:bodyPr>
          <a:lstStyle/>
          <a:p>
            <a:pPr lvl="0">
              <a:spcBef>
                <a:spcPts val="0"/>
              </a:spcBef>
              <a:buNone/>
            </a:pPr>
            <a:r>
              <a:rPr lang="en" dirty="0"/>
              <a:t>The patient's medical record is a legal document and is the basis for the Coding and Reimbursement Specialist and the billing that will occur.  It is a record of the course of an illness, the treatment prescribed, and the patient's response to the treatment.  The medical record must be an accurate narrative of the care given and the charges that have occurred as a result of that care.  There must be a record of what was done and who performed the service.  </a:t>
            </a:r>
          </a:p>
          <a:p>
            <a:pPr lvl="0">
              <a:spcBef>
                <a:spcPts val="0"/>
              </a:spcBef>
              <a:buNone/>
            </a:pPr>
            <a:r>
              <a:rPr lang="en" b="1" dirty="0" smtClean="0"/>
              <a:t>Remember</a:t>
            </a:r>
            <a:r>
              <a:rPr lang="en" b="1" dirty="0"/>
              <a:t>: "If it isn't written down, it did not happen!"</a:t>
            </a:r>
          </a:p>
          <a:p>
            <a:pPr lvl="0">
              <a:spcBef>
                <a:spcPts val="0"/>
              </a:spcBef>
              <a:buNone/>
            </a:pPr>
            <a:endParaRPr dirty="0"/>
          </a:p>
        </p:txBody>
      </p:sp>
      <p:sp>
        <p:nvSpPr>
          <p:cNvPr id="87" name="Shape 87"/>
          <p:cNvSpPr txBox="1">
            <a:spLocks noGrp="1"/>
          </p:cNvSpPr>
          <p:nvPr>
            <p:ph type="body" idx="2"/>
          </p:nvPr>
        </p:nvSpPr>
        <p:spPr>
          <a:xfrm>
            <a:off x="4832400" y="1169040"/>
            <a:ext cx="3999900" cy="3767395"/>
          </a:xfrm>
          <a:prstGeom prst="rect">
            <a:avLst/>
          </a:prstGeom>
        </p:spPr>
        <p:txBody>
          <a:bodyPr lIns="91425" tIns="91425" rIns="91425" bIns="91425" anchor="t" anchorCtr="0">
            <a:noAutofit/>
          </a:bodyPr>
          <a:lstStyle/>
          <a:p>
            <a:pPr lvl="0">
              <a:lnSpc>
                <a:spcPct val="100000"/>
              </a:lnSpc>
              <a:spcBef>
                <a:spcPts val="0"/>
              </a:spcBef>
              <a:buNone/>
            </a:pPr>
            <a:r>
              <a:rPr lang="en" b="1" dirty="0"/>
              <a:t>Types of Documentation</a:t>
            </a:r>
            <a:r>
              <a:rPr lang="en" b="1" dirty="0" smtClean="0"/>
              <a:t>:</a:t>
            </a:r>
            <a:endParaRPr lang="en" b="1" dirty="0"/>
          </a:p>
          <a:p>
            <a:pPr marL="285750" indent="-285750" fontAlgn="base">
              <a:lnSpc>
                <a:spcPct val="100000"/>
              </a:lnSpc>
              <a:buFont typeface="Arial" panose="020B0604020202020204" pitchFamily="34" charset="0"/>
              <a:buChar char="•"/>
            </a:pPr>
            <a:r>
              <a:rPr lang="en-US" sz="950" dirty="0"/>
              <a:t>Physician's progress notes</a:t>
            </a:r>
          </a:p>
          <a:p>
            <a:pPr marL="285750" indent="-285750" fontAlgn="base">
              <a:lnSpc>
                <a:spcPct val="100000"/>
              </a:lnSpc>
              <a:buFont typeface="Arial" panose="020B0604020202020204" pitchFamily="34" charset="0"/>
              <a:buChar char="•"/>
            </a:pPr>
            <a:r>
              <a:rPr lang="en-US" sz="950" dirty="0"/>
              <a:t>Physician orders</a:t>
            </a:r>
          </a:p>
          <a:p>
            <a:pPr marL="285750" indent="-285750" fontAlgn="base">
              <a:lnSpc>
                <a:spcPct val="100000"/>
              </a:lnSpc>
              <a:buFont typeface="Arial" panose="020B0604020202020204" pitchFamily="34" charset="0"/>
              <a:buChar char="•"/>
            </a:pPr>
            <a:r>
              <a:rPr lang="en-US" sz="950" dirty="0"/>
              <a:t>Transcription records</a:t>
            </a:r>
          </a:p>
          <a:p>
            <a:pPr marL="285750" indent="-285750" fontAlgn="base">
              <a:lnSpc>
                <a:spcPct val="100000"/>
              </a:lnSpc>
              <a:buFont typeface="Arial" panose="020B0604020202020204" pitchFamily="34" charset="0"/>
              <a:buChar char="•"/>
            </a:pPr>
            <a:r>
              <a:rPr lang="en-US" sz="950" dirty="0"/>
              <a:t>History and physical examination </a:t>
            </a:r>
            <a:r>
              <a:rPr lang="en-US" sz="950" dirty="0" smtClean="0"/>
              <a:t>records</a:t>
            </a:r>
          </a:p>
          <a:p>
            <a:pPr marL="285750" indent="-285750" fontAlgn="base">
              <a:lnSpc>
                <a:spcPct val="100000"/>
              </a:lnSpc>
              <a:buFont typeface="Arial" panose="020B0604020202020204" pitchFamily="34" charset="0"/>
              <a:buChar char="•"/>
            </a:pPr>
            <a:r>
              <a:rPr lang="en-US" sz="950" dirty="0" smtClean="0"/>
              <a:t>X-ray </a:t>
            </a:r>
            <a:r>
              <a:rPr lang="en-US" sz="950" dirty="0"/>
              <a:t>and laboratory </a:t>
            </a:r>
            <a:r>
              <a:rPr lang="en-US" sz="950" dirty="0" smtClean="0"/>
              <a:t>reports</a:t>
            </a:r>
          </a:p>
          <a:p>
            <a:pPr marL="285750" indent="-285750" fontAlgn="base">
              <a:lnSpc>
                <a:spcPct val="100000"/>
              </a:lnSpc>
              <a:buFont typeface="Arial" panose="020B0604020202020204" pitchFamily="34" charset="0"/>
              <a:buChar char="•"/>
            </a:pPr>
            <a:r>
              <a:rPr lang="en-US" sz="950" dirty="0" smtClean="0"/>
              <a:t>Charting </a:t>
            </a:r>
            <a:r>
              <a:rPr lang="en-US" sz="950" dirty="0"/>
              <a:t>notes made by medical </a:t>
            </a:r>
            <a:r>
              <a:rPr lang="en-US" sz="950" dirty="0" smtClean="0"/>
              <a:t>personnel</a:t>
            </a:r>
          </a:p>
          <a:p>
            <a:pPr marL="285750" indent="-285750" fontAlgn="base">
              <a:lnSpc>
                <a:spcPct val="100000"/>
              </a:lnSpc>
              <a:buFont typeface="Arial" panose="020B0604020202020204" pitchFamily="34" charset="0"/>
              <a:buChar char="•"/>
            </a:pPr>
            <a:r>
              <a:rPr lang="en-US" sz="950" dirty="0" smtClean="0"/>
              <a:t>Includes </a:t>
            </a:r>
            <a:r>
              <a:rPr lang="en-US" sz="950" dirty="0"/>
              <a:t>telephone </a:t>
            </a:r>
            <a:r>
              <a:rPr lang="en-US" sz="950" dirty="0" smtClean="0"/>
              <a:t>conversations</a:t>
            </a:r>
          </a:p>
          <a:p>
            <a:pPr marL="285750" lvl="1" indent="-285750" fontAlgn="base">
              <a:lnSpc>
                <a:spcPct val="100000"/>
              </a:lnSpc>
              <a:buFont typeface="Arial" panose="020B0604020202020204" pitchFamily="34" charset="0"/>
              <a:buChar char="•"/>
            </a:pPr>
            <a:r>
              <a:rPr lang="en-US" sz="750" dirty="0" smtClean="0"/>
              <a:t>Insurance billings</a:t>
            </a:r>
          </a:p>
          <a:p>
            <a:pPr marL="285750" indent="-285750" fontAlgn="base">
              <a:lnSpc>
                <a:spcPct val="100000"/>
              </a:lnSpc>
              <a:buFont typeface="Arial" panose="020B0604020202020204" pitchFamily="34" charset="0"/>
              <a:buChar char="•"/>
            </a:pPr>
            <a:r>
              <a:rPr lang="en-US" sz="950" dirty="0" smtClean="0"/>
              <a:t>Includes </a:t>
            </a:r>
            <a:r>
              <a:rPr lang="en-US" sz="950" dirty="0"/>
              <a:t>telephone </a:t>
            </a:r>
            <a:r>
              <a:rPr lang="en-US" sz="950" dirty="0" smtClean="0"/>
              <a:t>conversations</a:t>
            </a:r>
          </a:p>
          <a:p>
            <a:pPr marL="285750" lvl="1" indent="-285750" fontAlgn="base">
              <a:lnSpc>
                <a:spcPct val="100000"/>
              </a:lnSpc>
              <a:buFont typeface="Arial" panose="020B0604020202020204" pitchFamily="34" charset="0"/>
              <a:buChar char="•"/>
            </a:pPr>
            <a:r>
              <a:rPr lang="en-US" sz="750" dirty="0" smtClean="0"/>
              <a:t>Encounter </a:t>
            </a:r>
            <a:r>
              <a:rPr lang="en-US" sz="750" dirty="0"/>
              <a:t>forms</a:t>
            </a:r>
          </a:p>
          <a:p>
            <a:pPr lvl="0">
              <a:lnSpc>
                <a:spcPct val="100000"/>
              </a:lnSpc>
              <a:spcBef>
                <a:spcPts val="0"/>
              </a:spcBef>
              <a:buNone/>
            </a:pPr>
            <a:endParaRPr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1"/>
        <p:cNvGrpSpPr/>
        <p:nvPr/>
      </p:nvGrpSpPr>
      <p:grpSpPr>
        <a:xfrm>
          <a:off x="0" y="0"/>
          <a:ext cx="0" cy="0"/>
          <a:chOff x="0" y="0"/>
          <a:chExt cx="0" cy="0"/>
        </a:xfrm>
      </p:grpSpPr>
      <p:sp>
        <p:nvSpPr>
          <p:cNvPr id="92" name="Shape 92"/>
          <p:cNvSpPr txBox="1">
            <a:spLocks noGrp="1"/>
          </p:cNvSpPr>
          <p:nvPr>
            <p:ph type="title"/>
          </p:nvPr>
        </p:nvSpPr>
        <p:spPr>
          <a:xfrm>
            <a:off x="311700" y="368825"/>
            <a:ext cx="8520600" cy="572700"/>
          </a:xfrm>
          <a:prstGeom prst="rect">
            <a:avLst/>
          </a:prstGeom>
        </p:spPr>
        <p:txBody>
          <a:bodyPr lIns="91425" tIns="91425" rIns="91425" bIns="91425" anchor="t" anchorCtr="0">
            <a:noAutofit/>
          </a:bodyPr>
          <a:lstStyle/>
          <a:p>
            <a:pPr lvl="0" algn="ctr">
              <a:spcBef>
                <a:spcPts val="0"/>
              </a:spcBef>
              <a:buNone/>
            </a:pPr>
            <a:r>
              <a:rPr lang="en"/>
              <a:t>Patient Screening</a:t>
            </a:r>
          </a:p>
        </p:txBody>
      </p:sp>
      <p:sp>
        <p:nvSpPr>
          <p:cNvPr id="93" name="Shape 93"/>
          <p:cNvSpPr txBox="1">
            <a:spLocks noGrp="1"/>
          </p:cNvSpPr>
          <p:nvPr>
            <p:ph type="body" idx="1"/>
          </p:nvPr>
        </p:nvSpPr>
        <p:spPr>
          <a:xfrm>
            <a:off x="311700" y="1076275"/>
            <a:ext cx="8520600" cy="3416400"/>
          </a:xfrm>
          <a:prstGeom prst="rect">
            <a:avLst/>
          </a:prstGeom>
        </p:spPr>
        <p:txBody>
          <a:bodyPr lIns="91425" tIns="91425" rIns="91425" bIns="91425" anchor="t" anchorCtr="0">
            <a:noAutofit/>
          </a:bodyPr>
          <a:lstStyle/>
          <a:p>
            <a:pPr lvl="0">
              <a:spcBef>
                <a:spcPts val="0"/>
              </a:spcBef>
              <a:buNone/>
            </a:pPr>
            <a:r>
              <a:rPr lang="en"/>
              <a:t>Patient screening which consists of patient demographics, the chief complaint (CC), and then the associated symptoms is one of the first parts to acquire a full picture of "what is going on"</a:t>
            </a:r>
          </a:p>
          <a:p>
            <a:pPr lvl="0">
              <a:spcBef>
                <a:spcPts val="0"/>
              </a:spcBef>
              <a:buNone/>
            </a:pPr>
            <a:r>
              <a:rPr lang="en"/>
              <a:t>The medical record is going to reflect these 3 concepts for every patient which then becomes the foundation everything else that happens.</a:t>
            </a:r>
          </a:p>
          <a:p>
            <a:pPr lvl="0">
              <a:spcBef>
                <a:spcPts val="0"/>
              </a:spcBef>
              <a:buNone/>
            </a:pPr>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97"/>
        <p:cNvGrpSpPr/>
        <p:nvPr/>
      </p:nvGrpSpPr>
      <p:grpSpPr>
        <a:xfrm>
          <a:off x="0" y="0"/>
          <a:ext cx="0" cy="0"/>
          <a:chOff x="0" y="0"/>
          <a:chExt cx="0" cy="0"/>
        </a:xfrm>
      </p:grpSpPr>
      <p:sp>
        <p:nvSpPr>
          <p:cNvPr id="98" name="Shape 98"/>
          <p:cNvSpPr txBox="1">
            <a:spLocks noGrp="1"/>
          </p:cNvSpPr>
          <p:nvPr>
            <p:ph type="title"/>
          </p:nvPr>
        </p:nvSpPr>
        <p:spPr>
          <a:xfrm>
            <a:off x="311700" y="445025"/>
            <a:ext cx="8520600" cy="572700"/>
          </a:xfrm>
          <a:prstGeom prst="rect">
            <a:avLst/>
          </a:prstGeom>
        </p:spPr>
        <p:txBody>
          <a:bodyPr lIns="91425" tIns="91425" rIns="91425" bIns="91425" anchor="t" anchorCtr="0">
            <a:noAutofit/>
          </a:bodyPr>
          <a:lstStyle/>
          <a:p>
            <a:pPr lvl="0" algn="ctr">
              <a:spcBef>
                <a:spcPts val="0"/>
              </a:spcBef>
              <a:buNone/>
            </a:pPr>
            <a:r>
              <a:rPr lang="en"/>
              <a:t>Why is it so Important?</a:t>
            </a:r>
          </a:p>
        </p:txBody>
      </p:sp>
      <p:sp>
        <p:nvSpPr>
          <p:cNvPr id="99" name="Shape 99"/>
          <p:cNvSpPr txBox="1">
            <a:spLocks noGrp="1"/>
          </p:cNvSpPr>
          <p:nvPr>
            <p:ph type="body" idx="1"/>
          </p:nvPr>
        </p:nvSpPr>
        <p:spPr>
          <a:xfrm>
            <a:off x="311700" y="1228675"/>
            <a:ext cx="3999900" cy="3416400"/>
          </a:xfrm>
          <a:prstGeom prst="rect">
            <a:avLst/>
          </a:prstGeom>
        </p:spPr>
        <p:txBody>
          <a:bodyPr lIns="91425" tIns="91425" rIns="91425" bIns="91425" anchor="t" anchorCtr="0">
            <a:noAutofit/>
          </a:bodyPr>
          <a:lstStyle/>
          <a:p>
            <a:pPr lvl="0">
              <a:spcBef>
                <a:spcPts val="0"/>
              </a:spcBef>
              <a:buNone/>
            </a:pPr>
            <a:r>
              <a:rPr lang="en"/>
              <a:t>An appropriately documented medical record can reduce many of the "hassles" associated with insurance claims processing </a:t>
            </a:r>
          </a:p>
        </p:txBody>
      </p:sp>
      <p:sp>
        <p:nvSpPr>
          <p:cNvPr id="100" name="Shape 100"/>
          <p:cNvSpPr txBox="1">
            <a:spLocks noGrp="1"/>
          </p:cNvSpPr>
          <p:nvPr>
            <p:ph type="body" idx="2"/>
          </p:nvPr>
        </p:nvSpPr>
        <p:spPr>
          <a:xfrm>
            <a:off x="4832400" y="1228675"/>
            <a:ext cx="3999900" cy="3416400"/>
          </a:xfrm>
          <a:prstGeom prst="rect">
            <a:avLst/>
          </a:prstGeom>
        </p:spPr>
        <p:txBody>
          <a:bodyPr lIns="91425" tIns="91425" rIns="91425" bIns="91425" anchor="t" anchorCtr="0">
            <a:noAutofit/>
          </a:bodyPr>
          <a:lstStyle/>
          <a:p>
            <a:pPr lvl="0">
              <a:spcBef>
                <a:spcPts val="0"/>
              </a:spcBef>
              <a:buNone/>
            </a:pPr>
            <a:r>
              <a:rPr lang="en"/>
              <a:t>The medical record serves as a legal document to verify that care was provided</a:t>
            </a:r>
          </a:p>
        </p:txBody>
      </p:sp>
      <p:sp>
        <p:nvSpPr>
          <p:cNvPr id="101" name="Shape 101"/>
          <p:cNvSpPr txBox="1"/>
          <p:nvPr/>
        </p:nvSpPr>
        <p:spPr>
          <a:xfrm>
            <a:off x="2704050" y="2565250"/>
            <a:ext cx="3735900" cy="1843500"/>
          </a:xfrm>
          <a:prstGeom prst="rect">
            <a:avLst/>
          </a:prstGeom>
          <a:noFill/>
          <a:ln>
            <a:noFill/>
          </a:ln>
        </p:spPr>
        <p:txBody>
          <a:bodyPr lIns="91425" tIns="91425" rIns="91425" bIns="91425" anchor="t" anchorCtr="0">
            <a:noAutofit/>
          </a:bodyPr>
          <a:lstStyle/>
          <a:p>
            <a:pPr lvl="0">
              <a:spcBef>
                <a:spcPts val="0"/>
              </a:spcBef>
              <a:buNone/>
            </a:pPr>
            <a:r>
              <a:rPr lang="en" b="1"/>
              <a:t>Ultimately…</a:t>
            </a:r>
          </a:p>
          <a:p>
            <a:pPr lvl="0">
              <a:spcBef>
                <a:spcPts val="0"/>
              </a:spcBef>
              <a:buNone/>
            </a:pPr>
            <a:endParaRPr/>
          </a:p>
          <a:p>
            <a:pPr lvl="0">
              <a:spcBef>
                <a:spcPts val="0"/>
              </a:spcBef>
              <a:buNone/>
            </a:pPr>
            <a:r>
              <a:rPr lang="en">
                <a:solidFill>
                  <a:srgbClr val="666666"/>
                </a:solidFill>
              </a:rPr>
              <a:t>The job of the Coding and Reimbursement Specialist is to facilitate receiving payment for services that have been provided.  Payment is based solely on what is in the medical record.  If it isn't in the chart, it can't be billed.</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5"/>
        <p:cNvGrpSpPr/>
        <p:nvPr/>
      </p:nvGrpSpPr>
      <p:grpSpPr>
        <a:xfrm>
          <a:off x="0" y="0"/>
          <a:ext cx="0" cy="0"/>
          <a:chOff x="0" y="0"/>
          <a:chExt cx="0" cy="0"/>
        </a:xfrm>
      </p:grpSpPr>
      <p:sp>
        <p:nvSpPr>
          <p:cNvPr id="106" name="Shape 106"/>
          <p:cNvSpPr txBox="1">
            <a:spLocks noGrp="1"/>
          </p:cNvSpPr>
          <p:nvPr>
            <p:ph type="title"/>
          </p:nvPr>
        </p:nvSpPr>
        <p:spPr>
          <a:xfrm>
            <a:off x="510450" y="2057400"/>
            <a:ext cx="8123100" cy="778800"/>
          </a:xfrm>
          <a:prstGeom prst="rect">
            <a:avLst/>
          </a:prstGeom>
        </p:spPr>
        <p:txBody>
          <a:bodyPr lIns="91425" tIns="91425" rIns="91425" bIns="91425" anchor="b" anchorCtr="0">
            <a:noAutofit/>
          </a:bodyPr>
          <a:lstStyle/>
          <a:p>
            <a:pPr lvl="0">
              <a:spcBef>
                <a:spcPts val="0"/>
              </a:spcBef>
              <a:buNone/>
            </a:pPr>
            <a:r>
              <a:rPr lang="en"/>
              <a:t>Why Does it Matter?</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spearmint">
  <a:themeElements>
    <a:clrScheme name="Spearmint">
      <a:dk1>
        <a:srgbClr val="202729"/>
      </a:dk1>
      <a:lt1>
        <a:srgbClr val="FFFFFF"/>
      </a:lt1>
      <a:dk2>
        <a:srgbClr val="4BA173"/>
      </a:dk2>
      <a:lt2>
        <a:srgbClr val="63D297"/>
      </a:lt2>
      <a:accent1>
        <a:srgbClr val="353744"/>
      </a:accent1>
      <a:accent2>
        <a:srgbClr val="424242"/>
      </a:accent2>
      <a:accent3>
        <a:srgbClr val="616161"/>
      </a:accent3>
      <a:accent4>
        <a:srgbClr val="999999"/>
      </a:accent4>
      <a:accent5>
        <a:srgbClr val="FF5252"/>
      </a:accent5>
      <a:accent6>
        <a:srgbClr val="FFF176"/>
      </a:accent6>
      <a:hlink>
        <a:srgbClr val="FF5252"/>
      </a:hlink>
      <a:folHlink>
        <a:srgbClr val="FF525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TotalTime>
  <Words>1369</Words>
  <Application>Microsoft Office PowerPoint</Application>
  <PresentationFormat>On-screen Show (16:9)</PresentationFormat>
  <Paragraphs>104</Paragraphs>
  <Slides>19</Slides>
  <Notes>19</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19</vt:i4>
      </vt:variant>
    </vt:vector>
  </HeadingPairs>
  <TitlesOfParts>
    <vt:vector size="22" baseType="lpstr">
      <vt:lpstr>Proxima Nova</vt:lpstr>
      <vt:lpstr>Arial</vt:lpstr>
      <vt:lpstr>spearmint</vt:lpstr>
      <vt:lpstr>An Introduction to Medical Documentation</vt:lpstr>
      <vt:lpstr>PowerPoint Presentation</vt:lpstr>
      <vt:lpstr>Things that we will go into depth to discuss:</vt:lpstr>
      <vt:lpstr>PowerPoint Presentation</vt:lpstr>
      <vt:lpstr>What is Documentation?</vt:lpstr>
      <vt:lpstr>Types of Medical Documentation: Documentation refers to “material that provides official information or evidence or that serves as a record.”  documentation. 2014. In Merriam-Webster.com. Retrieved October 6, 2014, from http://www.merriam-webster.com/dictionary/documentation </vt:lpstr>
      <vt:lpstr>Patient Screening</vt:lpstr>
      <vt:lpstr>Why is it so Important?</vt:lpstr>
      <vt:lpstr>Why Does it Matter?</vt:lpstr>
      <vt:lpstr>PowerPoint Presentation</vt:lpstr>
      <vt:lpstr>Definition: Payer</vt:lpstr>
      <vt:lpstr>Documentation Requirements:</vt:lpstr>
      <vt:lpstr>A record that QUALITY OF CARE requirements were met.</vt:lpstr>
      <vt:lpstr>Proper Documentation Provides:  A record that a STANDARD OF CARE was met. </vt:lpstr>
      <vt:lpstr>Proper Documentation Provides:   Accurate Language:</vt:lpstr>
      <vt:lpstr>Proper Documentation: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An Introduction to Medical Documentation</dc:title>
  <dc:creator>Nichole M. Hollon</dc:creator>
  <cp:lastModifiedBy>Nichole M. Hollon</cp:lastModifiedBy>
  <cp:revision>2</cp:revision>
  <dcterms:modified xsi:type="dcterms:W3CDTF">2016-09-19T21:14:05Z</dcterms:modified>
</cp:coreProperties>
</file>