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0" autoAdjust="0"/>
    <p:restoredTop sz="94660"/>
  </p:normalViewPr>
  <p:slideViewPr>
    <p:cSldViewPr>
      <p:cViewPr varScale="1">
        <p:scale>
          <a:sx n="103" d="100"/>
          <a:sy n="103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61854D9-BAFA-44BE-95A8-87D2F9C32499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6F7A722-67AA-45D7-8898-ECDDF36778F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057400"/>
            <a:ext cx="6480048" cy="2301240"/>
          </a:xfrm>
        </p:spPr>
        <p:txBody>
          <a:bodyPr>
            <a:normAutofit/>
          </a:bodyPr>
          <a:lstStyle/>
          <a:p>
            <a:r>
              <a:rPr lang="en-US" sz="8800" dirty="0" smtClean="0"/>
              <a:t>SOAP Notes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133600"/>
            <a:ext cx="6480048" cy="1752600"/>
          </a:xfrm>
        </p:spPr>
        <p:txBody>
          <a:bodyPr/>
          <a:lstStyle/>
          <a:p>
            <a:r>
              <a:rPr lang="en-US" b="1" dirty="0" smtClean="0"/>
              <a:t>Not</a:t>
            </a:r>
            <a:r>
              <a:rPr lang="en-US" dirty="0" smtClean="0"/>
              <a:t> a four-letter word…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14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9200" y="2362200"/>
            <a:ext cx="6629400" cy="1826363"/>
          </a:xfrm>
        </p:spPr>
        <p:txBody>
          <a:bodyPr>
            <a:normAutofit/>
          </a:bodyPr>
          <a:lstStyle/>
          <a:p>
            <a:r>
              <a:rPr lang="en-US" sz="4800" dirty="0" smtClean="0"/>
              <a:t>The OBJECTIVE portion of the patient’s chart note…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160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85800"/>
            <a:ext cx="7467600" cy="1143000"/>
          </a:xfrm>
        </p:spPr>
        <p:txBody>
          <a:bodyPr>
            <a:noAutofit/>
          </a:bodyPr>
          <a:lstStyle/>
          <a:p>
            <a:r>
              <a:rPr lang="en-US" sz="8000" b="1" u="sng" dirty="0" smtClean="0"/>
              <a:t>A Part of the Objective</a:t>
            </a:r>
            <a:endParaRPr lang="en-US" sz="8000" b="1" u="sn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2667000"/>
            <a:ext cx="3581400" cy="3657600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en-US" sz="4000" dirty="0" smtClean="0"/>
              <a:t>What the health care professional sees, hears, feels, and smells.</a:t>
            </a:r>
            <a:endParaRPr lang="en-US" sz="4000" dirty="0"/>
          </a:p>
        </p:txBody>
      </p:sp>
      <p:pic>
        <p:nvPicPr>
          <p:cNvPr id="6" name="Picture 5" descr="A Part of the Objective&#10;&#10;Picture of the senses" title="CMA 111 - SOAP Notes (A Part of the Objective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981200"/>
            <a:ext cx="3391374" cy="424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b="1" u="sng" dirty="0" smtClean="0"/>
              <a:t>A Part of the Objective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905000"/>
            <a:ext cx="42672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objective should be traceable, measurable facts about the patient’s status, observed from the exam.</a:t>
            </a:r>
          </a:p>
          <a:p>
            <a:r>
              <a:rPr lang="en-US" dirty="0" smtClean="0"/>
              <a:t>The objective is any findings from the exam, any abnormalities, and any special tests.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Example: “patient was in a car accident” or “testing for concussion was performed.” </a:t>
            </a:r>
          </a:p>
        </p:txBody>
      </p:sp>
      <p:pic>
        <p:nvPicPr>
          <p:cNvPr id="4" name="Picture 3" descr="A Part of the Objective&#10;&#10;Quote: &quot;The Mild Concussion .... But on the up side, by the time you come to, they'll have stopped laughing.&quot;&#10;&#10;" title="CMA 111 - SOAP Notes Humor Quote (Objective - The Mild Concussion...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33600"/>
            <a:ext cx="4355646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4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Objective: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Exam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181600"/>
            <a:ext cx="7467600" cy="15240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sz="3200" dirty="0" smtClean="0"/>
              <a:t>The doctor’s physical exam including measurements and vitals.</a:t>
            </a:r>
            <a:endParaRPr lang="en-US" sz="3200" dirty="0"/>
          </a:p>
        </p:txBody>
      </p:sp>
      <p:pic>
        <p:nvPicPr>
          <p:cNvPr id="4" name="Picture 3" descr="A Part of the Objective: Exam&#10;&#10;Funny Picture of the ear check part of exam." title="CMA 111 - SOAP Notes Humor Quote (Objective - Exam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981200"/>
            <a:ext cx="3429000" cy="301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467600" cy="1477962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Objective: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Findings</a:t>
            </a:r>
            <a:endParaRPr lang="en-US" sz="54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458200" cy="2163763"/>
          </a:xfrm>
        </p:spPr>
        <p:txBody>
          <a:bodyPr/>
          <a:lstStyle/>
          <a:p>
            <a:pPr marL="36576" indent="0" algn="ctr">
              <a:buNone/>
            </a:pPr>
            <a:r>
              <a:rPr lang="en-US" i="1" dirty="0" smtClean="0"/>
              <a:t>Findings from Exam </a:t>
            </a:r>
            <a:r>
              <a:rPr lang="en-US" dirty="0" smtClean="0"/>
              <a:t>– Abnormalities, any special tests performed during the exam.</a:t>
            </a:r>
            <a:endParaRPr lang="en-US" dirty="0"/>
          </a:p>
        </p:txBody>
      </p:sp>
      <p:pic>
        <p:nvPicPr>
          <p:cNvPr id="4" name="Picture 3" descr="A Part of the Objective: Findings&#10;&#10;Humor Photo&#10;&#10;Quote: &quot;Off hand, I'd say you're suffering from an arrow through your head, but just to play it safe, I'm ordering a bunch of tests.&quot;" title="CMA 111 - SOAP Notes Humor Quote (Objective - Finding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041223"/>
            <a:ext cx="2819400" cy="378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Part of the Objective: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Review of Objective Data</a:t>
            </a:r>
            <a:endParaRPr lang="en-US" sz="54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3886200" cy="4191000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dirty="0" smtClean="0"/>
              <a:t>Review of Objective Data should include: findings from the exam, results from any tests/labs previously performed, changes in patient’s symptoms including improvements and adverse reactions.</a:t>
            </a:r>
            <a:endParaRPr lang="en-US" dirty="0"/>
          </a:p>
        </p:txBody>
      </p:sp>
      <p:pic>
        <p:nvPicPr>
          <p:cNvPr id="4" name="Picture 3" descr="Part of the Objective: Review of the Objective Data&#10;&#10;Humorous Photo&#10;&#10;Quote: &quot;We ran blood tests, did M.R.I. scans, took stool samples and performed a colonoscopy...and we've determined that the &quot;bloating sensation&quot; you're experiencing is 'fat'.&quot;" title="CMA 111 - SOAP Notes Humor Quote (Objective - Review of Objective Data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209800"/>
            <a:ext cx="3553321" cy="422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9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3582" y="2401582"/>
            <a:ext cx="7700818" cy="1826363"/>
          </a:xfrm>
        </p:spPr>
        <p:txBody>
          <a:bodyPr>
            <a:noAutofit/>
          </a:bodyPr>
          <a:lstStyle/>
          <a:p>
            <a:r>
              <a:rPr lang="en-US" sz="4800" dirty="0" smtClean="0"/>
              <a:t>The ASSESSMENT portion of the patient’s chart note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4757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8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Assessment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Assessment – A brief summary of the visit, a differential diagnosis, and the patient’s progress.</a:t>
            </a:r>
            <a:endParaRPr lang="en-US" dirty="0"/>
          </a:p>
        </p:txBody>
      </p:sp>
      <p:pic>
        <p:nvPicPr>
          <p:cNvPr id="8" name="Picture 7" descr="Assessment&#10;&#10;Quote: &quot;It's not lupus ... it's never lupus&quot; - Dr. House" title="CMA 111 - SOAP Notes Humor Quote (Assessment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124200"/>
            <a:ext cx="4343400" cy="343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Assessment: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Diagnosis</a:t>
            </a:r>
            <a:endParaRPr lang="en-US" sz="4800" b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124200" cy="429736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Diagnosis: the identification of the nature of an illness or other problem by examination of the symptoms.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267200" y="1828799"/>
            <a:ext cx="4724400" cy="1676401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As part of the diagnosis, what type of ailment; acute, chronic, or recurring should be noted.</a:t>
            </a:r>
            <a:endParaRPr lang="en-US" dirty="0"/>
          </a:p>
        </p:txBody>
      </p:sp>
      <p:pic>
        <p:nvPicPr>
          <p:cNvPr id="6" name="Picture 5" descr="A Part of the Assessment: Diagnosis&#10;&#10;Quote:&#10;&#10;&quot;Were you...&#10;&#10;a. bitten by a turtle?&#10;&#10;b. struck by a turtle?&#10;&#10;....your doctor will soon have a code for both --- just in case.&quot;" title="CMA 111 - SOAP Notes Humor Quote (Assessment - Diagnosi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45" y="3352800"/>
            <a:ext cx="3138178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Assessment: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Prognosis</a:t>
            </a:r>
            <a:endParaRPr lang="en-US" sz="4800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0" y="5486400"/>
            <a:ext cx="7467600" cy="1142999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3200" dirty="0" smtClean="0"/>
              <a:t>Prognosis – What will be the likely outcome of this ailment.</a:t>
            </a:r>
            <a:endParaRPr lang="en-US" sz="3200" dirty="0"/>
          </a:p>
        </p:txBody>
      </p:sp>
      <p:pic>
        <p:nvPicPr>
          <p:cNvPr id="7" name="Picture 6" descr="A Part of the Assessment: Prognosis&#10;&#10;Quote: &quot;Hmm the sign don't look good.&quot;&#10;&#10;Picture of a thumb pointed downwards :(" title="CMA 111 - SOAP Notes Humor Quote (Assessment - Prognosi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00" y="1828800"/>
            <a:ext cx="3347900" cy="340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4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Soap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800600" cy="4525963"/>
          </a:xfrm>
        </p:spPr>
        <p:txBody>
          <a:bodyPr>
            <a:normAutofit fontScale="85000" lnSpcReduction="20000"/>
          </a:bodyPr>
          <a:lstStyle/>
          <a:p>
            <a:pPr marL="36576" indent="0">
              <a:buNone/>
            </a:pPr>
            <a:r>
              <a:rPr lang="en-US" dirty="0" smtClean="0"/>
              <a:t>Although many people feel the same about four-letter words and SOAP notes, there is no need.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 smtClean="0"/>
              <a:t>In this lesson we will be teaching you to feel much more comfortable using SOAP notes, and less likely to consider “SOAP” a “BAD” word.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sz="1600" dirty="0" smtClean="0"/>
              <a:t>*These statements have not been approved by the FDA, or anyone else. </a:t>
            </a:r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4" name="Picture 3" descr="Quote: &quot;How to Make Soap at Home&quot;" title="CMA 111 - SOAP Notes How to Make Soap at Hom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473" y="2590800"/>
            <a:ext cx="3429000" cy="34444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91847" y="1644287"/>
            <a:ext cx="3313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In this lesson we will </a:t>
            </a:r>
            <a:r>
              <a:rPr lang="en-US" b="1" dirty="0" smtClean="0"/>
              <a:t>not</a:t>
            </a:r>
            <a:r>
              <a:rPr lang="en-US" dirty="0" smtClean="0"/>
              <a:t> be teaching you…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2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Assessment: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Manage Treatment Options</a:t>
            </a:r>
            <a:endParaRPr lang="en-US" sz="48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1"/>
            <a:ext cx="8686800" cy="1295400"/>
          </a:xfrm>
        </p:spPr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A brief explanation </a:t>
            </a:r>
            <a:r>
              <a:rPr lang="en-US" sz="3200" dirty="0" smtClean="0"/>
              <a:t>of</a:t>
            </a:r>
            <a:r>
              <a:rPr lang="en-US" dirty="0" smtClean="0"/>
              <a:t> treatment plan, so that other health care providers can be included.</a:t>
            </a:r>
            <a:endParaRPr lang="en-US" dirty="0"/>
          </a:p>
        </p:txBody>
      </p:sp>
      <p:pic>
        <p:nvPicPr>
          <p:cNvPr id="4" name="Picture 3" descr="A Part of the Assessment: Manage Treatment Options&#10;&#10;Quote:&#10;&#10;&quot;Doctor, can you prescribe something to stop me from sleepwalking?&quot;&#10;&#10;&quot;No, you need the exercise!&quot;" title="CMA 111 - SOAP Notes Humor Quote (Assessment - Manage Treatment Option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241964"/>
            <a:ext cx="2895600" cy="333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7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00200" y="2362200"/>
            <a:ext cx="6629400" cy="1826363"/>
          </a:xfrm>
        </p:spPr>
        <p:txBody>
          <a:bodyPr>
            <a:normAutofit/>
          </a:bodyPr>
          <a:lstStyle/>
          <a:p>
            <a:r>
              <a:rPr lang="en-US" sz="5400" dirty="0" smtClean="0"/>
              <a:t>The PLAN portion the patient’s chart note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5445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6096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13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PLAN!</a:t>
            </a:r>
            <a:endParaRPr lang="en-US" sz="138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0055" y="5562600"/>
            <a:ext cx="9067800" cy="8382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sz="3600" dirty="0" smtClean="0"/>
              <a:t>The doctor recommended treatment plan.</a:t>
            </a:r>
            <a:endParaRPr lang="en-US" sz="3600" dirty="0"/>
          </a:p>
        </p:txBody>
      </p:sp>
      <p:pic>
        <p:nvPicPr>
          <p:cNvPr id="8" name="Picture 7" descr="Plan!&#10;&#10;Quote:&#10;&#10;After looking at the patient's chart and seeing she had diabetes:&#10;&#10;Me: Do you have any medical conditions?&#10;Patient: No&#10;Me: Are you sure, you've never been told you have an diseases?&#10;Patient: Never&#10;Me: What medications do you take?&#10;Patient: Insulin...for my diabetes" title="CMA 111 - SOAP Notes Humor Quote (Plan!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036" y="2209799"/>
            <a:ext cx="4753405" cy="328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0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430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7200" b="1" u="sng" dirty="0" smtClean="0"/>
              <a:t>A Part of the Plan: </a:t>
            </a:r>
            <a:r>
              <a:rPr lang="en-US" sz="72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The Follow-Up</a:t>
            </a:r>
            <a:endParaRPr lang="en-US" sz="72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62400"/>
            <a:ext cx="7467600" cy="2163763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en-US" sz="4000" dirty="0" smtClean="0"/>
              <a:t>Follow-up – When the patient is to return.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7743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76200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b="1" u="sng" dirty="0" smtClean="0"/>
              <a:t>A Part of the Plan: </a:t>
            </a:r>
            <a:r>
              <a:rPr lang="en-US" sz="6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Prescriptions</a:t>
            </a:r>
            <a:endParaRPr lang="en-US" sz="60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A Part of the Plan: Prescriptions&#10;&#10;" title="CMA 111 - SOAP Notes (PLan - Prescription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590800"/>
            <a:ext cx="5367768" cy="370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Plan: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Lab/Imaging Order</a:t>
            </a:r>
            <a:endParaRPr lang="en-US" sz="48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3276600" cy="4114799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dirty="0" smtClean="0"/>
              <a:t>The type of additional testing and/or imaging the patient needs, such as x-rays, MRI, lab tests, etc.</a:t>
            </a:r>
            <a:endParaRPr lang="en-US" dirty="0"/>
          </a:p>
        </p:txBody>
      </p:sp>
      <p:pic>
        <p:nvPicPr>
          <p:cNvPr id="5" name="Picture 4" descr="A Part of the Plan: Lab/Imaging Order&#10;&#10;Humorous Photo&#10;&#10;Quote:&#10;&#10;&quot;Have a seat Kermit. What I'm about to tell you might come as a big shock...&quot;" title="CMA 111 - SOAP Notes (Plan - Lab/Imaging Order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855" y="2392218"/>
            <a:ext cx="5261072" cy="393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1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Plan: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Referrals</a:t>
            </a:r>
            <a:endParaRPr lang="en-US" sz="54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1"/>
            <a:ext cx="8839200" cy="1143000"/>
          </a:xfrm>
        </p:spPr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Does the patient need to be referred to a specialist or physical therapy? </a:t>
            </a:r>
            <a:endParaRPr lang="en-US" dirty="0"/>
          </a:p>
        </p:txBody>
      </p:sp>
      <p:pic>
        <p:nvPicPr>
          <p:cNvPr id="4" name="Picture 3" descr="A Part of the Plan: Referrals&#10;&#10;Physical Therapist Humorous Photo with photos as descriptions" title="CMA 111 - SOAP Notes (Plan - Referral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121891"/>
            <a:ext cx="4419600" cy="322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467600" cy="1554162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Plan: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Patient Instructions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943600"/>
            <a:ext cx="7467600" cy="762000"/>
          </a:xfrm>
        </p:spPr>
        <p:txBody>
          <a:bodyPr/>
          <a:lstStyle/>
          <a:p>
            <a:pPr marL="36576" indent="0" algn="ctr">
              <a:buNone/>
            </a:pPr>
            <a:r>
              <a:rPr lang="en-US" dirty="0" smtClean="0"/>
              <a:t>Instructions, for the patient.</a:t>
            </a:r>
            <a:endParaRPr lang="en-US" dirty="0"/>
          </a:p>
        </p:txBody>
      </p:sp>
      <p:pic>
        <p:nvPicPr>
          <p:cNvPr id="4" name="Picture 3" descr="A Part of the Plan: Patient Instructions&#10;&#10;Humorous Photo&#10;&#10;Quote: &#10;&#10;&quot;You should be taking a mulit-vitamin every day...on on tomorrows show I'll tell you how multi-vitamins are killing you.&quot;" title="CMA 111 - SOAP Notes Humor Quote (Plan - Patient Instruction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133600"/>
            <a:ext cx="2695803" cy="350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6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1143000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Common SOAP Note Errors</a:t>
            </a:r>
            <a:endParaRPr lang="en-US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en-US" sz="2000" i="1" dirty="0" smtClean="0"/>
              <a:t>Subjective: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Passing judgment on a patient, example: “Patient is 	over-reacting again.”</a:t>
            </a:r>
          </a:p>
          <a:p>
            <a:pPr marL="36576" indent="0">
              <a:buNone/>
            </a:pPr>
            <a:endParaRPr lang="en-US" sz="2000" dirty="0"/>
          </a:p>
          <a:p>
            <a:pPr marL="36576" indent="0">
              <a:buNone/>
            </a:pPr>
            <a:r>
              <a:rPr lang="en-US" sz="2000" i="1" dirty="0" smtClean="0"/>
              <a:t>Objective: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Minimal detail is provided, example: “ROM exercises 	given.”</a:t>
            </a:r>
          </a:p>
          <a:p>
            <a:pPr marL="36576" indent="0">
              <a:buNone/>
            </a:pPr>
            <a:endParaRPr lang="en-US" sz="2000" dirty="0"/>
          </a:p>
          <a:p>
            <a:pPr marL="36576" indent="0">
              <a:buNone/>
            </a:pPr>
            <a:r>
              <a:rPr lang="en-US" sz="2000" i="1" dirty="0" smtClean="0"/>
              <a:t>Assessment: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The assessment is too vague and little insight is 	provided, example: “Patient is improving.”</a:t>
            </a:r>
          </a:p>
          <a:p>
            <a:pPr marL="36576" indent="0">
              <a:buNone/>
            </a:pPr>
            <a:endParaRPr lang="en-US" sz="2000" dirty="0"/>
          </a:p>
          <a:p>
            <a:pPr marL="36576" indent="0">
              <a:buNone/>
            </a:pPr>
            <a:r>
              <a:rPr lang="en-US" sz="2000" i="1" dirty="0" smtClean="0"/>
              <a:t>Plan:</a:t>
            </a:r>
          </a:p>
          <a:p>
            <a:pPr marL="36576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The upcoming plan is not indication, example: “Continue 	treatment.”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10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1676400"/>
            <a:ext cx="6480048" cy="1158240"/>
          </a:xfrm>
        </p:spPr>
        <p:txBody>
          <a:bodyPr>
            <a:noAutofit/>
          </a:bodyPr>
          <a:lstStyle/>
          <a:p>
            <a:r>
              <a:rPr lang="en-US" sz="6600" dirty="0" smtClean="0"/>
              <a:t>End of soap notes</a:t>
            </a:r>
            <a:endParaRPr lang="en-US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200400" y="3505200"/>
            <a:ext cx="3962400" cy="762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Not a four-letter word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31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5400" b="1" i="1" u="sng" dirty="0" smtClean="0"/>
              <a:t>How does “SOAP” fit into documentation?</a:t>
            </a:r>
            <a:endParaRPr lang="en-US" sz="5400" b="1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077200" cy="4525963"/>
          </a:xfrm>
        </p:spPr>
        <p:txBody>
          <a:bodyPr>
            <a:normAutofit fontScale="85000" lnSpcReduction="10000"/>
          </a:bodyPr>
          <a:lstStyle/>
          <a:p>
            <a:pPr marL="36576" indent="0">
              <a:buNone/>
            </a:pPr>
            <a:r>
              <a:rPr lang="en-US" i="1" dirty="0" smtClean="0"/>
              <a:t>Subjective – based on or influenced by personal feelings, tastes, or opinions.</a:t>
            </a:r>
          </a:p>
          <a:p>
            <a:pPr marL="36576" indent="0">
              <a:buNone/>
            </a:pPr>
            <a:endParaRPr lang="en-US" i="1" dirty="0"/>
          </a:p>
          <a:p>
            <a:pPr marL="36576" indent="0">
              <a:buNone/>
            </a:pPr>
            <a:r>
              <a:rPr lang="en-US" i="1" dirty="0" smtClean="0"/>
              <a:t>Objective – not influenced by personal feelings or opinions in considering and representing facts.</a:t>
            </a:r>
          </a:p>
          <a:p>
            <a:pPr marL="36576" indent="0">
              <a:buNone/>
            </a:pPr>
            <a:endParaRPr lang="en-US" i="1" dirty="0"/>
          </a:p>
          <a:p>
            <a:pPr marL="36576" indent="0">
              <a:buNone/>
            </a:pPr>
            <a:r>
              <a:rPr lang="en-US" i="1" dirty="0" smtClean="0"/>
              <a:t>Assessment – the evaluation or estimation of the nature, quality, or ability of someone or something.</a:t>
            </a:r>
          </a:p>
          <a:p>
            <a:pPr marL="36576" indent="0">
              <a:buNone/>
            </a:pPr>
            <a:endParaRPr lang="en-US" i="1" dirty="0"/>
          </a:p>
          <a:p>
            <a:pPr marL="36576" indent="0">
              <a:buNone/>
            </a:pPr>
            <a:r>
              <a:rPr lang="en-US" i="1" dirty="0" smtClean="0"/>
              <a:t>Plan – an intention or decision about what one is going to do.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9078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8800" y="2743200"/>
            <a:ext cx="6629400" cy="1826363"/>
          </a:xfrm>
        </p:spPr>
        <p:txBody>
          <a:bodyPr/>
          <a:lstStyle/>
          <a:p>
            <a:r>
              <a:rPr lang="en-US" dirty="0" smtClean="0"/>
              <a:t>The SUBJECTIVE portion of the patient’s chart note…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4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838200"/>
            <a:ext cx="86106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b="1" u="sng" dirty="0" smtClean="0"/>
              <a:t>A Part of the Subjective:</a:t>
            </a:r>
            <a:br>
              <a:rPr lang="en-US" sz="6000" b="1" u="sng" dirty="0" smtClean="0"/>
            </a:br>
            <a:r>
              <a:rPr lang="en-US" sz="6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Chief Complaint (CC)</a:t>
            </a:r>
            <a:endParaRPr lang="en-US" sz="60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667000"/>
            <a:ext cx="838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Chief Complaint – A brief “quoted” statement from the patient as to the purpose of his/her office visit.</a:t>
            </a:r>
            <a:endParaRPr lang="en-US" sz="2800" dirty="0"/>
          </a:p>
        </p:txBody>
      </p:sp>
      <p:pic>
        <p:nvPicPr>
          <p:cNvPr id="9" name="Picture 8" descr="A Part of the Subjective: Chief Complaint&#10;&#10;Quote: &quot;My chief complaint is that you're complaining.&quot;" title="CMA 111 - SOAP Notes Humor Quote (CC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733800"/>
            <a:ext cx="4267413" cy="298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b="1" u="sng" dirty="0" smtClean="0"/>
              <a:t>A Part of the Subjective: </a:t>
            </a:r>
            <a:r>
              <a:rPr lang="en-US" sz="60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History</a:t>
            </a:r>
            <a:endParaRPr lang="en-US" sz="6000" b="1" u="sng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2057400"/>
          </a:xfrm>
        </p:spPr>
        <p:txBody>
          <a:bodyPr/>
          <a:lstStyle/>
          <a:p>
            <a:pPr marL="36576" indent="0">
              <a:buNone/>
            </a:pPr>
            <a:r>
              <a:rPr lang="en-US" dirty="0" smtClean="0"/>
              <a:t>Patient’s Current Medical History – the patient’s past experiences with illness, operations, injuries and treatment. (This is the major portion of the note)</a:t>
            </a:r>
            <a:endParaRPr lang="en-US" dirty="0"/>
          </a:p>
        </p:txBody>
      </p:sp>
      <p:pic>
        <p:nvPicPr>
          <p:cNvPr id="5" name="Picture 4" descr="A Part of the Subjective: History&#10;&#10;Quote: &quot;Who said smoking kills... &quot;I'm 48 and still feeling good.&quot;&#10;&#10;Picture shows one of the many effects of smoking: aging more quickly." title="CMA 111 - SOAP Notes Humor Quote (Subjective - History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81400"/>
            <a:ext cx="3233212" cy="28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010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smtClean="0"/>
              <a:t>A Part of the Subjective: </a:t>
            </a:r>
            <a:r>
              <a:rPr lang="en-US" sz="48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History of Present Illness (HPI)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3733800" cy="4525963"/>
          </a:xfrm>
        </p:spPr>
        <p:txBody>
          <a:bodyPr/>
          <a:lstStyle/>
          <a:p>
            <a:pPr marL="36576" indent="0">
              <a:buNone/>
            </a:pPr>
            <a:r>
              <a:rPr lang="en-US" dirty="0" smtClean="0"/>
              <a:t>HPI – A brief narrative of the patient’s current condition including the patient’s own words describing the condition.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745" y="2286000"/>
            <a:ext cx="4633970" cy="329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b="1" u="sng" dirty="0" smtClean="0"/>
              <a:t>A Part of the Subjective: </a:t>
            </a:r>
            <a:r>
              <a:rPr lang="en-US" sz="4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Review of Systems (ROS)</a:t>
            </a:r>
            <a:endParaRPr lang="en-US" sz="4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0" y="1981200"/>
            <a:ext cx="4495800" cy="4525963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dirty="0" smtClean="0"/>
              <a:t>The Review of Systems (ROS) is an inventory of specific body systems perform by the physician in the process of taking a history from the patient. The ROS is designed to bring out clinical symptoms which the patient may have overlooked or forgotten. </a:t>
            </a:r>
            <a:endParaRPr lang="en-US" dirty="0"/>
          </a:p>
        </p:txBody>
      </p:sp>
      <p:pic>
        <p:nvPicPr>
          <p:cNvPr id="4" name="Picture 3" descr="A Part of the Subjective: Review of Systems (ROS)&#10;&#10;" title="CMA 111 - SOAP Notes Humor Quote (ROS)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86000"/>
            <a:ext cx="405686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458200" cy="1143000"/>
          </a:xfrm>
        </p:spPr>
        <p:txBody>
          <a:bodyPr>
            <a:noAutofit/>
          </a:bodyPr>
          <a:lstStyle/>
          <a:p>
            <a:pPr algn="ctr"/>
            <a:r>
              <a:rPr lang="en-US" sz="5400" b="1" u="sng" dirty="0" smtClean="0"/>
              <a:t>A Part of the Subjective: </a:t>
            </a:r>
            <a:r>
              <a:rPr lang="en-US" sz="54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Past Medical Family and Social History (PFSH)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819400"/>
            <a:ext cx="7467600" cy="3733800"/>
          </a:xfrm>
        </p:spPr>
        <p:txBody>
          <a:bodyPr>
            <a:normAutofit fontScale="92500" lnSpcReduction="20000"/>
          </a:bodyPr>
          <a:lstStyle/>
          <a:p>
            <a:pPr marL="36576" indent="0" algn="ctr">
              <a:buNone/>
            </a:pPr>
            <a:r>
              <a:rPr lang="en-US" dirty="0" smtClean="0"/>
              <a:t>Are you feeling overwhelmed by acronyms yet?</a:t>
            </a:r>
          </a:p>
          <a:p>
            <a:pPr marL="36576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36576" indent="0">
              <a:buNone/>
            </a:pPr>
            <a:r>
              <a:rPr lang="en-US" dirty="0"/>
              <a:t>	</a:t>
            </a:r>
            <a:r>
              <a:rPr lang="en-US" dirty="0" smtClean="0"/>
              <a:t>Past medical history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dirty="0" smtClean="0"/>
              <a:t>	Family medical history: mother, father, 	grandparents, siblings</a:t>
            </a:r>
          </a:p>
          <a:p>
            <a:pPr marL="36576" indent="0">
              <a:buNone/>
            </a:pPr>
            <a:endParaRPr lang="en-US" dirty="0"/>
          </a:p>
          <a:p>
            <a:pPr marL="36576" indent="0">
              <a:buNone/>
            </a:pPr>
            <a:r>
              <a:rPr lang="en-US" dirty="0" smtClean="0"/>
              <a:t>	Social history: patient’s habits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0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183</TotalTime>
  <Words>738</Words>
  <Application>Microsoft Office PowerPoint</Application>
  <PresentationFormat>On-screen Show (4:3)</PresentationFormat>
  <Paragraphs>85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Technic</vt:lpstr>
      <vt:lpstr>SOAP Notes</vt:lpstr>
      <vt:lpstr>Soap Notes</vt:lpstr>
      <vt:lpstr>How does “SOAP” fit into documentation?</vt:lpstr>
      <vt:lpstr>The SUBJECTIVE portion of the patient’s chart note…</vt:lpstr>
      <vt:lpstr>A Part of the Subjective: Chief Complaint (CC)</vt:lpstr>
      <vt:lpstr>A Part of the Subjective: History</vt:lpstr>
      <vt:lpstr>A Part of the Subjective: History of Present Illness (HPI)</vt:lpstr>
      <vt:lpstr>A Part of the Subjective: Review of Systems (ROS)</vt:lpstr>
      <vt:lpstr>A Part of the Subjective: Past Medical Family and Social History (PFSH)</vt:lpstr>
      <vt:lpstr>The OBJECTIVE portion of the patient’s chart note…</vt:lpstr>
      <vt:lpstr>A Part of the Objective</vt:lpstr>
      <vt:lpstr>A Part of the Objective</vt:lpstr>
      <vt:lpstr>A Part of the Objective: Exam</vt:lpstr>
      <vt:lpstr>A Part of the Objective: Findings</vt:lpstr>
      <vt:lpstr>Part of the Objective: Review of Objective Data</vt:lpstr>
      <vt:lpstr>The ASSESSMENT portion of the patient’s chart note</vt:lpstr>
      <vt:lpstr>Assessment</vt:lpstr>
      <vt:lpstr>A Part of the Assessment: Diagnosis</vt:lpstr>
      <vt:lpstr>A Part of the Assessment: Prognosis</vt:lpstr>
      <vt:lpstr>A Part of the Assessment: Manage Treatment Options</vt:lpstr>
      <vt:lpstr>The PLAN portion the patient’s chart note</vt:lpstr>
      <vt:lpstr>PLAN!</vt:lpstr>
      <vt:lpstr>A Part of the Plan: The Follow-Up</vt:lpstr>
      <vt:lpstr>A Part of the Plan: Prescriptions</vt:lpstr>
      <vt:lpstr>A Part of the Plan: Lab/Imaging Order</vt:lpstr>
      <vt:lpstr>A Part of the Plan: Referrals</vt:lpstr>
      <vt:lpstr>A Part of the Plan: Patient Instructions</vt:lpstr>
      <vt:lpstr>Common SOAP Note Errors</vt:lpstr>
      <vt:lpstr>End of soap notes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17</cp:revision>
  <dcterms:created xsi:type="dcterms:W3CDTF">2014-09-02T21:04:53Z</dcterms:created>
  <dcterms:modified xsi:type="dcterms:W3CDTF">2014-09-03T16:14:17Z</dcterms:modified>
</cp:coreProperties>
</file>