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78" d="100"/>
          <a:sy n="78" d="100"/>
        </p:scale>
        <p:origin x="600" y="90"/>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F16546B-EF75-48D3-B4C2-C4E8F2AD7569}" type="datetimeFigureOut">
              <a:rPr lang="en-US" smtClean="0"/>
              <a:t>9/20/2016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28625553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F16546B-EF75-48D3-B4C2-C4E8F2AD7569}" type="datetimeFigureOut">
              <a:rPr lang="en-US" smtClean="0"/>
              <a:t>9/20/2016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1095786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F16546B-EF75-48D3-B4C2-C4E8F2AD7569}" type="datetimeFigureOut">
              <a:rPr lang="en-US" smtClean="0"/>
              <a:t>9/20/2016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2290774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F16546B-EF75-48D3-B4C2-C4E8F2AD7569}" type="datetimeFigureOut">
              <a:rPr lang="en-US" smtClean="0"/>
              <a:t>9/20/2016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401282023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F16546B-EF75-48D3-B4C2-C4E8F2AD7569}" type="datetimeFigureOut">
              <a:rPr lang="en-US" smtClean="0"/>
              <a:t>9/20/2016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7562680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F16546B-EF75-48D3-B4C2-C4E8F2AD7569}" type="datetimeFigureOut">
              <a:rPr lang="en-US" smtClean="0"/>
              <a:t>9/20/2016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30702409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F16546B-EF75-48D3-B4C2-C4E8F2AD7569}" type="datetimeFigureOut">
              <a:rPr lang="en-US" smtClean="0"/>
              <a:t>9/20/2016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28495757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F16546B-EF75-48D3-B4C2-C4E8F2AD7569}" type="datetimeFigureOut">
              <a:rPr lang="en-US" smtClean="0"/>
              <a:t>9/20/2016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211330649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F16546B-EF75-48D3-B4C2-C4E8F2AD7569}" type="datetimeFigureOut">
              <a:rPr lang="en-US" smtClean="0"/>
              <a:t>9/20/2016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14186958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F16546B-EF75-48D3-B4C2-C4E8F2AD7569}" type="datetimeFigureOut">
              <a:rPr lang="en-US" smtClean="0"/>
              <a:t>9/20/2016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25834892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F16546B-EF75-48D3-B4C2-C4E8F2AD7569}" type="datetimeFigureOut">
              <a:rPr lang="en-US" smtClean="0"/>
              <a:t>9/20/2016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7CC154E-EB37-4255-9678-23FACBE98636}" type="slidenum">
              <a:rPr lang="en-US" smtClean="0"/>
              <a:t>‹#›</a:t>
            </a:fld>
            <a:endParaRPr lang="en-US"/>
          </a:p>
        </p:txBody>
      </p:sp>
    </p:spTree>
    <p:extLst>
      <p:ext uri="{BB962C8B-B14F-4D97-AF65-F5344CB8AC3E}">
        <p14:creationId xmlns:p14="http://schemas.microsoft.com/office/powerpoint/2010/main" val="16027074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F16546B-EF75-48D3-B4C2-C4E8F2AD7569}" type="datetimeFigureOut">
              <a:rPr lang="en-US" smtClean="0"/>
              <a:t>9/20/2016</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7CC154E-EB37-4255-9678-23FACBE98636}" type="slidenum">
              <a:rPr lang="en-US" smtClean="0"/>
              <a:t>‹#›</a:t>
            </a:fld>
            <a:endParaRPr lang="en-US"/>
          </a:p>
        </p:txBody>
      </p:sp>
    </p:spTree>
    <p:extLst>
      <p:ext uri="{BB962C8B-B14F-4D97-AF65-F5344CB8AC3E}">
        <p14:creationId xmlns:p14="http://schemas.microsoft.com/office/powerpoint/2010/main" val="374934258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3900917" y="686485"/>
            <a:ext cx="3315430" cy="830997"/>
          </a:xfrm>
          <a:prstGeom prst="rect">
            <a:avLst/>
          </a:prstGeom>
        </p:spPr>
        <p:txBody>
          <a:bodyPr wrap="square">
            <a:spAutoFit/>
          </a:bodyPr>
          <a:lstStyle/>
          <a:p>
            <a:pPr algn="ctr"/>
            <a:r>
              <a:rPr lang="en-US" sz="4800" dirty="0" smtClean="0"/>
              <a:t>Definitions</a:t>
            </a:r>
            <a:endParaRPr lang="en-US" sz="4800" dirty="0"/>
          </a:p>
        </p:txBody>
      </p:sp>
      <p:sp>
        <p:nvSpPr>
          <p:cNvPr id="8" name="TextBox 7"/>
          <p:cNvSpPr txBox="1"/>
          <p:nvPr/>
        </p:nvSpPr>
        <p:spPr>
          <a:xfrm>
            <a:off x="630195" y="1828800"/>
            <a:ext cx="10293178" cy="3416320"/>
          </a:xfrm>
          <a:prstGeom prst="rect">
            <a:avLst/>
          </a:prstGeom>
          <a:noFill/>
        </p:spPr>
        <p:txBody>
          <a:bodyPr wrap="square" rtlCol="0">
            <a:spAutoFit/>
          </a:bodyPr>
          <a:lstStyle/>
          <a:p>
            <a:pPr algn="ctr"/>
            <a:r>
              <a:rPr lang="en-US" sz="3600" dirty="0" smtClean="0"/>
              <a:t>The Joint Commission defines a medical scribe as an unlicensed individual hired to enter information into the electronic health record (EHR) or chart at the direction of a physician or licensed independent practitioner.</a:t>
            </a:r>
          </a:p>
          <a:p>
            <a:pPr algn="ctr"/>
            <a:endParaRPr lang="en-US" sz="3600" dirty="0"/>
          </a:p>
        </p:txBody>
      </p:sp>
    </p:spTree>
    <p:extLst>
      <p:ext uri="{BB962C8B-B14F-4D97-AF65-F5344CB8AC3E}">
        <p14:creationId xmlns:p14="http://schemas.microsoft.com/office/powerpoint/2010/main" val="429060660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OTHER CONSIDERATIONS</a:t>
            </a:r>
            <a:endParaRPr lang="en-US" dirty="0"/>
          </a:p>
        </p:txBody>
      </p:sp>
      <p:sp>
        <p:nvSpPr>
          <p:cNvPr id="3" name="Content Placeholder 2"/>
          <p:cNvSpPr>
            <a:spLocks noGrp="1"/>
          </p:cNvSpPr>
          <p:nvPr>
            <p:ph idx="1"/>
          </p:nvPr>
        </p:nvSpPr>
        <p:spPr>
          <a:xfrm>
            <a:off x="838200" y="1825624"/>
            <a:ext cx="4055076" cy="4538105"/>
          </a:xfrm>
        </p:spPr>
        <p:txBody>
          <a:bodyPr>
            <a:normAutofit lnSpcReduction="10000"/>
          </a:bodyPr>
          <a:lstStyle/>
          <a:p>
            <a:pPr marL="0" indent="0">
              <a:buNone/>
            </a:pPr>
            <a:r>
              <a:rPr lang="en-US" dirty="0" smtClean="0"/>
              <a:t>Who has the training to do the job?</a:t>
            </a:r>
          </a:p>
          <a:p>
            <a:endParaRPr lang="en-US" dirty="0"/>
          </a:p>
          <a:p>
            <a:pPr marL="0" indent="0">
              <a:buNone/>
            </a:pPr>
            <a:r>
              <a:rPr lang="en-US" dirty="0" smtClean="0"/>
              <a:t>This is a BIG question, because remember.... According to the Joint Commission, they don't have to be certified, but obviously some medical terminology or experience is necessary</a:t>
            </a:r>
            <a:endParaRPr lang="en-US" dirty="0"/>
          </a:p>
        </p:txBody>
      </p:sp>
      <p:sp>
        <p:nvSpPr>
          <p:cNvPr id="4" name="TextBox 3"/>
          <p:cNvSpPr txBox="1"/>
          <p:nvPr/>
        </p:nvSpPr>
        <p:spPr>
          <a:xfrm>
            <a:off x="5535827" y="1825624"/>
            <a:ext cx="4720281" cy="4154984"/>
          </a:xfrm>
          <a:prstGeom prst="rect">
            <a:avLst/>
          </a:prstGeom>
          <a:noFill/>
        </p:spPr>
        <p:txBody>
          <a:bodyPr wrap="square" rtlCol="0">
            <a:spAutoFit/>
          </a:bodyPr>
          <a:lstStyle/>
          <a:p>
            <a:r>
              <a:rPr lang="en-US" sz="2400" dirty="0" smtClean="0"/>
              <a:t>Who is currently doing the job?</a:t>
            </a:r>
          </a:p>
          <a:p>
            <a:endParaRPr lang="en-US" sz="2400" dirty="0"/>
          </a:p>
          <a:p>
            <a:pPr marL="285750" indent="-285750">
              <a:buFont typeface="Arial" panose="020B0604020202020204" pitchFamily="34" charset="0"/>
              <a:buChar char="•"/>
            </a:pPr>
            <a:r>
              <a:rPr lang="en-US" sz="2400" dirty="0" smtClean="0"/>
              <a:t>Certified Medical Assistants</a:t>
            </a: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smtClean="0"/>
              <a:t>Medical Students</a:t>
            </a: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smtClean="0"/>
              <a:t>Certified Coders</a:t>
            </a: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smtClean="0"/>
              <a:t>Physician Assistant Students</a:t>
            </a: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smtClean="0"/>
              <a:t>Non-Certified Medical Assistants</a:t>
            </a:r>
            <a:endParaRPr lang="en-US" sz="2400" dirty="0"/>
          </a:p>
        </p:txBody>
      </p:sp>
    </p:spTree>
    <p:extLst>
      <p:ext uri="{BB962C8B-B14F-4D97-AF65-F5344CB8AC3E}">
        <p14:creationId xmlns:p14="http://schemas.microsoft.com/office/powerpoint/2010/main" val="71061270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Who Is Currently Hiring</a:t>
            </a:r>
            <a:endParaRPr lang="en-US" dirty="0"/>
          </a:p>
        </p:txBody>
      </p:sp>
      <p:sp>
        <p:nvSpPr>
          <p:cNvPr id="3" name="Content Placeholder 2"/>
          <p:cNvSpPr>
            <a:spLocks noGrp="1"/>
          </p:cNvSpPr>
          <p:nvPr>
            <p:ph idx="1"/>
          </p:nvPr>
        </p:nvSpPr>
        <p:spPr/>
        <p:txBody>
          <a:bodyPr/>
          <a:lstStyle/>
          <a:p>
            <a:r>
              <a:rPr lang="en-US" dirty="0" smtClean="0"/>
              <a:t>SAMARITAN HEALTH SERVICES</a:t>
            </a:r>
          </a:p>
          <a:p>
            <a:endParaRPr lang="en-US" dirty="0"/>
          </a:p>
          <a:p>
            <a:r>
              <a:rPr lang="en-US" dirty="0" smtClean="0"/>
              <a:t>COVALLIS CLINIC</a:t>
            </a:r>
          </a:p>
          <a:p>
            <a:endParaRPr lang="en-US" dirty="0"/>
          </a:p>
          <a:p>
            <a:r>
              <a:rPr lang="en-US" dirty="0" smtClean="0"/>
              <a:t>PORTLAND AREA</a:t>
            </a:r>
            <a:endParaRPr lang="en-US" dirty="0"/>
          </a:p>
        </p:txBody>
      </p:sp>
    </p:spTree>
    <p:extLst>
      <p:ext uri="{BB962C8B-B14F-4D97-AF65-F5344CB8AC3E}">
        <p14:creationId xmlns:p14="http://schemas.microsoft.com/office/powerpoint/2010/main" val="399740602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SAMARITAN HEALTH SERVICES:</a:t>
            </a:r>
            <a:endParaRPr lang="en-US" dirty="0"/>
          </a:p>
        </p:txBody>
      </p:sp>
      <p:sp>
        <p:nvSpPr>
          <p:cNvPr id="3" name="Content Placeholder 2"/>
          <p:cNvSpPr>
            <a:spLocks noGrp="1"/>
          </p:cNvSpPr>
          <p:nvPr>
            <p:ph idx="1"/>
          </p:nvPr>
        </p:nvSpPr>
        <p:spPr/>
        <p:txBody>
          <a:bodyPr>
            <a:normAutofit/>
          </a:bodyPr>
          <a:lstStyle/>
          <a:p>
            <a:pPr marL="0" indent="0">
              <a:buNone/>
            </a:pPr>
            <a:r>
              <a:rPr lang="en-US" sz="3600" dirty="0" smtClean="0"/>
              <a:t>Officially, Samaritan is only using scribes in the ER due to the scribe limitations with the Computerized Provider Order Entry System (CPOE) which is a major drawback.  However, many new medical assistants (MA's) are being hired and moving into positions which require some or all of their job to be scribing</a:t>
            </a:r>
            <a:endParaRPr lang="en-US" sz="3600" dirty="0"/>
          </a:p>
        </p:txBody>
      </p:sp>
    </p:spTree>
    <p:extLst>
      <p:ext uri="{BB962C8B-B14F-4D97-AF65-F5344CB8AC3E}">
        <p14:creationId xmlns:p14="http://schemas.microsoft.com/office/powerpoint/2010/main" val="38678687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CORVALLIS CLINIC</a:t>
            </a:r>
            <a:endParaRPr lang="en-US" dirty="0"/>
          </a:p>
        </p:txBody>
      </p:sp>
      <p:sp>
        <p:nvSpPr>
          <p:cNvPr id="3" name="Content Placeholder 2"/>
          <p:cNvSpPr>
            <a:spLocks noGrp="1"/>
          </p:cNvSpPr>
          <p:nvPr>
            <p:ph idx="1"/>
          </p:nvPr>
        </p:nvSpPr>
        <p:spPr/>
        <p:txBody>
          <a:bodyPr>
            <a:normAutofit/>
          </a:bodyPr>
          <a:lstStyle/>
          <a:p>
            <a:pPr marL="0" indent="0">
              <a:buNone/>
            </a:pPr>
            <a:r>
              <a:rPr lang="en-US" sz="4000" dirty="0" smtClean="0"/>
              <a:t>Officially, they are still evaluating the idea .  They, like Samaritan, are leery of the role due to the limitations imposed by the CPOE.  They will probably need to use MA's in this role as they are the ONLY legal method  of completing the job as the physicians would like it.</a:t>
            </a:r>
            <a:endParaRPr lang="en-US" sz="4000" dirty="0"/>
          </a:p>
        </p:txBody>
      </p:sp>
    </p:spTree>
    <p:extLst>
      <p:ext uri="{BB962C8B-B14F-4D97-AF65-F5344CB8AC3E}">
        <p14:creationId xmlns:p14="http://schemas.microsoft.com/office/powerpoint/2010/main" val="304482435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PORTLAND AREA</a:t>
            </a:r>
            <a:endParaRPr lang="en-US" dirty="0"/>
          </a:p>
        </p:txBody>
      </p:sp>
      <p:sp>
        <p:nvSpPr>
          <p:cNvPr id="3" name="Content Placeholder 2"/>
          <p:cNvSpPr>
            <a:spLocks noGrp="1"/>
          </p:cNvSpPr>
          <p:nvPr>
            <p:ph idx="1"/>
          </p:nvPr>
        </p:nvSpPr>
        <p:spPr/>
        <p:txBody>
          <a:bodyPr>
            <a:normAutofit/>
          </a:bodyPr>
          <a:lstStyle/>
          <a:p>
            <a:pPr marL="0" indent="0">
              <a:buNone/>
            </a:pPr>
            <a:r>
              <a:rPr lang="en-US" sz="3200" dirty="0" smtClean="0"/>
              <a:t>Scribe-X Northwest is a company based in the Portland Oregon area who provides scribes for physician practices.  The success of Scribe-X Northwest is a testimony to how fast the field is growing.  Scribe-X has no real comment concerning whether or not their scribes are following the Medicare Directive for CPOE and licensed or certified use…. they do however cite the ruling in favor of their scribes having legal access. </a:t>
            </a:r>
          </a:p>
          <a:p>
            <a:pPr marL="0" indent="0">
              <a:buNone/>
            </a:pPr>
            <a:r>
              <a:rPr lang="en-US" sz="3200" dirty="0" smtClean="0"/>
              <a:t>The jury is still out, but their business is growing, so...</a:t>
            </a:r>
            <a:endParaRPr lang="en-US" sz="3200" dirty="0"/>
          </a:p>
        </p:txBody>
      </p:sp>
    </p:spTree>
    <p:extLst>
      <p:ext uri="{BB962C8B-B14F-4D97-AF65-F5344CB8AC3E}">
        <p14:creationId xmlns:p14="http://schemas.microsoft.com/office/powerpoint/2010/main" val="320751777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THE FINAL WORD</a:t>
            </a:r>
            <a:endParaRPr lang="en-US" dirty="0"/>
          </a:p>
        </p:txBody>
      </p:sp>
      <p:sp>
        <p:nvSpPr>
          <p:cNvPr id="3" name="Content Placeholder 2"/>
          <p:cNvSpPr>
            <a:spLocks noGrp="1"/>
          </p:cNvSpPr>
          <p:nvPr>
            <p:ph idx="1"/>
          </p:nvPr>
        </p:nvSpPr>
        <p:spPr/>
        <p:txBody>
          <a:bodyPr>
            <a:normAutofit/>
          </a:bodyPr>
          <a:lstStyle/>
          <a:p>
            <a:pPr marL="0" indent="0">
              <a:buNone/>
            </a:pPr>
            <a:r>
              <a:rPr lang="en-US" sz="4000" dirty="0" smtClean="0"/>
              <a:t>Scribing is an interesting, but difficult and fast-paced, job.  It is very challenging, but makes pretty good money. The legal environment for this career is a bit murky and those betting on a positive resolution are already profiting.  The emergence of the EHR has created this secondary need.</a:t>
            </a:r>
            <a:endParaRPr lang="en-US" sz="4000" dirty="0"/>
          </a:p>
        </p:txBody>
      </p:sp>
    </p:spTree>
    <p:extLst>
      <p:ext uri="{BB962C8B-B14F-4D97-AF65-F5344CB8AC3E}">
        <p14:creationId xmlns:p14="http://schemas.microsoft.com/office/powerpoint/2010/main" val="55810252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smtClean="0"/>
              <a:t>WHAT DOES A SCRIBE DO?</a:t>
            </a:r>
            <a:endParaRPr lang="en-US" dirty="0"/>
          </a:p>
        </p:txBody>
      </p:sp>
      <p:sp>
        <p:nvSpPr>
          <p:cNvPr id="3" name="Content Placeholder 2"/>
          <p:cNvSpPr>
            <a:spLocks noGrp="1"/>
          </p:cNvSpPr>
          <p:nvPr>
            <p:ph idx="1"/>
          </p:nvPr>
        </p:nvSpPr>
        <p:spPr/>
        <p:txBody>
          <a:bodyPr/>
          <a:lstStyle/>
          <a:p>
            <a:pPr marL="0" indent="0">
              <a:buNone/>
            </a:pPr>
            <a:r>
              <a:rPr lang="en-US" dirty="0" smtClean="0"/>
              <a:t>"Envision working side-by-side with a physician as an integral part of the patient care team. Your role as a medical scribe is to capture the patient encounter and enter all of the details into the Electronic Medical Record (EMR). You will serve as a catalyst for a more personalized level of patient care and have a hands-on role in making American healthcare more efficient and effective. Medical scribe experience is so valuable that many medical schools give preference to applicants with this background." (Scribe-X Northwest web page)</a:t>
            </a:r>
            <a:endParaRPr lang="en-US" dirty="0"/>
          </a:p>
        </p:txBody>
      </p:sp>
    </p:spTree>
    <p:extLst>
      <p:ext uri="{BB962C8B-B14F-4D97-AF65-F5344CB8AC3E}">
        <p14:creationId xmlns:p14="http://schemas.microsoft.com/office/powerpoint/2010/main" val="313083818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058562" y="1513747"/>
            <a:ext cx="9144000" cy="1655762"/>
          </a:xfrm>
        </p:spPr>
        <p:txBody>
          <a:bodyPr>
            <a:noAutofit/>
          </a:bodyPr>
          <a:lstStyle/>
          <a:p>
            <a:r>
              <a:rPr lang="en-US" sz="2800" dirty="0" smtClean="0"/>
              <a:t>Scribes are to be seen and not heard in the patient exam room</a:t>
            </a:r>
          </a:p>
          <a:p>
            <a:endParaRPr lang="en-US" sz="2800" dirty="0"/>
          </a:p>
          <a:p>
            <a:r>
              <a:rPr lang="en-US" sz="2800" dirty="0" smtClean="0"/>
              <a:t>"A medical scribe is the eyes and ears of a physician. They shadow physicians as they care for patients, perform exams and procedures, and review medical tests."(Scribe-X Northwest Website)</a:t>
            </a:r>
            <a:endParaRPr lang="en-US" sz="2800" dirty="0"/>
          </a:p>
        </p:txBody>
      </p:sp>
    </p:spTree>
    <p:extLst>
      <p:ext uri="{BB962C8B-B14F-4D97-AF65-F5344CB8AC3E}">
        <p14:creationId xmlns:p14="http://schemas.microsoft.com/office/powerpoint/2010/main" val="286679386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49411" y="1084219"/>
            <a:ext cx="10515600" cy="4351338"/>
          </a:xfrm>
        </p:spPr>
        <p:txBody>
          <a:bodyPr/>
          <a:lstStyle/>
          <a:p>
            <a:pPr marL="0" indent="0" algn="ctr">
              <a:buNone/>
            </a:pPr>
            <a:r>
              <a:rPr lang="en-US" dirty="0" smtClean="0"/>
              <a:t>Scribes are to accurately document the entire proceeding of the office visit keeping up with both sides of the conversation and organizing everything into a proper clinical Evaluation and Management (E&amp;M) note.</a:t>
            </a:r>
          </a:p>
          <a:p>
            <a:pPr algn="ctr"/>
            <a:endParaRPr lang="en-US" dirty="0"/>
          </a:p>
          <a:p>
            <a:pPr algn="ctr"/>
            <a:endParaRPr lang="en-US" dirty="0" smtClean="0"/>
          </a:p>
          <a:p>
            <a:pPr marL="0" indent="0" algn="ctr">
              <a:buNone/>
            </a:pPr>
            <a:r>
              <a:rPr lang="en-US" dirty="0" smtClean="0"/>
              <a:t>"... you will record all pertinent elements of the patient encounter, enabling physicians to be reimbursed for the services they provide."(Scribe-X Northwest Website)</a:t>
            </a:r>
            <a:endParaRPr lang="en-US" dirty="0"/>
          </a:p>
        </p:txBody>
      </p:sp>
    </p:spTree>
    <p:extLst>
      <p:ext uri="{BB962C8B-B14F-4D97-AF65-F5344CB8AC3E}">
        <p14:creationId xmlns:p14="http://schemas.microsoft.com/office/powerpoint/2010/main" val="364147442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86481" y="1220144"/>
            <a:ext cx="10515600" cy="4351338"/>
          </a:xfrm>
        </p:spPr>
        <p:txBody>
          <a:bodyPr>
            <a:normAutofit/>
          </a:bodyPr>
          <a:lstStyle/>
          <a:p>
            <a:pPr marL="0" indent="0" algn="ctr">
              <a:buNone/>
            </a:pPr>
            <a:r>
              <a:rPr lang="en-US" dirty="0" smtClean="0"/>
              <a:t>Scribes may be asked to produce orders, find data, and do on-the-spot research as directed by the physician.  This ability to computer multi-task is critical and should be practiced. It is somewhat akin to being a court reporter.</a:t>
            </a:r>
          </a:p>
          <a:p>
            <a:pPr algn="ctr"/>
            <a:endParaRPr lang="en-US" dirty="0"/>
          </a:p>
          <a:p>
            <a:pPr marL="0" indent="0" algn="ctr">
              <a:buNone/>
            </a:pPr>
            <a:r>
              <a:rPr lang="en-US" dirty="0" smtClean="0"/>
              <a:t>"Prior to a patient’s visit, you’ll review the medical history and help prepare the physician for the patient encounter.  During the visit, you’ll record the details of the patient’s complaint and examination. And finally, you’ll review the test, treatment, and follow up plan with the physician."(Scribe-X Northwest Website)</a:t>
            </a:r>
            <a:endParaRPr lang="en-US" dirty="0"/>
          </a:p>
        </p:txBody>
      </p:sp>
    </p:spTree>
    <p:extLst>
      <p:ext uri="{BB962C8B-B14F-4D97-AF65-F5344CB8AC3E}">
        <p14:creationId xmlns:p14="http://schemas.microsoft.com/office/powerpoint/2010/main" val="331049570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ctr">
              <a:buNone/>
            </a:pPr>
            <a:r>
              <a:rPr lang="en-US" sz="3200" dirty="0" smtClean="0"/>
              <a:t> If you miss something or make a mistake, you must press on and continue to get as much as you can; then go back to the physician later and ask for help filling in the blanks. This will feel like a lot of pressure to perform.  You just need to practice and then relax the best you can during the visit while you focus on capturing the very fabric and essence of the visit in your documentation. </a:t>
            </a:r>
            <a:endParaRPr lang="en-US" sz="3200" dirty="0"/>
          </a:p>
        </p:txBody>
      </p:sp>
    </p:spTree>
    <p:extLst>
      <p:ext uri="{BB962C8B-B14F-4D97-AF65-F5344CB8AC3E}">
        <p14:creationId xmlns:p14="http://schemas.microsoft.com/office/powerpoint/2010/main" val="244947237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864708" y="117989"/>
            <a:ext cx="10515600" cy="1325563"/>
          </a:xfrm>
        </p:spPr>
        <p:txBody>
          <a:bodyPr/>
          <a:lstStyle/>
          <a:p>
            <a:r>
              <a:rPr lang="en-US" dirty="0" smtClean="0"/>
              <a:t>Basic Duties of a Scribe</a:t>
            </a:r>
            <a:endParaRPr lang="en-US" dirty="0"/>
          </a:p>
        </p:txBody>
      </p:sp>
      <p:sp>
        <p:nvSpPr>
          <p:cNvPr id="3" name="Content Placeholder 2"/>
          <p:cNvSpPr>
            <a:spLocks noGrp="1"/>
          </p:cNvSpPr>
          <p:nvPr>
            <p:ph idx="1"/>
          </p:nvPr>
        </p:nvSpPr>
        <p:spPr/>
        <p:txBody>
          <a:bodyPr/>
          <a:lstStyle/>
          <a:p>
            <a:r>
              <a:rPr lang="en-US" dirty="0" smtClean="0"/>
              <a:t>Assist provider in navigating the electronic health record (EHR)</a:t>
            </a:r>
          </a:p>
          <a:p>
            <a:r>
              <a:rPr lang="en-US" dirty="0" smtClean="0"/>
              <a:t>Respond to clinical and administrative messages as directed by the provider</a:t>
            </a:r>
          </a:p>
          <a:p>
            <a:r>
              <a:rPr lang="en-US" dirty="0" smtClean="0"/>
              <a:t>Locate information for the provider to review and consider including clinical research</a:t>
            </a:r>
          </a:p>
          <a:p>
            <a:r>
              <a:rPr lang="en-US" dirty="0" smtClean="0"/>
              <a:t>Enter information into the EHR as directed by the provider</a:t>
            </a:r>
            <a:endParaRPr lang="en-US" dirty="0"/>
          </a:p>
        </p:txBody>
      </p:sp>
    </p:spTree>
    <p:extLst>
      <p:ext uri="{BB962C8B-B14F-4D97-AF65-F5344CB8AC3E}">
        <p14:creationId xmlns:p14="http://schemas.microsoft.com/office/powerpoint/2010/main" val="20233845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4000" dirty="0" smtClean="0"/>
              <a:t>COMMON DOCUMENTATION DUTIES OF A SCRIBE</a:t>
            </a:r>
            <a:endParaRPr lang="en-US" sz="4000" dirty="0"/>
          </a:p>
        </p:txBody>
      </p:sp>
      <p:sp>
        <p:nvSpPr>
          <p:cNvPr id="3" name="Content Placeholder 2"/>
          <p:cNvSpPr>
            <a:spLocks noGrp="1"/>
          </p:cNvSpPr>
          <p:nvPr>
            <p:ph idx="1"/>
          </p:nvPr>
        </p:nvSpPr>
        <p:spPr/>
        <p:txBody>
          <a:bodyPr/>
          <a:lstStyle/>
          <a:p>
            <a:pPr marL="0" indent="0" algn="ctr">
              <a:buNone/>
            </a:pPr>
            <a:r>
              <a:rPr lang="en-US" dirty="0" smtClean="0"/>
              <a:t>ENTER INFORMATION INTO THE EHR IN REGARD TO:</a:t>
            </a:r>
          </a:p>
          <a:p>
            <a:pPr marL="0" indent="0" algn="ctr">
              <a:buNone/>
            </a:pPr>
            <a:endParaRPr lang="en-US" dirty="0"/>
          </a:p>
          <a:p>
            <a:r>
              <a:rPr lang="en-US" dirty="0" smtClean="0"/>
              <a:t>History of the patient’s present illness (HPI)</a:t>
            </a:r>
          </a:p>
          <a:p>
            <a:r>
              <a:rPr lang="en-US" dirty="0" smtClean="0"/>
              <a:t>Review-of-systems (ROS) and physical examination</a:t>
            </a:r>
          </a:p>
          <a:p>
            <a:r>
              <a:rPr lang="en-US" dirty="0" smtClean="0"/>
              <a:t>Vital signs and lab values</a:t>
            </a:r>
          </a:p>
          <a:p>
            <a:r>
              <a:rPr lang="en-US" dirty="0" smtClean="0"/>
              <a:t>Results of imaging studies</a:t>
            </a:r>
          </a:p>
          <a:p>
            <a:r>
              <a:rPr lang="en-US" dirty="0" smtClean="0"/>
              <a:t>Progress notes</a:t>
            </a:r>
          </a:p>
          <a:p>
            <a:r>
              <a:rPr lang="en-US" dirty="0" smtClean="0"/>
              <a:t>Continued care plan and medication lists</a:t>
            </a:r>
            <a:endParaRPr lang="en-US" dirty="0"/>
          </a:p>
        </p:txBody>
      </p:sp>
    </p:spTree>
    <p:extLst>
      <p:ext uri="{BB962C8B-B14F-4D97-AF65-F5344CB8AC3E}">
        <p14:creationId xmlns:p14="http://schemas.microsoft.com/office/powerpoint/2010/main" val="345370267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3600" dirty="0" smtClean="0"/>
              <a:t>Legal Considerations and Challenges of Using a Scribe</a:t>
            </a:r>
            <a:endParaRPr lang="en-US" sz="3600" dirty="0"/>
          </a:p>
        </p:txBody>
      </p:sp>
      <p:sp>
        <p:nvSpPr>
          <p:cNvPr id="3" name="Content Placeholder 2"/>
          <p:cNvSpPr>
            <a:spLocks noGrp="1"/>
          </p:cNvSpPr>
          <p:nvPr>
            <p:ph idx="1"/>
          </p:nvPr>
        </p:nvSpPr>
        <p:spPr/>
        <p:txBody>
          <a:bodyPr/>
          <a:lstStyle/>
          <a:p>
            <a:r>
              <a:rPr lang="en-US" dirty="0" smtClean="0"/>
              <a:t>Verbal orders can not be given to a scribe.</a:t>
            </a:r>
          </a:p>
          <a:p>
            <a:r>
              <a:rPr lang="en-US" dirty="0" smtClean="0"/>
              <a:t>They technically can't access the Computerized Provider Order Entry (CPOE) system which allows for the ordering of medication, laboratory, and radiology orders.</a:t>
            </a:r>
          </a:p>
          <a:p>
            <a:r>
              <a:rPr lang="en-US" dirty="0" smtClean="0"/>
              <a:t>Chart note closing and signing MUST be done by the provider.</a:t>
            </a:r>
          </a:p>
          <a:p>
            <a:r>
              <a:rPr lang="en-US" dirty="0" smtClean="0"/>
              <a:t>HIPAA, HITECH, ARRA protect the patients right to confidentiality which means that there has to be STRICT patient's rights compliance.</a:t>
            </a:r>
          </a:p>
          <a:p>
            <a:r>
              <a:rPr lang="en-US" dirty="0" smtClean="0"/>
              <a:t>What is the status for a scribe?  Employee or Contractor</a:t>
            </a:r>
            <a:endParaRPr lang="en-US" dirty="0"/>
          </a:p>
        </p:txBody>
      </p:sp>
    </p:spTree>
    <p:extLst>
      <p:ext uri="{BB962C8B-B14F-4D97-AF65-F5344CB8AC3E}">
        <p14:creationId xmlns:p14="http://schemas.microsoft.com/office/powerpoint/2010/main" val="4275439333"/>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42</TotalTime>
  <Words>962</Words>
  <Application>Microsoft Office PowerPoint</Application>
  <PresentationFormat>Widescreen</PresentationFormat>
  <Paragraphs>65</Paragraphs>
  <Slides>15</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15</vt:i4>
      </vt:variant>
    </vt:vector>
  </HeadingPairs>
  <TitlesOfParts>
    <vt:vector size="19" baseType="lpstr">
      <vt:lpstr>Arial</vt:lpstr>
      <vt:lpstr>Calibri</vt:lpstr>
      <vt:lpstr>Calibri Light</vt:lpstr>
      <vt:lpstr>Office Theme</vt:lpstr>
      <vt:lpstr>PowerPoint Presentation</vt:lpstr>
      <vt:lpstr>WHAT DOES A SCRIBE DO?</vt:lpstr>
      <vt:lpstr>PowerPoint Presentation</vt:lpstr>
      <vt:lpstr>PowerPoint Presentation</vt:lpstr>
      <vt:lpstr>PowerPoint Presentation</vt:lpstr>
      <vt:lpstr>PowerPoint Presentation</vt:lpstr>
      <vt:lpstr>Basic Duties of a Scribe</vt:lpstr>
      <vt:lpstr>COMMON DOCUMENTATION DUTIES OF A SCRIBE</vt:lpstr>
      <vt:lpstr>Legal Considerations and Challenges of Using a Scribe</vt:lpstr>
      <vt:lpstr>OTHER CONSIDERATIONS</vt:lpstr>
      <vt:lpstr>Who Is Currently Hiring</vt:lpstr>
      <vt:lpstr>SAMARITAN HEALTH SERVICES:</vt:lpstr>
      <vt:lpstr>CORVALLIS CLINIC</vt:lpstr>
      <vt:lpstr>PORTLAND AREA</vt:lpstr>
      <vt:lpstr>THE FINAL WORD</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Benjamin Clark</dc:creator>
  <cp:lastModifiedBy>Benjamin Clark</cp:lastModifiedBy>
  <cp:revision>6</cp:revision>
  <dcterms:created xsi:type="dcterms:W3CDTF">2016-09-20T20:50:08Z</dcterms:created>
  <dcterms:modified xsi:type="dcterms:W3CDTF">2016-09-20T21:32:21Z</dcterms:modified>
</cp:coreProperties>
</file>

<file path=docProps/thumbnail.jpeg>
</file>