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96" r:id="rId1"/>
  </p:sldMasterIdLst>
  <p:sldIdLst>
    <p:sldId id="256" r:id="rId2"/>
    <p:sldId id="258" r:id="rId3"/>
    <p:sldId id="257"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3" d="100"/>
          <a:sy n="103" d="100"/>
        </p:scale>
        <p:origin x="-204"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media/image1.jpe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154767ED-EFB5-42D4-A8B9-DECB328A57B4}" type="datetimeFigureOut">
              <a:rPr lang="en-US" smtClean="0"/>
              <a:t>8/27/2014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2A5A51-DC11-4FF8-B216-D4CA59506BBA}"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54767ED-EFB5-42D4-A8B9-DECB328A57B4}" type="datetimeFigureOut">
              <a:rPr lang="en-US" smtClean="0"/>
              <a:t>8/27/2014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2A5A51-DC11-4FF8-B216-D4CA59506BBA}"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54767ED-EFB5-42D4-A8B9-DECB328A57B4}" type="datetimeFigureOut">
              <a:rPr lang="en-US" smtClean="0"/>
              <a:t>8/27/2014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2A5A51-DC11-4FF8-B216-D4CA59506BBA}"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54767ED-EFB5-42D4-A8B9-DECB328A57B4}" type="datetimeFigureOut">
              <a:rPr lang="en-US" smtClean="0"/>
              <a:t>8/27/2014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2A5A51-DC11-4FF8-B216-D4CA59506BBA}"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54767ED-EFB5-42D4-A8B9-DECB328A57B4}" type="datetimeFigureOut">
              <a:rPr lang="en-US" smtClean="0"/>
              <a:t>8/27/2014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2A5A51-DC11-4FF8-B216-D4CA59506BBA}"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154767ED-EFB5-42D4-A8B9-DECB328A57B4}" type="datetimeFigureOut">
              <a:rPr lang="en-US" smtClean="0"/>
              <a:t>8/27/2014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52A5A51-DC11-4FF8-B216-D4CA59506BBA}"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54767ED-EFB5-42D4-A8B9-DECB328A57B4}" type="datetimeFigureOut">
              <a:rPr lang="en-US" smtClean="0"/>
              <a:t>8/27/2014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52A5A51-DC11-4FF8-B216-D4CA59506BBA}"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54767ED-EFB5-42D4-A8B9-DECB328A57B4}" type="datetimeFigureOut">
              <a:rPr lang="en-US" smtClean="0"/>
              <a:t>8/27/2014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52A5A51-DC11-4FF8-B216-D4CA59506BBA}"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54767ED-EFB5-42D4-A8B9-DECB328A57B4}" type="datetimeFigureOut">
              <a:rPr lang="en-US" smtClean="0"/>
              <a:t>8/27/2014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52A5A51-DC11-4FF8-B216-D4CA59506BBA}"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en-US" smtClean="0"/>
              <a:t>Click to edit Master title style</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54767ED-EFB5-42D4-A8B9-DECB328A57B4}" type="datetimeFigureOut">
              <a:rPr lang="en-US" smtClean="0"/>
              <a:t>8/27/2014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52A5A51-DC11-4FF8-B216-D4CA59506BBA}" type="slidenum">
              <a:rPr lang="en-US" smtClean="0"/>
              <a:t>‹#›</a:t>
            </a:fld>
            <a:endParaRPr lang="en-US"/>
          </a:p>
        </p:txBody>
      </p:sp>
      <p:sp>
        <p:nvSpPr>
          <p:cNvPr id="9" name="Content Placeholder 8"/>
          <p:cNvSpPr>
            <a:spLocks noGrp="1"/>
          </p:cNvSpPr>
          <p:nvPr>
            <p:ph sz="quarter" idx="13"/>
          </p:nvPr>
        </p:nvSpPr>
        <p:spPr>
          <a:xfrm>
            <a:off x="304800" y="381000"/>
            <a:ext cx="7772400" cy="494284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en-US" smtClean="0"/>
              <a:t>Click to edit Master title style</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7"/>
          <p:cNvSpPr>
            <a:spLocks noGrp="1"/>
          </p:cNvSpPr>
          <p:nvPr>
            <p:ph type="dt" sz="half" idx="10"/>
          </p:nvPr>
        </p:nvSpPr>
        <p:spPr/>
        <p:txBody>
          <a:bodyPr/>
          <a:lstStyle/>
          <a:p>
            <a:fld id="{154767ED-EFB5-42D4-A8B9-DECB328A57B4}" type="datetimeFigureOut">
              <a:rPr lang="en-US" smtClean="0"/>
              <a:t>8/27/2014</a:t>
            </a:fld>
            <a:endParaRPr lang="en-US"/>
          </a:p>
        </p:txBody>
      </p:sp>
      <p:sp>
        <p:nvSpPr>
          <p:cNvPr id="9" name="Slide Number Placeholder 8"/>
          <p:cNvSpPr>
            <a:spLocks noGrp="1"/>
          </p:cNvSpPr>
          <p:nvPr>
            <p:ph type="sldNum" sz="quarter" idx="11"/>
          </p:nvPr>
        </p:nvSpPr>
        <p:spPr/>
        <p:txBody>
          <a:bodyPr/>
          <a:lstStyle/>
          <a:p>
            <a:fld id="{B52A5A51-DC11-4FF8-B216-D4CA59506BBA}" type="slidenum">
              <a:rPr lang="en-US" smtClean="0"/>
              <a:t>‹#›</a:t>
            </a:fld>
            <a:endParaRPr lang="en-US"/>
          </a:p>
        </p:txBody>
      </p:sp>
      <p:sp>
        <p:nvSpPr>
          <p:cNvPr id="10" name="Footer Placeholder 9"/>
          <p:cNvSpPr>
            <a:spLocks noGrp="1"/>
          </p:cNvSpPr>
          <p:nvPr>
            <p:ph type="ftr" sz="quarter" idx="12"/>
          </p:nvPr>
        </p:nvSpPr>
        <p:spPr/>
        <p:txBody>
          <a:bodyPr/>
          <a:lstStyle/>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B52A5A51-DC11-4FF8-B216-D4CA59506BBA}" type="slidenum">
              <a:rPr lang="en-US" smtClean="0"/>
              <a:t>‹#›</a:t>
            </a:fld>
            <a:endParaRPr lang="en-US"/>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endParaRPr lang="en-US"/>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154767ED-EFB5-42D4-A8B9-DECB328A57B4}" type="datetimeFigureOut">
              <a:rPr lang="en-US" smtClean="0"/>
              <a:t>8/27/2014</a:t>
            </a:fld>
            <a:endParaRPr lang="en-US"/>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algn="l" defTabSz="914400" rtl="0"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l" defTabSz="914400" rtl="0"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l" defTabSz="914400" rtl="0"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l" defTabSz="914400" rtl="0"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l" defTabSz="914400" rtl="0"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l" defTabSz="914400" rtl="0"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l" defTabSz="914400" rtl="0"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l" defTabSz="914400" rtl="0"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l" defTabSz="914400" rtl="0"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b="1" dirty="0"/>
              <a:t>Musculoskeletal </a:t>
            </a:r>
            <a:r>
              <a:rPr lang="en-US" b="1" dirty="0" smtClean="0"/>
              <a:t>System</a:t>
            </a:r>
            <a:endParaRPr lang="en-US" dirty="0"/>
          </a:p>
        </p:txBody>
      </p:sp>
      <p:sp>
        <p:nvSpPr>
          <p:cNvPr id="3" name="Subtitle 2"/>
          <p:cNvSpPr>
            <a:spLocks noGrp="1"/>
          </p:cNvSpPr>
          <p:nvPr>
            <p:ph type="subTitle" idx="1"/>
          </p:nvPr>
        </p:nvSpPr>
        <p:spPr/>
        <p:txBody>
          <a:bodyPr>
            <a:normAutofit/>
          </a:bodyPr>
          <a:lstStyle/>
          <a:p>
            <a:r>
              <a:rPr lang="en-US" dirty="0" smtClean="0"/>
              <a:t>Basic Coding Lecture: Notes for Chapter 8 </a:t>
            </a:r>
            <a:endParaRPr lang="en-US" dirty="0"/>
          </a:p>
        </p:txBody>
      </p:sp>
    </p:spTree>
    <p:extLst>
      <p:ext uri="{BB962C8B-B14F-4D97-AF65-F5344CB8AC3E}">
        <p14:creationId xmlns:p14="http://schemas.microsoft.com/office/powerpoint/2010/main" val="74201146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762000"/>
            <a:ext cx="8229600" cy="5364163"/>
          </a:xfrm>
        </p:spPr>
        <p:txBody>
          <a:bodyPr>
            <a:normAutofit lnSpcReduction="10000"/>
          </a:bodyPr>
          <a:lstStyle/>
          <a:p>
            <a:pPr marL="0" lvl="0" indent="0">
              <a:buNone/>
            </a:pPr>
            <a:r>
              <a:rPr lang="en-US" b="1" dirty="0"/>
              <a:t>Radical resection of soft tissue tumors</a:t>
            </a:r>
            <a:r>
              <a:rPr lang="en-US" dirty="0"/>
              <a:t> (includes simple or intermediate repair) …involves resection of tumor wide margins of normal tissue….most commonly used for malignant tumors or very aggressive benign tumors … tumor itself may be confined to a specific layer the radical resection may include multiple layers…code includes dissection and/ or elevation of tissue planes …code is based on:</a:t>
            </a:r>
            <a:endParaRPr lang="en-US" sz="2400" dirty="0"/>
          </a:p>
          <a:p>
            <a:pPr lvl="1"/>
            <a:endParaRPr lang="en-US" dirty="0" smtClean="0"/>
          </a:p>
          <a:p>
            <a:pPr lvl="1"/>
            <a:r>
              <a:rPr lang="en-US" dirty="0" smtClean="0"/>
              <a:t>Location </a:t>
            </a:r>
            <a:endParaRPr lang="en-US" sz="2000" dirty="0"/>
          </a:p>
          <a:p>
            <a:pPr lvl="1"/>
            <a:r>
              <a:rPr lang="en-US" dirty="0"/>
              <a:t>Size (greatest diameter +most narrow margin required for complete excision)</a:t>
            </a:r>
            <a:endParaRPr lang="en-US" sz="2000" dirty="0"/>
          </a:p>
          <a:p>
            <a:pPr marL="0" indent="0">
              <a:buNone/>
            </a:pPr>
            <a:endParaRPr lang="en-US" dirty="0"/>
          </a:p>
          <a:p>
            <a:pPr marL="0" indent="0">
              <a:buNone/>
            </a:pPr>
            <a:r>
              <a:rPr lang="en-US" dirty="0" smtClean="0"/>
              <a:t>**</a:t>
            </a:r>
            <a:r>
              <a:rPr lang="en-US" u="sng" dirty="0"/>
              <a:t>Appreciable vessel exploration and/or </a:t>
            </a:r>
            <a:r>
              <a:rPr lang="en-US" u="sng" dirty="0" err="1"/>
              <a:t>neuroplasty</a:t>
            </a:r>
            <a:r>
              <a:rPr lang="en-US" u="sng" dirty="0"/>
              <a:t> (adjacent tissue transfer, flaps) code separately</a:t>
            </a:r>
            <a:endParaRPr lang="en-US" sz="2400" dirty="0"/>
          </a:p>
          <a:p>
            <a:pPr marL="0" indent="0">
              <a:buNone/>
            </a:pPr>
            <a:endParaRPr lang="en-US" dirty="0" smtClean="0"/>
          </a:p>
          <a:p>
            <a:pPr marL="0" indent="0">
              <a:buNone/>
            </a:pPr>
            <a:r>
              <a:rPr lang="en-US" dirty="0" smtClean="0"/>
              <a:t>**</a:t>
            </a:r>
            <a:r>
              <a:rPr lang="en-US" u="sng" dirty="0"/>
              <a:t>Complex repair code separately (“extensive undermining”)</a:t>
            </a:r>
            <a:endParaRPr lang="en-US" sz="2400" dirty="0"/>
          </a:p>
          <a:p>
            <a:endParaRPr lang="en-US" dirty="0"/>
          </a:p>
        </p:txBody>
      </p:sp>
    </p:spTree>
    <p:extLst>
      <p:ext uri="{BB962C8B-B14F-4D97-AF65-F5344CB8AC3E}">
        <p14:creationId xmlns:p14="http://schemas.microsoft.com/office/powerpoint/2010/main" val="7153764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592763"/>
          </a:xfrm>
        </p:spPr>
        <p:txBody>
          <a:bodyPr>
            <a:normAutofit/>
          </a:bodyPr>
          <a:lstStyle/>
          <a:p>
            <a:pPr marL="0" lvl="0" indent="0">
              <a:buNone/>
            </a:pPr>
            <a:r>
              <a:rPr lang="en-US" b="1" dirty="0"/>
              <a:t>Radical resection of bone tumors</a:t>
            </a:r>
            <a:r>
              <a:rPr lang="en-US" dirty="0"/>
              <a:t> (including simple or intermediate repair) involves the resection of the tumor with wide margins of normal tissue…usually performed for malignant tumors or very aggressive benign tumors…… tumor itself may invade multiple layers including soft tissue but only code for the excision of the bone tumor…may include total removal of bone…code includes dissection and/ or elevation of tissue planes …code is based on:</a:t>
            </a:r>
            <a:endParaRPr lang="en-US" sz="2400" dirty="0"/>
          </a:p>
          <a:p>
            <a:pPr lvl="1"/>
            <a:endParaRPr lang="en-US" dirty="0" smtClean="0"/>
          </a:p>
          <a:p>
            <a:pPr lvl="1"/>
            <a:r>
              <a:rPr lang="en-US" dirty="0" smtClean="0"/>
              <a:t>Location </a:t>
            </a:r>
            <a:endParaRPr lang="en-US" sz="2000" dirty="0"/>
          </a:p>
          <a:p>
            <a:pPr marL="0" indent="0">
              <a:buNone/>
            </a:pPr>
            <a:endParaRPr lang="en-US" dirty="0" smtClean="0"/>
          </a:p>
          <a:p>
            <a:pPr marL="0" indent="0">
              <a:buNone/>
            </a:pPr>
            <a:r>
              <a:rPr lang="en-US" dirty="0" smtClean="0"/>
              <a:t>**</a:t>
            </a:r>
            <a:r>
              <a:rPr lang="en-US" u="sng" dirty="0"/>
              <a:t>Appreciable vessel exploration and/or </a:t>
            </a:r>
            <a:r>
              <a:rPr lang="en-US" u="sng" dirty="0" err="1" smtClean="0"/>
              <a:t>neuroplasty</a:t>
            </a:r>
            <a:r>
              <a:rPr lang="en-US" u="sng" dirty="0" smtClean="0"/>
              <a:t> (adjacent </a:t>
            </a:r>
            <a:r>
              <a:rPr lang="en-US" u="sng" dirty="0"/>
              <a:t>tissue transfer, flaps) code separately</a:t>
            </a:r>
            <a:endParaRPr lang="en-US" sz="2400" dirty="0"/>
          </a:p>
          <a:p>
            <a:pPr marL="0" indent="0">
              <a:buNone/>
            </a:pPr>
            <a:endParaRPr lang="en-US" dirty="0" smtClean="0"/>
          </a:p>
          <a:p>
            <a:pPr marL="0" indent="0">
              <a:buNone/>
            </a:pPr>
            <a:r>
              <a:rPr lang="en-US" dirty="0" smtClean="0"/>
              <a:t>**</a:t>
            </a:r>
            <a:r>
              <a:rPr lang="en-US" u="sng" dirty="0"/>
              <a:t>Complex repair code separately (“</a:t>
            </a:r>
            <a:r>
              <a:rPr lang="en-US" u="sng" dirty="0" smtClean="0"/>
              <a:t>extensive undermining”)</a:t>
            </a:r>
            <a:endParaRPr lang="en-US" sz="2400" dirty="0"/>
          </a:p>
        </p:txBody>
      </p:sp>
    </p:spTree>
    <p:extLst>
      <p:ext uri="{BB962C8B-B14F-4D97-AF65-F5344CB8AC3E}">
        <p14:creationId xmlns:p14="http://schemas.microsoft.com/office/powerpoint/2010/main" val="249596957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609600"/>
            <a:ext cx="8229600" cy="5516563"/>
          </a:xfrm>
        </p:spPr>
        <p:txBody>
          <a:bodyPr>
            <a:normAutofit/>
          </a:bodyPr>
          <a:lstStyle/>
          <a:p>
            <a:pPr marL="0" lvl="0" indent="0">
              <a:buNone/>
            </a:pPr>
            <a:r>
              <a:rPr lang="en-US" sz="2800" b="1" dirty="0"/>
              <a:t>Wound Exploration</a:t>
            </a:r>
            <a:r>
              <a:rPr lang="en-US" sz="2800" dirty="0"/>
              <a:t> – Trauma (gunshot, stab wound, etc.) …includes enlargement of the wound, dissection, debridement, removal of foreign body and </a:t>
            </a:r>
            <a:r>
              <a:rPr lang="en-US" sz="2800" dirty="0" smtClean="0"/>
              <a:t>repair…</a:t>
            </a:r>
            <a:r>
              <a:rPr lang="en-US" sz="2800" b="1" dirty="0" smtClean="0"/>
              <a:t>NOT </a:t>
            </a:r>
            <a:r>
              <a:rPr lang="en-US" sz="2800" b="1" dirty="0"/>
              <a:t>requiring</a:t>
            </a:r>
            <a:r>
              <a:rPr lang="en-US" sz="2800" dirty="0"/>
              <a:t> thoracotomy or laparotomy = 20100-20103….these codes include closure</a:t>
            </a:r>
          </a:p>
          <a:p>
            <a:pPr lvl="1"/>
            <a:endParaRPr lang="en-US" sz="2800" dirty="0" smtClean="0"/>
          </a:p>
          <a:p>
            <a:pPr lvl="1"/>
            <a:r>
              <a:rPr lang="en-US" sz="2800" dirty="0" smtClean="0"/>
              <a:t>If </a:t>
            </a:r>
            <a:r>
              <a:rPr lang="en-US" sz="2800" dirty="0"/>
              <a:t>exploration includes thoracotomy or laparotomy then those codes supersede</a:t>
            </a:r>
          </a:p>
          <a:p>
            <a:pPr lvl="1"/>
            <a:r>
              <a:rPr lang="en-US" sz="2800" dirty="0"/>
              <a:t>If exploration is not needed code appropriate repair code in the Integumentary System section (simple, intermediate or complex repair</a:t>
            </a:r>
            <a:r>
              <a:rPr lang="en-US" sz="2800" dirty="0" smtClean="0"/>
              <a:t>)</a:t>
            </a:r>
            <a:endParaRPr lang="en-US" sz="2800" dirty="0"/>
          </a:p>
        </p:txBody>
      </p:sp>
    </p:spTree>
    <p:extLst>
      <p:ext uri="{BB962C8B-B14F-4D97-AF65-F5344CB8AC3E}">
        <p14:creationId xmlns:p14="http://schemas.microsoft.com/office/powerpoint/2010/main" val="314434278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762000"/>
            <a:ext cx="8229600" cy="5364163"/>
          </a:xfrm>
        </p:spPr>
        <p:txBody>
          <a:bodyPr>
            <a:normAutofit/>
          </a:bodyPr>
          <a:lstStyle/>
          <a:p>
            <a:pPr lvl="0"/>
            <a:r>
              <a:rPr lang="en-US" sz="3200" b="1" dirty="0"/>
              <a:t>Head Prosthesis</a:t>
            </a:r>
            <a:r>
              <a:rPr lang="en-US" sz="3200" dirty="0"/>
              <a:t> – 21076-21089…use only if the physician designs and prepares the prosthesis</a:t>
            </a:r>
          </a:p>
          <a:p>
            <a:pPr lvl="0"/>
            <a:r>
              <a:rPr lang="en-US" sz="3200" b="1" dirty="0"/>
              <a:t>Spine </a:t>
            </a:r>
            <a:r>
              <a:rPr lang="en-US" sz="3200" dirty="0"/>
              <a:t>– Within the spine section, code both </a:t>
            </a:r>
            <a:r>
              <a:rPr lang="en-US" sz="3200" u="sng" dirty="0"/>
              <a:t>bone grafting</a:t>
            </a:r>
            <a:r>
              <a:rPr lang="en-US" sz="3200" dirty="0"/>
              <a:t> procedures </a:t>
            </a:r>
            <a:r>
              <a:rPr lang="en-US" sz="3200" b="1" dirty="0"/>
              <a:t>and</a:t>
            </a:r>
            <a:r>
              <a:rPr lang="en-US" sz="3200" dirty="0"/>
              <a:t> </a:t>
            </a:r>
            <a:r>
              <a:rPr lang="en-US" sz="3200" u="sng" dirty="0"/>
              <a:t>arthrodesis</a:t>
            </a:r>
            <a:r>
              <a:rPr lang="en-US" sz="3200" dirty="0"/>
              <a:t> procedures.</a:t>
            </a:r>
          </a:p>
          <a:p>
            <a:pPr lvl="0"/>
            <a:r>
              <a:rPr lang="en-US" sz="3200" b="1" dirty="0"/>
              <a:t>Osteotomy </a:t>
            </a:r>
            <a:r>
              <a:rPr lang="en-US" sz="3200" dirty="0"/>
              <a:t>– 22206-22226 portions of vertebral segments are cut and removed in preparation for re-aligning to </a:t>
            </a:r>
            <a:r>
              <a:rPr lang="en-US" sz="3200" u="sng" dirty="0"/>
              <a:t>correct a </a:t>
            </a:r>
            <a:r>
              <a:rPr lang="en-US" sz="3200" u="sng" dirty="0" smtClean="0"/>
              <a:t>deformity</a:t>
            </a:r>
            <a:endParaRPr lang="en-US" sz="3200" dirty="0"/>
          </a:p>
        </p:txBody>
      </p:sp>
    </p:spTree>
    <p:extLst>
      <p:ext uri="{BB962C8B-B14F-4D97-AF65-F5344CB8AC3E}">
        <p14:creationId xmlns:p14="http://schemas.microsoft.com/office/powerpoint/2010/main" val="268230595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85800"/>
            <a:ext cx="8229600" cy="5440363"/>
          </a:xfrm>
        </p:spPr>
        <p:txBody>
          <a:bodyPr>
            <a:normAutofit/>
          </a:bodyPr>
          <a:lstStyle/>
          <a:p>
            <a:pPr marL="0" lvl="0" indent="0">
              <a:buNone/>
            </a:pPr>
            <a:r>
              <a:rPr lang="en-US" sz="3200" b="1" dirty="0"/>
              <a:t>Spinal Instrumentation – </a:t>
            </a:r>
            <a:r>
              <a:rPr lang="en-US" sz="3200" dirty="0"/>
              <a:t>do not use modifier 62…reported </a:t>
            </a:r>
            <a:r>
              <a:rPr lang="en-US" sz="3200" dirty="0" smtClean="0"/>
              <a:t>separately </a:t>
            </a:r>
            <a:r>
              <a:rPr lang="en-US" sz="3200" dirty="0"/>
              <a:t>and in addition to arthrodesis….2 types</a:t>
            </a:r>
          </a:p>
          <a:p>
            <a:pPr marL="0" lvl="0" indent="0">
              <a:buNone/>
            </a:pPr>
            <a:endParaRPr lang="en-US" sz="3200" dirty="0" smtClean="0"/>
          </a:p>
          <a:p>
            <a:pPr marL="857250" lvl="1" indent="-457200"/>
            <a:r>
              <a:rPr lang="en-US" sz="3200" dirty="0" smtClean="0"/>
              <a:t>Segmental </a:t>
            </a:r>
            <a:r>
              <a:rPr lang="en-US" sz="3200" dirty="0"/>
              <a:t>instrumentation…fixed at each end and at least one additional interposed bony attachment</a:t>
            </a:r>
          </a:p>
          <a:p>
            <a:pPr marL="857250" lvl="1" indent="-457200"/>
            <a:r>
              <a:rPr lang="en-US" sz="3200" dirty="0"/>
              <a:t>Non-segmental….fixed at each end (no additional attachment …may span several </a:t>
            </a:r>
            <a:r>
              <a:rPr lang="en-US" sz="3200" dirty="0" smtClean="0"/>
              <a:t>vertebrae</a:t>
            </a:r>
            <a:endParaRPr lang="en-US" sz="3200" dirty="0"/>
          </a:p>
        </p:txBody>
      </p:sp>
    </p:spTree>
    <p:extLst>
      <p:ext uri="{BB962C8B-B14F-4D97-AF65-F5344CB8AC3E}">
        <p14:creationId xmlns:p14="http://schemas.microsoft.com/office/powerpoint/2010/main" val="22410874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38200"/>
            <a:ext cx="8229600" cy="5287963"/>
          </a:xfrm>
        </p:spPr>
        <p:txBody>
          <a:bodyPr>
            <a:normAutofit lnSpcReduction="10000"/>
          </a:bodyPr>
          <a:lstStyle/>
          <a:p>
            <a:pPr lvl="0"/>
            <a:r>
              <a:rPr lang="en-US" sz="2800" b="1" dirty="0"/>
              <a:t>Shoulder</a:t>
            </a:r>
            <a:r>
              <a:rPr lang="en-US" sz="2800" dirty="0"/>
              <a:t> – clavicle, scapula, head and neck of </a:t>
            </a:r>
            <a:r>
              <a:rPr lang="en-US" sz="2800" dirty="0" err="1"/>
              <a:t>humerus</a:t>
            </a:r>
            <a:r>
              <a:rPr lang="en-US" sz="2800" dirty="0"/>
              <a:t>, </a:t>
            </a:r>
            <a:r>
              <a:rPr lang="en-US" sz="2800" dirty="0" err="1"/>
              <a:t>sternoclavicular</a:t>
            </a:r>
            <a:r>
              <a:rPr lang="en-US" sz="2800" dirty="0"/>
              <a:t> joint, </a:t>
            </a:r>
            <a:r>
              <a:rPr lang="en-US" sz="2800" dirty="0" err="1"/>
              <a:t>acromioclavicular</a:t>
            </a:r>
            <a:r>
              <a:rPr lang="en-US" sz="2800" dirty="0"/>
              <a:t> </a:t>
            </a:r>
            <a:r>
              <a:rPr lang="en-US" sz="2800" dirty="0" err="1"/>
              <a:t>jount</a:t>
            </a:r>
            <a:r>
              <a:rPr lang="en-US" sz="2800" dirty="0"/>
              <a:t> and shoulder joint</a:t>
            </a:r>
          </a:p>
          <a:p>
            <a:pPr lvl="0"/>
            <a:endParaRPr lang="en-US" sz="2800" b="1" dirty="0" smtClean="0"/>
          </a:p>
          <a:p>
            <a:pPr lvl="0"/>
            <a:r>
              <a:rPr lang="en-US" sz="2800" b="1" dirty="0" smtClean="0"/>
              <a:t>Elbow </a:t>
            </a:r>
            <a:r>
              <a:rPr lang="en-US" sz="2800" dirty="0"/>
              <a:t>– head and neck of the radius and olecranon process</a:t>
            </a:r>
          </a:p>
          <a:p>
            <a:pPr lvl="0"/>
            <a:endParaRPr lang="en-US" sz="2800" b="1" dirty="0"/>
          </a:p>
          <a:p>
            <a:pPr lvl="0"/>
            <a:r>
              <a:rPr lang="en-US" sz="2800" b="1" dirty="0" smtClean="0"/>
              <a:t>Pelvis </a:t>
            </a:r>
            <a:r>
              <a:rPr lang="en-US" sz="2800" b="1" dirty="0"/>
              <a:t>and Hip Joint </a:t>
            </a:r>
            <a:r>
              <a:rPr lang="en-US" sz="2800" dirty="0"/>
              <a:t>– includes head and neck of </a:t>
            </a:r>
            <a:r>
              <a:rPr lang="en-US" sz="2800" dirty="0" smtClean="0"/>
              <a:t>femur</a:t>
            </a:r>
          </a:p>
          <a:p>
            <a:pPr marL="0" lvl="0" indent="0">
              <a:buNone/>
            </a:pPr>
            <a:endParaRPr lang="en-US" sz="2800" dirty="0"/>
          </a:p>
          <a:p>
            <a:pPr lvl="0"/>
            <a:r>
              <a:rPr lang="en-US" sz="2800" b="1" dirty="0"/>
              <a:t>Hallux Valgus </a:t>
            </a:r>
            <a:r>
              <a:rPr lang="en-US" sz="2800" dirty="0"/>
              <a:t>– bunions</a:t>
            </a:r>
          </a:p>
          <a:p>
            <a:endParaRPr lang="en-US" dirty="0"/>
          </a:p>
        </p:txBody>
      </p:sp>
    </p:spTree>
    <p:extLst>
      <p:ext uri="{BB962C8B-B14F-4D97-AF65-F5344CB8AC3E}">
        <p14:creationId xmlns:p14="http://schemas.microsoft.com/office/powerpoint/2010/main" val="65060829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914400"/>
            <a:ext cx="4114800" cy="5516563"/>
          </a:xfrm>
        </p:spPr>
        <p:txBody>
          <a:bodyPr>
            <a:normAutofit/>
          </a:bodyPr>
          <a:lstStyle/>
          <a:p>
            <a:pPr marL="0" lvl="0" indent="0">
              <a:buNone/>
            </a:pPr>
            <a:r>
              <a:rPr lang="en-US" sz="3200" b="1" dirty="0"/>
              <a:t>3 compartments in the knee – </a:t>
            </a:r>
            <a:r>
              <a:rPr lang="en-US" sz="3200" dirty="0"/>
              <a:t>the knee has 3 </a:t>
            </a:r>
            <a:r>
              <a:rPr lang="en-US" sz="3200" dirty="0" smtClean="0"/>
              <a:t>compartments…code </a:t>
            </a:r>
            <a:r>
              <a:rPr lang="en-US" sz="3200" dirty="0"/>
              <a:t>only one procedure per compartment….code the procedure with the highest RVU…the one requiring the most physician time and </a:t>
            </a:r>
            <a:r>
              <a:rPr lang="en-US" sz="3200" dirty="0" smtClean="0"/>
              <a:t>skill</a:t>
            </a:r>
            <a:endParaRPr lang="en-US" sz="3200" dirty="0"/>
          </a:p>
        </p:txBody>
      </p:sp>
      <p:pic>
        <p:nvPicPr>
          <p:cNvPr id="4" name="Picture 3" descr="3 Compartment in the Knee" title="OA2.672_MM Chapter 2 Anatomy &amp; Medical Terminology (3 Compartment in the Knee)"/>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5181600" y="2273424"/>
            <a:ext cx="2876952" cy="2343477"/>
          </a:xfrm>
          <a:prstGeom prst="rect">
            <a:avLst/>
          </a:prstGeom>
        </p:spPr>
      </p:pic>
    </p:spTree>
    <p:extLst>
      <p:ext uri="{BB962C8B-B14F-4D97-AF65-F5344CB8AC3E}">
        <p14:creationId xmlns:p14="http://schemas.microsoft.com/office/powerpoint/2010/main" val="276550669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762000"/>
            <a:ext cx="8229600" cy="5364163"/>
          </a:xfrm>
        </p:spPr>
        <p:txBody>
          <a:bodyPr/>
          <a:lstStyle/>
          <a:p>
            <a:pPr marL="0" lvl="0" indent="0">
              <a:buNone/>
            </a:pPr>
            <a:r>
              <a:rPr lang="en-US" sz="3200" b="1" dirty="0"/>
              <a:t>Application of Casts and Strapping </a:t>
            </a:r>
            <a:r>
              <a:rPr lang="en-US" sz="3200" dirty="0"/>
              <a:t>– Initial cast/strapping Is included with codes for the fracture treatment…codes for casts and strapping are used only for</a:t>
            </a:r>
            <a:r>
              <a:rPr lang="en-US" sz="3200" dirty="0" smtClean="0"/>
              <a:t>:</a:t>
            </a:r>
          </a:p>
          <a:p>
            <a:pPr marL="0" lvl="0" indent="0">
              <a:buNone/>
            </a:pPr>
            <a:endParaRPr lang="en-US" sz="3200" dirty="0"/>
          </a:p>
          <a:p>
            <a:pPr lvl="1"/>
            <a:r>
              <a:rPr lang="en-US" sz="3200" dirty="0"/>
              <a:t>Initial service performed without restorative treatment for stabilization/comfort</a:t>
            </a:r>
          </a:p>
          <a:p>
            <a:pPr lvl="1"/>
            <a:r>
              <a:rPr lang="en-US" sz="3200" dirty="0"/>
              <a:t>Replacement procedure after the period of follow-up care</a:t>
            </a:r>
          </a:p>
          <a:p>
            <a:pPr marL="0" indent="0">
              <a:buNone/>
            </a:pPr>
            <a:endParaRPr lang="en-US" dirty="0"/>
          </a:p>
        </p:txBody>
      </p:sp>
    </p:spTree>
    <p:extLst>
      <p:ext uri="{BB962C8B-B14F-4D97-AF65-F5344CB8AC3E}">
        <p14:creationId xmlns:p14="http://schemas.microsoft.com/office/powerpoint/2010/main" val="260593658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762000"/>
            <a:ext cx="8229600" cy="5364163"/>
          </a:xfrm>
        </p:spPr>
        <p:txBody>
          <a:bodyPr>
            <a:normAutofit/>
          </a:bodyPr>
          <a:lstStyle/>
          <a:p>
            <a:pPr marL="0" lvl="0" indent="0" algn="ctr">
              <a:buNone/>
            </a:pPr>
            <a:r>
              <a:rPr lang="en-US" sz="4800" b="1" dirty="0"/>
              <a:t>Endoscopy/Arthroscopy</a:t>
            </a:r>
            <a:r>
              <a:rPr lang="en-US" sz="4800" dirty="0" smtClean="0"/>
              <a:t>….</a:t>
            </a:r>
          </a:p>
          <a:p>
            <a:pPr marL="0" lvl="0" indent="0" algn="ctr">
              <a:buNone/>
            </a:pPr>
            <a:endParaRPr lang="en-US" sz="4800" dirty="0" smtClean="0"/>
          </a:p>
          <a:p>
            <a:pPr marL="0" lvl="0" indent="0" algn="ctr">
              <a:buNone/>
            </a:pPr>
            <a:r>
              <a:rPr lang="en-US" sz="4800" dirty="0" smtClean="0"/>
              <a:t>surgical </a:t>
            </a:r>
            <a:r>
              <a:rPr lang="en-US" sz="4800" dirty="0"/>
              <a:t>endoscopy/arthroscopy always includes a diagnostic endoscopy/arthroscopy</a:t>
            </a:r>
          </a:p>
          <a:p>
            <a:pPr marL="0" indent="0">
              <a:buNone/>
            </a:pPr>
            <a:endParaRPr lang="en-US" dirty="0"/>
          </a:p>
        </p:txBody>
      </p:sp>
    </p:spTree>
    <p:extLst>
      <p:ext uri="{BB962C8B-B14F-4D97-AF65-F5344CB8AC3E}">
        <p14:creationId xmlns:p14="http://schemas.microsoft.com/office/powerpoint/2010/main" val="31259933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514600"/>
            <a:ext cx="8229600" cy="1143000"/>
          </a:xfrm>
        </p:spPr>
        <p:txBody>
          <a:bodyPr/>
          <a:lstStyle/>
          <a:p>
            <a:r>
              <a:rPr lang="en-US" dirty="0" smtClean="0"/>
              <a:t>End of Chapter 8 Notes</a:t>
            </a:r>
            <a:endParaRPr lang="en-US" dirty="0"/>
          </a:p>
        </p:txBody>
      </p:sp>
    </p:spTree>
    <p:extLst>
      <p:ext uri="{BB962C8B-B14F-4D97-AF65-F5344CB8AC3E}">
        <p14:creationId xmlns:p14="http://schemas.microsoft.com/office/powerpoint/2010/main" val="11214379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592762"/>
          </a:xfrm>
        </p:spPr>
        <p:txBody>
          <a:bodyPr/>
          <a:lstStyle/>
          <a:p>
            <a:pPr lvl="0"/>
            <a:r>
              <a:rPr lang="en-US" dirty="0"/>
              <a:t>Services listed include the application and removal of the first cast or traction device</a:t>
            </a:r>
            <a:br>
              <a:rPr lang="en-US" dirty="0"/>
            </a:br>
            <a:endParaRPr lang="en-US" dirty="0"/>
          </a:p>
        </p:txBody>
      </p:sp>
    </p:spTree>
    <p:extLst>
      <p:ext uri="{BB962C8B-B14F-4D97-AF65-F5344CB8AC3E}">
        <p14:creationId xmlns:p14="http://schemas.microsoft.com/office/powerpoint/2010/main" val="351398734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r>
              <a:rPr lang="en-US" dirty="0" smtClean="0"/>
              <a:t>Fracture</a:t>
            </a:r>
            <a:br>
              <a:rPr lang="en-US" dirty="0" smtClean="0"/>
            </a:br>
            <a:r>
              <a:rPr lang="en-US" sz="2400" dirty="0" smtClean="0"/>
              <a:t>(The following </a:t>
            </a:r>
            <a:r>
              <a:rPr lang="en-US" sz="2400" u="sng" dirty="0" smtClean="0"/>
              <a:t>treatment terms </a:t>
            </a:r>
            <a:r>
              <a:rPr lang="en-US" sz="2400" b="1" u="sng" dirty="0" smtClean="0"/>
              <a:t>have nothing to do with the type of fracture</a:t>
            </a:r>
            <a:r>
              <a:rPr lang="en-US" sz="2400" dirty="0" smtClean="0"/>
              <a:t>: open, compound, closed.)</a:t>
            </a:r>
            <a:endParaRPr lang="en-US" dirty="0"/>
          </a:p>
        </p:txBody>
      </p:sp>
      <p:sp>
        <p:nvSpPr>
          <p:cNvPr id="5" name="Content Placeholder 4"/>
          <p:cNvSpPr>
            <a:spLocks noGrp="1"/>
          </p:cNvSpPr>
          <p:nvPr>
            <p:ph sz="half" idx="1"/>
          </p:nvPr>
        </p:nvSpPr>
        <p:spPr>
          <a:xfrm>
            <a:off x="457200" y="1828800"/>
            <a:ext cx="3657600" cy="4590288"/>
          </a:xfrm>
        </p:spPr>
        <p:txBody>
          <a:bodyPr>
            <a:normAutofit fontScale="77500" lnSpcReduction="20000"/>
          </a:bodyPr>
          <a:lstStyle/>
          <a:p>
            <a:pPr marL="0" indent="0">
              <a:buNone/>
            </a:pPr>
            <a:r>
              <a:rPr lang="en-US" b="1" dirty="0" smtClean="0"/>
              <a:t>Closed Treatment </a:t>
            </a:r>
            <a:r>
              <a:rPr lang="en-US" dirty="0" smtClean="0"/>
              <a:t>– </a:t>
            </a:r>
            <a:r>
              <a:rPr lang="en-US" u="sng" dirty="0" smtClean="0"/>
              <a:t>the fracture site is not surgically opened</a:t>
            </a:r>
            <a:r>
              <a:rPr lang="en-US" dirty="0" smtClean="0"/>
              <a:t> (exposed to the external environment) and directly visualized…3 Methods of Treatment</a:t>
            </a:r>
          </a:p>
          <a:p>
            <a:pPr marL="0" indent="0">
              <a:buNone/>
            </a:pPr>
            <a:endParaRPr lang="en-US" dirty="0" smtClean="0"/>
          </a:p>
          <a:p>
            <a:pPr marL="514350" indent="-514350">
              <a:buFont typeface="+mj-lt"/>
              <a:buAutoNum type="arabicPeriod"/>
            </a:pPr>
            <a:r>
              <a:rPr lang="en-US" dirty="0" smtClean="0"/>
              <a:t>Without manipulation</a:t>
            </a:r>
          </a:p>
          <a:p>
            <a:pPr marL="514350" indent="-514350">
              <a:buFont typeface="+mj-lt"/>
              <a:buAutoNum type="arabicPeriod"/>
            </a:pPr>
            <a:r>
              <a:rPr lang="en-US" dirty="0" smtClean="0"/>
              <a:t>With manipulation (reduction or restoration of fracture/dislocation through manually applied force)</a:t>
            </a:r>
          </a:p>
          <a:p>
            <a:pPr marL="514350" indent="-514350">
              <a:buFont typeface="+mj-lt"/>
              <a:buAutoNum type="arabicPeriod"/>
            </a:pPr>
            <a:r>
              <a:rPr lang="en-US" dirty="0" smtClean="0"/>
              <a:t>With or without traction</a:t>
            </a:r>
            <a:endParaRPr lang="en-US" dirty="0"/>
          </a:p>
        </p:txBody>
      </p:sp>
      <p:sp>
        <p:nvSpPr>
          <p:cNvPr id="6" name="Content Placeholder 5"/>
          <p:cNvSpPr>
            <a:spLocks noGrp="1"/>
          </p:cNvSpPr>
          <p:nvPr>
            <p:ph sz="half" idx="2"/>
          </p:nvPr>
        </p:nvSpPr>
        <p:spPr>
          <a:xfrm>
            <a:off x="4419600" y="1828800"/>
            <a:ext cx="3657600" cy="4590288"/>
          </a:xfrm>
        </p:spPr>
        <p:txBody>
          <a:bodyPr>
            <a:normAutofit fontScale="77500" lnSpcReduction="20000"/>
          </a:bodyPr>
          <a:lstStyle/>
          <a:p>
            <a:pPr marL="0" indent="0">
              <a:buNone/>
            </a:pPr>
            <a:r>
              <a:rPr lang="en-US" b="1" dirty="0" smtClean="0"/>
              <a:t>Open Treatment </a:t>
            </a:r>
            <a:r>
              <a:rPr lang="en-US" dirty="0" smtClean="0"/>
              <a:t>… 2 Methods of Treatment</a:t>
            </a:r>
          </a:p>
          <a:p>
            <a:pPr marL="0" indent="0">
              <a:buNone/>
            </a:pPr>
            <a:endParaRPr lang="en-US" dirty="0"/>
          </a:p>
          <a:p>
            <a:pPr marL="514350" indent="-514350">
              <a:buFont typeface="+mj-lt"/>
              <a:buAutoNum type="arabicPeriod"/>
            </a:pPr>
            <a:r>
              <a:rPr lang="en-US" dirty="0" smtClean="0"/>
              <a:t>Surgically opened and fracture bone ends visualized…internal fixation my be used</a:t>
            </a:r>
          </a:p>
          <a:p>
            <a:pPr marL="514350" indent="-514350">
              <a:buFont typeface="+mj-lt"/>
              <a:buAutoNum type="arabicPeriod"/>
            </a:pPr>
            <a:r>
              <a:rPr lang="en-US" dirty="0" smtClean="0"/>
              <a:t>Surgically opened remote from the fracture site for placement of intramedullary nail</a:t>
            </a:r>
            <a:endParaRPr lang="en-US" dirty="0"/>
          </a:p>
        </p:txBody>
      </p:sp>
    </p:spTree>
    <p:extLst>
      <p:ext uri="{BB962C8B-B14F-4D97-AF65-F5344CB8AC3E}">
        <p14:creationId xmlns:p14="http://schemas.microsoft.com/office/powerpoint/2010/main" val="220059457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normAutofit/>
          </a:bodyPr>
          <a:lstStyle/>
          <a:p>
            <a:r>
              <a:rPr lang="en-US" sz="4800" dirty="0" smtClean="0"/>
              <a:t>Fracture Continued…</a:t>
            </a:r>
            <a:endParaRPr lang="en-US" sz="4800" dirty="0"/>
          </a:p>
        </p:txBody>
      </p:sp>
      <p:sp>
        <p:nvSpPr>
          <p:cNvPr id="6" name="Content Placeholder 5"/>
          <p:cNvSpPr>
            <a:spLocks noGrp="1"/>
          </p:cNvSpPr>
          <p:nvPr>
            <p:ph idx="1"/>
          </p:nvPr>
        </p:nvSpPr>
        <p:spPr>
          <a:xfrm>
            <a:off x="457200" y="1676400"/>
            <a:ext cx="8229600" cy="4525963"/>
          </a:xfrm>
        </p:spPr>
        <p:txBody>
          <a:bodyPr>
            <a:normAutofit lnSpcReduction="10000"/>
          </a:bodyPr>
          <a:lstStyle/>
          <a:p>
            <a:pPr marL="0" indent="0">
              <a:buNone/>
            </a:pPr>
            <a:r>
              <a:rPr lang="en-US" sz="2100" b="1" dirty="0" smtClean="0"/>
              <a:t>Percutaneous Skeletal Fixation </a:t>
            </a:r>
            <a:r>
              <a:rPr lang="en-US" sz="2100" dirty="0" smtClean="0"/>
              <a:t>… treatment that is neither open or closed…the fracture fragments are not visualized but fixation (pins) are placed across the fracture site (usually with x-ray guidance)</a:t>
            </a:r>
          </a:p>
          <a:p>
            <a:r>
              <a:rPr lang="en-US" sz="2100" dirty="0" smtClean="0"/>
              <a:t>The codes for </a:t>
            </a:r>
            <a:r>
              <a:rPr lang="en-US" sz="2100" b="1" dirty="0" smtClean="0"/>
              <a:t>treatment</a:t>
            </a:r>
            <a:r>
              <a:rPr lang="en-US" sz="2100" dirty="0" smtClean="0"/>
              <a:t> of fractures and joint injuries (dislocations) are </a:t>
            </a:r>
            <a:r>
              <a:rPr lang="en-US" sz="2100" b="1" dirty="0" smtClean="0"/>
              <a:t>categorized</a:t>
            </a:r>
            <a:r>
              <a:rPr lang="en-US" sz="2100" dirty="0" smtClean="0"/>
              <a:t> </a:t>
            </a:r>
            <a:r>
              <a:rPr lang="en-US" sz="2100" b="1" dirty="0" smtClean="0"/>
              <a:t>by</a:t>
            </a:r>
            <a:r>
              <a:rPr lang="en-US" sz="2100" dirty="0" smtClean="0"/>
              <a:t>:</a:t>
            </a:r>
          </a:p>
          <a:p>
            <a:pPr lvl="1"/>
            <a:r>
              <a:rPr lang="en-US" sz="2100" dirty="0" smtClean="0"/>
              <a:t>Manipulation (reduction)</a:t>
            </a:r>
          </a:p>
          <a:p>
            <a:pPr lvl="1"/>
            <a:r>
              <a:rPr lang="en-US" sz="2100" dirty="0" smtClean="0"/>
              <a:t>Stabilization (</a:t>
            </a:r>
            <a:r>
              <a:rPr lang="en-US" sz="2100" b="1" dirty="0" smtClean="0"/>
              <a:t>fixation </a:t>
            </a:r>
            <a:r>
              <a:rPr lang="en-US" sz="2100" dirty="0" smtClean="0"/>
              <a:t>or </a:t>
            </a:r>
            <a:r>
              <a:rPr lang="en-US" sz="2100" b="1" dirty="0" smtClean="0"/>
              <a:t>immobilization</a:t>
            </a:r>
            <a:r>
              <a:rPr lang="en-US" sz="2100" dirty="0" smtClean="0"/>
              <a:t>)</a:t>
            </a:r>
          </a:p>
          <a:p>
            <a:r>
              <a:rPr lang="en-US" sz="2100" dirty="0" smtClean="0"/>
              <a:t>Skeletal Traction…application of a force to a limb segment though a wire, pin, screw, or clamp that is attached to the bone</a:t>
            </a:r>
          </a:p>
          <a:p>
            <a:r>
              <a:rPr lang="en-US" sz="2100" dirty="0" smtClean="0"/>
              <a:t>Skin Traction…application of a force to a limb using felt or strapping applied directly to the skin only</a:t>
            </a:r>
          </a:p>
          <a:p>
            <a:r>
              <a:rPr lang="en-US" sz="2100" dirty="0" smtClean="0"/>
              <a:t>External Fixation…use of skeletal pins plus an attaching mechanism/device used for acute or chronic bony </a:t>
            </a:r>
            <a:r>
              <a:rPr lang="en-US" sz="2100" u="sng" dirty="0" smtClean="0"/>
              <a:t>deformity…code only when external fixation is not listed as part of the basic procedure</a:t>
            </a:r>
          </a:p>
          <a:p>
            <a:endParaRPr lang="en-US" sz="1200" dirty="0" smtClean="0"/>
          </a:p>
          <a:p>
            <a:endParaRPr lang="en-US" sz="1200" dirty="0"/>
          </a:p>
          <a:p>
            <a:endParaRPr lang="en-US" sz="1200" dirty="0" smtClean="0"/>
          </a:p>
        </p:txBody>
      </p:sp>
    </p:spTree>
    <p:extLst>
      <p:ext uri="{BB962C8B-B14F-4D97-AF65-F5344CB8AC3E}">
        <p14:creationId xmlns:p14="http://schemas.microsoft.com/office/powerpoint/2010/main" val="427050720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143000"/>
            <a:ext cx="8229600" cy="1143000"/>
          </a:xfrm>
        </p:spPr>
        <p:txBody>
          <a:bodyPr>
            <a:noAutofit/>
          </a:bodyPr>
          <a:lstStyle/>
          <a:p>
            <a:r>
              <a:rPr lang="en-US" sz="6600" dirty="0" smtClean="0"/>
              <a:t>Grafts through </a:t>
            </a:r>
            <a:br>
              <a:rPr lang="en-US" sz="6600" dirty="0" smtClean="0"/>
            </a:br>
            <a:r>
              <a:rPr lang="en-US" sz="6600" dirty="0" smtClean="0"/>
              <a:t>separate incisions…</a:t>
            </a:r>
            <a:endParaRPr lang="en-US" sz="6600" dirty="0"/>
          </a:p>
        </p:txBody>
      </p:sp>
      <p:sp>
        <p:nvSpPr>
          <p:cNvPr id="3" name="Content Placeholder 2"/>
          <p:cNvSpPr>
            <a:spLocks noGrp="1"/>
          </p:cNvSpPr>
          <p:nvPr>
            <p:ph idx="1"/>
          </p:nvPr>
        </p:nvSpPr>
        <p:spPr>
          <a:xfrm>
            <a:off x="228600" y="3505200"/>
            <a:ext cx="8229600" cy="2286000"/>
          </a:xfrm>
        </p:spPr>
        <p:txBody>
          <a:bodyPr>
            <a:normAutofit/>
          </a:bodyPr>
          <a:lstStyle/>
          <a:p>
            <a:pPr marL="0" indent="0">
              <a:buNone/>
            </a:pPr>
            <a:r>
              <a:rPr lang="en-US" sz="3600" dirty="0" smtClean="0"/>
              <a:t>code only when the graft is not already listed as part of the basic procedure. Codes 20900-20938 do not use modifier 62 (2 surgeons)</a:t>
            </a:r>
            <a:endParaRPr lang="en-US" sz="3600" dirty="0"/>
          </a:p>
        </p:txBody>
      </p:sp>
    </p:spTree>
    <p:extLst>
      <p:ext uri="{BB962C8B-B14F-4D97-AF65-F5344CB8AC3E}">
        <p14:creationId xmlns:p14="http://schemas.microsoft.com/office/powerpoint/2010/main" val="242655191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990600"/>
            <a:ext cx="8229600" cy="4525963"/>
          </a:xfrm>
        </p:spPr>
        <p:txBody>
          <a:bodyPr>
            <a:normAutofit/>
          </a:bodyPr>
          <a:lstStyle/>
          <a:p>
            <a:pPr marL="0" lvl="0" indent="0">
              <a:buNone/>
            </a:pPr>
            <a:r>
              <a:rPr lang="en-US" sz="4800" b="1" dirty="0"/>
              <a:t>Re-reduction</a:t>
            </a:r>
            <a:r>
              <a:rPr lang="en-US" sz="4800" dirty="0"/>
              <a:t> of a fracture and/or dislocation performed by the primary physician may be identified by the addition of modifier 76 (repeat service by same physician)</a:t>
            </a:r>
          </a:p>
          <a:p>
            <a:endParaRPr lang="en-US" dirty="0"/>
          </a:p>
        </p:txBody>
      </p:sp>
    </p:spTree>
    <p:extLst>
      <p:ext uri="{BB962C8B-B14F-4D97-AF65-F5344CB8AC3E}">
        <p14:creationId xmlns:p14="http://schemas.microsoft.com/office/powerpoint/2010/main" val="382164713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592763"/>
          </a:xfrm>
        </p:spPr>
        <p:txBody>
          <a:bodyPr>
            <a:normAutofit/>
          </a:bodyPr>
          <a:lstStyle/>
          <a:p>
            <a:pPr marL="0" lvl="0" indent="0">
              <a:buNone/>
            </a:pPr>
            <a:r>
              <a:rPr lang="en-US" b="1" dirty="0"/>
              <a:t>Excision</a:t>
            </a:r>
            <a:r>
              <a:rPr lang="en-US" dirty="0"/>
              <a:t> of </a:t>
            </a:r>
            <a:r>
              <a:rPr lang="en-US" b="1" dirty="0"/>
              <a:t>subcutaneous</a:t>
            </a:r>
            <a:r>
              <a:rPr lang="en-US" dirty="0"/>
              <a:t> soft tissue tumors (including simple or intermediate repair)..confined to subcutaneous tissue (below the skin but above the deep fascia) … may include dissection or elevation of tissue planes…code selection based on:</a:t>
            </a:r>
            <a:endParaRPr lang="en-US" sz="2400" dirty="0"/>
          </a:p>
          <a:p>
            <a:pPr lvl="1"/>
            <a:endParaRPr lang="en-US" dirty="0" smtClean="0"/>
          </a:p>
          <a:p>
            <a:pPr lvl="1"/>
            <a:r>
              <a:rPr lang="en-US" dirty="0" smtClean="0"/>
              <a:t>Location </a:t>
            </a:r>
            <a:endParaRPr lang="en-US" sz="2000" dirty="0"/>
          </a:p>
          <a:p>
            <a:pPr lvl="1"/>
            <a:r>
              <a:rPr lang="en-US" dirty="0"/>
              <a:t>Size (greatest diameter + most narrow margin)</a:t>
            </a:r>
            <a:endParaRPr lang="en-US" sz="2000" dirty="0"/>
          </a:p>
          <a:p>
            <a:pPr marL="0" indent="0">
              <a:buNone/>
            </a:pPr>
            <a:endParaRPr lang="en-US" dirty="0" smtClean="0"/>
          </a:p>
          <a:p>
            <a:pPr marL="0" indent="0">
              <a:buNone/>
            </a:pPr>
            <a:r>
              <a:rPr lang="en-US" dirty="0" smtClean="0"/>
              <a:t>**</a:t>
            </a:r>
            <a:r>
              <a:rPr lang="en-US" u="sng" dirty="0"/>
              <a:t>Appreciable vessel exploration and/or </a:t>
            </a:r>
            <a:r>
              <a:rPr lang="en-US" u="sng" dirty="0" err="1"/>
              <a:t>neuroplasty</a:t>
            </a:r>
            <a:r>
              <a:rPr lang="en-US" u="sng" dirty="0"/>
              <a:t> code separately</a:t>
            </a:r>
            <a:endParaRPr lang="en-US" sz="2400" dirty="0"/>
          </a:p>
          <a:p>
            <a:pPr marL="0" indent="0">
              <a:buNone/>
            </a:pPr>
            <a:endParaRPr lang="en-US" dirty="0" smtClean="0"/>
          </a:p>
          <a:p>
            <a:pPr marL="0" indent="0">
              <a:buNone/>
            </a:pPr>
            <a:r>
              <a:rPr lang="en-US" dirty="0" smtClean="0"/>
              <a:t>**</a:t>
            </a:r>
            <a:r>
              <a:rPr lang="en-US" u="sng" dirty="0"/>
              <a:t>Complex repair code separately (“extensive undermining”)</a:t>
            </a:r>
            <a:endParaRPr lang="en-US" sz="2400" dirty="0"/>
          </a:p>
          <a:p>
            <a:pPr marL="0" indent="0">
              <a:buNone/>
            </a:pPr>
            <a:endParaRPr lang="en-US" dirty="0"/>
          </a:p>
        </p:txBody>
      </p:sp>
    </p:spTree>
    <p:extLst>
      <p:ext uri="{BB962C8B-B14F-4D97-AF65-F5344CB8AC3E}">
        <p14:creationId xmlns:p14="http://schemas.microsoft.com/office/powerpoint/2010/main" val="129973677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592763"/>
          </a:xfrm>
        </p:spPr>
        <p:txBody>
          <a:bodyPr>
            <a:normAutofit/>
          </a:bodyPr>
          <a:lstStyle/>
          <a:p>
            <a:pPr marL="0" lvl="0" indent="0">
              <a:buNone/>
            </a:pPr>
            <a:r>
              <a:rPr lang="en-US" b="1" dirty="0"/>
              <a:t>Excision</a:t>
            </a:r>
            <a:r>
              <a:rPr lang="en-US" dirty="0"/>
              <a:t> of </a:t>
            </a:r>
            <a:r>
              <a:rPr lang="en-US" b="1" dirty="0"/>
              <a:t>fascial or </a:t>
            </a:r>
            <a:r>
              <a:rPr lang="en-US" b="1" dirty="0" err="1"/>
              <a:t>subfascial</a:t>
            </a:r>
            <a:r>
              <a:rPr lang="en-US" dirty="0"/>
              <a:t> soft tissue tumors (including simple or intermediate repair)..within or below the deep fascia (often intramuscular but does not include bone)…code is based on:</a:t>
            </a:r>
            <a:endParaRPr lang="en-US" sz="2400" dirty="0"/>
          </a:p>
          <a:p>
            <a:pPr lvl="1"/>
            <a:endParaRPr lang="en-US" dirty="0" smtClean="0"/>
          </a:p>
          <a:p>
            <a:pPr lvl="1"/>
            <a:r>
              <a:rPr lang="en-US" dirty="0" smtClean="0"/>
              <a:t>Location </a:t>
            </a:r>
            <a:endParaRPr lang="en-US" sz="2000" dirty="0"/>
          </a:p>
          <a:p>
            <a:pPr lvl="1"/>
            <a:r>
              <a:rPr lang="en-US" dirty="0"/>
              <a:t>Size (greatest diameter + most narrow margin)</a:t>
            </a:r>
            <a:endParaRPr lang="en-US" sz="2000" dirty="0"/>
          </a:p>
          <a:p>
            <a:pPr marL="0" indent="0">
              <a:buNone/>
            </a:pPr>
            <a:endParaRPr lang="en-US" dirty="0" smtClean="0"/>
          </a:p>
          <a:p>
            <a:pPr marL="0" indent="0">
              <a:buNone/>
            </a:pPr>
            <a:r>
              <a:rPr lang="en-US" dirty="0" smtClean="0"/>
              <a:t>**</a:t>
            </a:r>
            <a:r>
              <a:rPr lang="en-US" u="sng" dirty="0"/>
              <a:t>Appreciable vessel exploration and/or </a:t>
            </a:r>
            <a:r>
              <a:rPr lang="en-US" u="sng" dirty="0" err="1"/>
              <a:t>neuroplasty</a:t>
            </a:r>
            <a:r>
              <a:rPr lang="en-US" u="sng" dirty="0"/>
              <a:t> code separately</a:t>
            </a:r>
            <a:endParaRPr lang="en-US" sz="2400" dirty="0"/>
          </a:p>
          <a:p>
            <a:pPr marL="0" indent="0">
              <a:buNone/>
            </a:pPr>
            <a:endParaRPr lang="en-US" dirty="0" smtClean="0"/>
          </a:p>
          <a:p>
            <a:pPr marL="0" indent="0">
              <a:buNone/>
            </a:pPr>
            <a:r>
              <a:rPr lang="en-US" dirty="0" smtClean="0"/>
              <a:t>**</a:t>
            </a:r>
            <a:r>
              <a:rPr lang="en-US" u="sng" dirty="0"/>
              <a:t>Complex repair code separately (“extensive undermining”)</a:t>
            </a:r>
            <a:endParaRPr lang="en-US" sz="2400" dirty="0"/>
          </a:p>
          <a:p>
            <a:endParaRPr lang="en-US" dirty="0"/>
          </a:p>
        </p:txBody>
      </p:sp>
    </p:spTree>
    <p:extLst>
      <p:ext uri="{BB962C8B-B14F-4D97-AF65-F5344CB8AC3E}">
        <p14:creationId xmlns:p14="http://schemas.microsoft.com/office/powerpoint/2010/main" val="336183319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762000"/>
            <a:ext cx="8229600" cy="5364163"/>
          </a:xfrm>
        </p:spPr>
        <p:txBody>
          <a:bodyPr>
            <a:normAutofit/>
          </a:bodyPr>
          <a:lstStyle/>
          <a:p>
            <a:pPr marL="0" lvl="0" indent="0">
              <a:buNone/>
            </a:pPr>
            <a:r>
              <a:rPr lang="en-US" sz="4400" b="1" dirty="0"/>
              <a:t>Digital (fingers and toes) </a:t>
            </a:r>
            <a:r>
              <a:rPr lang="en-US" sz="4400" b="1" dirty="0" err="1"/>
              <a:t>subfascial</a:t>
            </a:r>
            <a:r>
              <a:rPr lang="en-US" sz="4400" dirty="0"/>
              <a:t> tumors </a:t>
            </a:r>
            <a:r>
              <a:rPr lang="en-US" sz="4400" u="sng" dirty="0"/>
              <a:t>must involve</a:t>
            </a:r>
            <a:r>
              <a:rPr lang="en-US" sz="4400" dirty="0"/>
              <a:t> tendon, tendon sheath or joints of the digit to be classified/coded as </a:t>
            </a:r>
            <a:r>
              <a:rPr lang="en-US" sz="4400" dirty="0" err="1"/>
              <a:t>subfascial</a:t>
            </a:r>
            <a:r>
              <a:rPr lang="en-US" sz="4400" dirty="0"/>
              <a:t> (if no tendon/joint involvement then classify as subcutaneous soft tissue tumor.)</a:t>
            </a:r>
          </a:p>
        </p:txBody>
      </p:sp>
    </p:spTree>
    <p:extLst>
      <p:ext uri="{BB962C8B-B14F-4D97-AF65-F5344CB8AC3E}">
        <p14:creationId xmlns:p14="http://schemas.microsoft.com/office/powerpoint/2010/main" val="1658081769"/>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jacency">
  <a:themeElements>
    <a:clrScheme name="Adjacency">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jacency">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Adjacency</Template>
  <TotalTime>582</TotalTime>
  <Words>954</Words>
  <Application>Microsoft Office PowerPoint</Application>
  <PresentationFormat>On-screen Show (4:3)</PresentationFormat>
  <Paragraphs>84</Paragraphs>
  <Slides>19</Slides>
  <Notes>0</Notes>
  <HiddenSlides>0</HiddenSlides>
  <MMClips>0</MMClips>
  <ScaleCrop>false</ScaleCrop>
  <HeadingPairs>
    <vt:vector size="4" baseType="variant">
      <vt:variant>
        <vt:lpstr>Theme</vt:lpstr>
      </vt:variant>
      <vt:variant>
        <vt:i4>1</vt:i4>
      </vt:variant>
      <vt:variant>
        <vt:lpstr>Slide Titles</vt:lpstr>
      </vt:variant>
      <vt:variant>
        <vt:i4>19</vt:i4>
      </vt:variant>
    </vt:vector>
  </HeadingPairs>
  <TitlesOfParts>
    <vt:vector size="20" baseType="lpstr">
      <vt:lpstr>Adjacency</vt:lpstr>
      <vt:lpstr>Musculoskeletal System</vt:lpstr>
      <vt:lpstr>Services listed include the application and removal of the first cast or traction device </vt:lpstr>
      <vt:lpstr>Fracture (The following treatment terms have nothing to do with the type of fracture: open, compound, closed.)</vt:lpstr>
      <vt:lpstr>Fracture Continued…</vt:lpstr>
      <vt:lpstr>Grafts through  separate incisions…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End of Chapter 8 Notes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Musculoskeletal System</dc:title>
  <dc:creator>Windows User</dc:creator>
  <cp:lastModifiedBy>Windows User</cp:lastModifiedBy>
  <cp:revision>13</cp:revision>
  <dcterms:created xsi:type="dcterms:W3CDTF">2014-08-21T18:06:29Z</dcterms:created>
  <dcterms:modified xsi:type="dcterms:W3CDTF">2014-08-27T23:30:35Z</dcterms:modified>
</cp:coreProperties>
</file>

<file path=docProps/thumbnail.jpeg>
</file>