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0FD6350-8A38-45E9-8562-8016DE6FB2EE}"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138343859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FD6350-8A38-45E9-8562-8016DE6FB2EE}"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30182237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FD6350-8A38-45E9-8562-8016DE6FB2EE}"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41398342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FD6350-8A38-45E9-8562-8016DE6FB2EE}"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39850375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0FD6350-8A38-45E9-8562-8016DE6FB2EE}"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27851459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0FD6350-8A38-45E9-8562-8016DE6FB2EE}"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4852851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0FD6350-8A38-45E9-8562-8016DE6FB2EE}" type="datetimeFigureOut">
              <a:rPr lang="en-US" smtClean="0"/>
              <a:t>7/31/2013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29656688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0FD6350-8A38-45E9-8562-8016DE6FB2EE}" type="datetimeFigureOut">
              <a:rPr lang="en-US" smtClean="0"/>
              <a:t>7/31/2013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40499058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0FD6350-8A38-45E9-8562-8016DE6FB2EE}" type="datetimeFigureOut">
              <a:rPr lang="en-US" smtClean="0"/>
              <a:t>7/31/2013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33740965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FD6350-8A38-45E9-8562-8016DE6FB2EE}"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3887899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FD6350-8A38-45E9-8562-8016DE6FB2EE}"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CC1E293-87CA-421F-8583-B68533A23808}" type="slidenum">
              <a:rPr lang="en-US" smtClean="0"/>
              <a:t>‹#›</a:t>
            </a:fld>
            <a:endParaRPr lang="en-US"/>
          </a:p>
        </p:txBody>
      </p:sp>
    </p:spTree>
    <p:extLst>
      <p:ext uri="{BB962C8B-B14F-4D97-AF65-F5344CB8AC3E}">
        <p14:creationId xmlns:p14="http://schemas.microsoft.com/office/powerpoint/2010/main" val="35395592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60000"/>
            <a:lumOff val="40000"/>
            <a:alpha val="62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0FD6350-8A38-45E9-8562-8016DE6FB2EE}" type="datetimeFigureOut">
              <a:rPr lang="en-US" smtClean="0"/>
              <a:t>7/31/2013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CC1E293-87CA-421F-8583-B68533A23808}" type="slidenum">
              <a:rPr lang="en-US" smtClean="0"/>
              <a:t>‹#›</a:t>
            </a:fld>
            <a:endParaRPr lang="en-US"/>
          </a:p>
        </p:txBody>
      </p:sp>
    </p:spTree>
    <p:extLst>
      <p:ext uri="{BB962C8B-B14F-4D97-AF65-F5344CB8AC3E}">
        <p14:creationId xmlns:p14="http://schemas.microsoft.com/office/powerpoint/2010/main" val="28178060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743200"/>
            <a:ext cx="7772400" cy="1470025"/>
          </a:xfrm>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Reporting Relevant Information</a:t>
            </a:r>
            <a:br>
              <a:rPr lang="en-US" dirty="0" smtClean="0">
                <a:solidFill>
                  <a:schemeClr val="accent3">
                    <a:lumMod val="75000"/>
                  </a:schemeClr>
                </a:solidFill>
              </a:rPr>
            </a:br>
            <a:r>
              <a:rPr lang="en-US" dirty="0" smtClean="0">
                <a:solidFill>
                  <a:schemeClr val="accent3">
                    <a:lumMod val="75000"/>
                  </a:schemeClr>
                </a:solidFill>
              </a:rPr>
              <a:t>Succinctly and Accurately</a:t>
            </a:r>
            <a:endParaRPr lang="en-US" dirty="0">
              <a:solidFill>
                <a:schemeClr val="accent3">
                  <a:lumMod val="75000"/>
                </a:schemeClr>
              </a:solidFill>
            </a:endParaRPr>
          </a:p>
        </p:txBody>
      </p:sp>
    </p:spTree>
    <p:extLst>
      <p:ext uri="{BB962C8B-B14F-4D97-AF65-F5344CB8AC3E}">
        <p14:creationId xmlns:p14="http://schemas.microsoft.com/office/powerpoint/2010/main" val="38620233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Introduction</a:t>
            </a:r>
            <a:endParaRPr lang="en-US" dirty="0">
              <a:solidFill>
                <a:schemeClr val="accent3">
                  <a:lumMod val="75000"/>
                </a:schemeClr>
              </a:solidFill>
            </a:endParaRPr>
          </a:p>
        </p:txBody>
      </p:sp>
      <p:sp>
        <p:nvSpPr>
          <p:cNvPr id="3" name="Content Placeholder 2"/>
          <p:cNvSpPr>
            <a:spLocks noGrp="1"/>
          </p:cNvSpPr>
          <p:nvPr>
            <p:ph idx="1"/>
          </p:nvPr>
        </p:nvSpPr>
        <p:spPr/>
        <p:txBody>
          <a:bodyPr>
            <a:normAutofit fontScale="92500" lnSpcReduction="10000"/>
          </a:bodyPr>
          <a:lstStyle/>
          <a:p>
            <a:r>
              <a:rPr lang="en-US" dirty="0" smtClean="0">
                <a:solidFill>
                  <a:schemeClr val="accent3">
                    <a:lumMod val="75000"/>
                  </a:schemeClr>
                </a:solidFill>
              </a:rPr>
              <a:t>Reporting relevant information to others succinctly and accurately is a very important part of professional communication, especially concerning patient care.  Think of your report as a camera recording and reporting the information.  Make sure there is a clear and factual picture created as an end result.  Most of us know what the word "accurate" means, but what does "succinctly" mean?  Let's discuss these two reporting types in greater detail.</a:t>
            </a:r>
            <a:endParaRPr lang="en-US" dirty="0">
              <a:solidFill>
                <a:schemeClr val="accent3">
                  <a:lumMod val="75000"/>
                </a:schemeClr>
              </a:solidFill>
            </a:endParaRPr>
          </a:p>
        </p:txBody>
      </p:sp>
    </p:spTree>
    <p:extLst>
      <p:ext uri="{BB962C8B-B14F-4D97-AF65-F5344CB8AC3E}">
        <p14:creationId xmlns:p14="http://schemas.microsoft.com/office/powerpoint/2010/main" val="31795131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Accurate reporting</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029200"/>
          </a:xfrm>
        </p:spPr>
        <p:txBody>
          <a:bodyPr>
            <a:normAutofit fontScale="92500" lnSpcReduction="20000"/>
          </a:bodyPr>
          <a:lstStyle/>
          <a:p>
            <a:r>
              <a:rPr lang="en-US" dirty="0" smtClean="0">
                <a:solidFill>
                  <a:schemeClr val="accent3">
                    <a:lumMod val="75000"/>
                  </a:schemeClr>
                </a:solidFill>
              </a:rPr>
              <a:t>The definition of "accurate" is "free from error."  This may seem to go without saying, but you should remember that accuracy is of utmost importance. Accurately reporting sequences of events, orders, and concerns is essential.  Therefore, it is important to remember these keys to accurate reporting:</a:t>
            </a:r>
          </a:p>
          <a:p>
            <a:pPr lvl="1"/>
            <a:r>
              <a:rPr lang="en-US" dirty="0" smtClean="0">
                <a:solidFill>
                  <a:schemeClr val="accent3">
                    <a:lumMod val="75000"/>
                  </a:schemeClr>
                </a:solidFill>
              </a:rPr>
              <a:t>State facts, not opinions.</a:t>
            </a:r>
          </a:p>
          <a:p>
            <a:pPr lvl="1"/>
            <a:r>
              <a:rPr lang="en-US" dirty="0" smtClean="0">
                <a:solidFill>
                  <a:schemeClr val="accent3">
                    <a:lumMod val="75000"/>
                  </a:schemeClr>
                </a:solidFill>
              </a:rPr>
              <a:t>Report objective facts instead of subjective opinion.</a:t>
            </a:r>
          </a:p>
          <a:p>
            <a:pPr lvl="1"/>
            <a:r>
              <a:rPr lang="en-US" dirty="0" smtClean="0">
                <a:solidFill>
                  <a:schemeClr val="accent3">
                    <a:lumMod val="75000"/>
                  </a:schemeClr>
                </a:solidFill>
              </a:rPr>
              <a:t>Remove personal emotions.</a:t>
            </a:r>
          </a:p>
          <a:p>
            <a:pPr lvl="1"/>
            <a:r>
              <a:rPr lang="en-US" dirty="0" smtClean="0">
                <a:solidFill>
                  <a:schemeClr val="accent3">
                    <a:lumMod val="75000"/>
                  </a:schemeClr>
                </a:solidFill>
              </a:rPr>
              <a:t>Place yourself in a dispassionate mindset and record information, not feelings.</a:t>
            </a:r>
            <a:endParaRPr lang="en-US" dirty="0">
              <a:solidFill>
                <a:schemeClr val="accent3">
                  <a:lumMod val="75000"/>
                </a:schemeClr>
              </a:solidFill>
            </a:endParaRPr>
          </a:p>
        </p:txBody>
      </p:sp>
    </p:spTree>
    <p:extLst>
      <p:ext uri="{BB962C8B-B14F-4D97-AF65-F5344CB8AC3E}">
        <p14:creationId xmlns:p14="http://schemas.microsoft.com/office/powerpoint/2010/main" val="41549848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Succinct reporting</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105400"/>
          </a:xfrm>
        </p:spPr>
        <p:txBody>
          <a:bodyPr>
            <a:normAutofit lnSpcReduction="10000"/>
          </a:bodyPr>
          <a:lstStyle/>
          <a:p>
            <a:r>
              <a:rPr lang="en-US" dirty="0" smtClean="0">
                <a:solidFill>
                  <a:schemeClr val="accent3">
                    <a:lumMod val="75000"/>
                  </a:schemeClr>
                </a:solidFill>
              </a:rPr>
              <a:t>The definition of "succinct" is "marked by compact precise expression without wasted words."  Therefore, it is important to remember these things for succinct reporting:</a:t>
            </a:r>
          </a:p>
          <a:p>
            <a:pPr lvl="1"/>
            <a:r>
              <a:rPr lang="en-US" dirty="0" smtClean="0">
                <a:solidFill>
                  <a:schemeClr val="accent3">
                    <a:lumMod val="75000"/>
                  </a:schemeClr>
                </a:solidFill>
              </a:rPr>
              <a:t>Be specific but concise.</a:t>
            </a:r>
          </a:p>
          <a:p>
            <a:pPr lvl="1"/>
            <a:r>
              <a:rPr lang="en-US" dirty="0" smtClean="0">
                <a:solidFill>
                  <a:schemeClr val="accent3">
                    <a:lumMod val="75000"/>
                  </a:schemeClr>
                </a:solidFill>
              </a:rPr>
              <a:t>Use simple, descriptive terms.</a:t>
            </a:r>
          </a:p>
          <a:p>
            <a:pPr lvl="1"/>
            <a:r>
              <a:rPr lang="en-US" dirty="0" smtClean="0">
                <a:solidFill>
                  <a:schemeClr val="accent3">
                    <a:lumMod val="75000"/>
                  </a:schemeClr>
                </a:solidFill>
              </a:rPr>
              <a:t>Avoid words such as "normal" or "good”.</a:t>
            </a:r>
          </a:p>
          <a:p>
            <a:pPr lvl="1"/>
            <a:r>
              <a:rPr lang="en-US" dirty="0" smtClean="0">
                <a:solidFill>
                  <a:schemeClr val="accent3">
                    <a:lumMod val="75000"/>
                  </a:schemeClr>
                </a:solidFill>
              </a:rPr>
              <a:t>Use quotation marks when reporting specific comments.</a:t>
            </a:r>
          </a:p>
          <a:p>
            <a:pPr lvl="1"/>
            <a:r>
              <a:rPr lang="en-US" dirty="0" smtClean="0">
                <a:solidFill>
                  <a:schemeClr val="accent3">
                    <a:lumMod val="75000"/>
                  </a:schemeClr>
                </a:solidFill>
              </a:rPr>
              <a:t>Complete the following exercise to help with concise, succinct reporting.</a:t>
            </a:r>
            <a:endParaRPr lang="en-US" dirty="0">
              <a:solidFill>
                <a:schemeClr val="accent3">
                  <a:lumMod val="75000"/>
                </a:schemeClr>
              </a:solidFill>
            </a:endParaRPr>
          </a:p>
        </p:txBody>
      </p:sp>
    </p:spTree>
    <p:extLst>
      <p:ext uri="{BB962C8B-B14F-4D97-AF65-F5344CB8AC3E}">
        <p14:creationId xmlns:p14="http://schemas.microsoft.com/office/powerpoint/2010/main" val="41287078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Conclusion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4953000"/>
          </a:xfrm>
        </p:spPr>
        <p:txBody>
          <a:bodyPr>
            <a:normAutofit fontScale="85000" lnSpcReduction="10000"/>
          </a:bodyPr>
          <a:lstStyle/>
          <a:p>
            <a:r>
              <a:rPr lang="en-US" dirty="0" smtClean="0">
                <a:solidFill>
                  <a:schemeClr val="accent3">
                    <a:lumMod val="75000"/>
                  </a:schemeClr>
                </a:solidFill>
              </a:rPr>
              <a:t>Reporting is an essential skill for professionals.  If you are writing a written report, here are a few guidelines:</a:t>
            </a:r>
          </a:p>
          <a:p>
            <a:pPr lvl="1"/>
            <a:r>
              <a:rPr lang="en-US" dirty="0" smtClean="0">
                <a:solidFill>
                  <a:schemeClr val="accent3">
                    <a:lumMod val="75000"/>
                  </a:schemeClr>
                </a:solidFill>
              </a:rPr>
              <a:t>Present information </a:t>
            </a:r>
          </a:p>
          <a:p>
            <a:pPr lvl="1"/>
            <a:r>
              <a:rPr lang="en-US" dirty="0" smtClean="0">
                <a:solidFill>
                  <a:schemeClr val="accent3">
                    <a:lumMod val="75000"/>
                  </a:schemeClr>
                </a:solidFill>
              </a:rPr>
              <a:t>Are meant to be scanned quickly by the reader </a:t>
            </a:r>
          </a:p>
          <a:p>
            <a:pPr lvl="1"/>
            <a:r>
              <a:rPr lang="en-US" dirty="0" smtClean="0">
                <a:solidFill>
                  <a:schemeClr val="accent3">
                    <a:lumMod val="75000"/>
                  </a:schemeClr>
                </a:solidFill>
              </a:rPr>
              <a:t>Use numbered headings and subheadings </a:t>
            </a:r>
          </a:p>
          <a:p>
            <a:pPr lvl="1"/>
            <a:r>
              <a:rPr lang="en-US" dirty="0" smtClean="0">
                <a:solidFill>
                  <a:schemeClr val="accent3">
                    <a:lumMod val="75000"/>
                  </a:schemeClr>
                </a:solidFill>
              </a:rPr>
              <a:t>May not need references and bibliography</a:t>
            </a:r>
          </a:p>
          <a:p>
            <a:pPr lvl="1"/>
            <a:r>
              <a:rPr lang="en-US" dirty="0" smtClean="0">
                <a:solidFill>
                  <a:schemeClr val="accent3">
                    <a:lumMod val="75000"/>
                  </a:schemeClr>
                </a:solidFill>
              </a:rPr>
              <a:t>Use short, concise paragraphs and dot-points where applicable</a:t>
            </a:r>
          </a:p>
          <a:p>
            <a:pPr lvl="1"/>
            <a:r>
              <a:rPr lang="en-US" dirty="0" smtClean="0">
                <a:solidFill>
                  <a:schemeClr val="accent3">
                    <a:lumMod val="75000"/>
                  </a:schemeClr>
                </a:solidFill>
              </a:rPr>
              <a:t>Use graphics wherever possible (tables, graphs, illustrations)</a:t>
            </a:r>
          </a:p>
          <a:p>
            <a:pPr lvl="1"/>
            <a:r>
              <a:rPr lang="en-US" dirty="0" smtClean="0">
                <a:solidFill>
                  <a:schemeClr val="accent3">
                    <a:lumMod val="75000"/>
                  </a:schemeClr>
                </a:solidFill>
              </a:rPr>
              <a:t>May need an abstract</a:t>
            </a:r>
          </a:p>
          <a:p>
            <a:pPr lvl="1"/>
            <a:r>
              <a:rPr lang="en-US" dirty="0" smtClean="0">
                <a:solidFill>
                  <a:schemeClr val="accent3">
                    <a:lumMod val="75000"/>
                  </a:schemeClr>
                </a:solidFill>
              </a:rPr>
              <a:t>May be followed by recommendations and/or appendices </a:t>
            </a:r>
            <a:endParaRPr lang="en-US" dirty="0">
              <a:solidFill>
                <a:schemeClr val="accent3">
                  <a:lumMod val="75000"/>
                </a:schemeClr>
              </a:solidFill>
            </a:endParaRPr>
          </a:p>
        </p:txBody>
      </p:sp>
    </p:spTree>
    <p:extLst>
      <p:ext uri="{BB962C8B-B14F-4D97-AF65-F5344CB8AC3E}">
        <p14:creationId xmlns:p14="http://schemas.microsoft.com/office/powerpoint/2010/main" val="131170474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Conclusion cont.</a:t>
            </a:r>
            <a:endParaRPr lang="en-US" dirty="0">
              <a:solidFill>
                <a:schemeClr val="accent3">
                  <a:lumMod val="75000"/>
                </a:schemeClr>
              </a:solidFill>
            </a:endParaRPr>
          </a:p>
        </p:txBody>
      </p:sp>
      <p:sp>
        <p:nvSpPr>
          <p:cNvPr id="3" name="Content Placeholder 2"/>
          <p:cNvSpPr>
            <a:spLocks noGrp="1"/>
          </p:cNvSpPr>
          <p:nvPr>
            <p:ph idx="1"/>
          </p:nvPr>
        </p:nvSpPr>
        <p:spPr/>
        <p:txBody>
          <a:bodyPr/>
          <a:lstStyle/>
          <a:p>
            <a:r>
              <a:rPr lang="en-US" dirty="0" smtClean="0">
                <a:solidFill>
                  <a:schemeClr val="accent3">
                    <a:lumMod val="75000"/>
                  </a:schemeClr>
                </a:solidFill>
              </a:rPr>
              <a:t>Whether the reporting is verbal, in a patient's chart, or an actual written report, the idea is the same...be succinct and accurate whenever reporting. </a:t>
            </a:r>
            <a:endParaRPr lang="en-US" dirty="0">
              <a:solidFill>
                <a:schemeClr val="accent3">
                  <a:lumMod val="75000"/>
                </a:schemeClr>
              </a:solidFill>
            </a:endParaRPr>
          </a:p>
        </p:txBody>
      </p:sp>
    </p:spTree>
    <p:extLst>
      <p:ext uri="{BB962C8B-B14F-4D97-AF65-F5344CB8AC3E}">
        <p14:creationId xmlns:p14="http://schemas.microsoft.com/office/powerpoint/2010/main" val="624496153"/>
      </p:ext>
    </p:extLst>
  </p:cSld>
  <p:clrMapOvr>
    <a:masterClrMapping/>
  </p:clrMapOvr>
</p:sld>
</file>

<file path=ppt/theme/theme1.xml><?xml version="1.0" encoding="utf-8"?>
<a:theme xmlns:a="http://schemas.openxmlformats.org/drawingml/2006/main" name="Office Theme">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357</Words>
  <Application>Microsoft Office PowerPoint</Application>
  <PresentationFormat>On-screen Show (4:3)</PresentationFormat>
  <Paragraphs>28</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Reporting Relevant Information Succinctly and Accurately</vt:lpstr>
      <vt:lpstr>Introduction</vt:lpstr>
      <vt:lpstr>Accurate reporting</vt:lpstr>
      <vt:lpstr>Succinct reporting</vt:lpstr>
      <vt:lpstr>Conclusion</vt:lpstr>
      <vt:lpstr>Conclusion cont.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Reporting Relevant Information Succinctly and Accurately</dc:title>
  <dc:creator>Windows User</dc:creator>
  <cp:lastModifiedBy>Windows User</cp:lastModifiedBy>
  <cp:revision>1</cp:revision>
  <dcterms:created xsi:type="dcterms:W3CDTF">2013-07-31T21:20:04Z</dcterms:created>
  <dcterms:modified xsi:type="dcterms:W3CDTF">2013-07-31T21:27:50Z</dcterms:modified>
</cp:coreProperties>
</file>

<file path=docProps/thumbnail.jpeg>
</file>