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107" d="100"/>
          <a:sy n="107" d="100"/>
        </p:scale>
        <p:origin x="-84" y="-120"/>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B1BCF312-88B6-43B2-BF18-13B16652A823}" type="datetimeFigureOut">
              <a:rPr lang="en-US" smtClean="0"/>
              <a:t>11/17/2014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6CA32CF-1456-4645-9F91-0A4B1F86FC95}" type="slidenum">
              <a:rPr lang="en-US" smtClean="0"/>
              <a:t>‹#›</a:t>
            </a:fld>
            <a:endParaRPr lang="en-US"/>
          </a:p>
        </p:txBody>
      </p:sp>
    </p:spTree>
    <p:extLst>
      <p:ext uri="{BB962C8B-B14F-4D97-AF65-F5344CB8AC3E}">
        <p14:creationId xmlns:p14="http://schemas.microsoft.com/office/powerpoint/2010/main" val="275899552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1BCF312-88B6-43B2-BF18-13B16652A823}" type="datetimeFigureOut">
              <a:rPr lang="en-US" smtClean="0"/>
              <a:t>11/17/2014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6CA32CF-1456-4645-9F91-0A4B1F86FC95}" type="slidenum">
              <a:rPr lang="en-US" smtClean="0"/>
              <a:t>‹#›</a:t>
            </a:fld>
            <a:endParaRPr lang="en-US"/>
          </a:p>
        </p:txBody>
      </p:sp>
    </p:spTree>
    <p:extLst>
      <p:ext uri="{BB962C8B-B14F-4D97-AF65-F5344CB8AC3E}">
        <p14:creationId xmlns:p14="http://schemas.microsoft.com/office/powerpoint/2010/main" val="319800904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1BCF312-88B6-43B2-BF18-13B16652A823}" type="datetimeFigureOut">
              <a:rPr lang="en-US" smtClean="0"/>
              <a:t>11/17/2014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6CA32CF-1456-4645-9F91-0A4B1F86FC95}" type="slidenum">
              <a:rPr lang="en-US" smtClean="0"/>
              <a:t>‹#›</a:t>
            </a:fld>
            <a:endParaRPr lang="en-US"/>
          </a:p>
        </p:txBody>
      </p:sp>
    </p:spTree>
    <p:extLst>
      <p:ext uri="{BB962C8B-B14F-4D97-AF65-F5344CB8AC3E}">
        <p14:creationId xmlns:p14="http://schemas.microsoft.com/office/powerpoint/2010/main" val="174795616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1BCF312-88B6-43B2-BF18-13B16652A823}" type="datetimeFigureOut">
              <a:rPr lang="en-US" smtClean="0"/>
              <a:t>11/17/2014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6CA32CF-1456-4645-9F91-0A4B1F86FC95}" type="slidenum">
              <a:rPr lang="en-US" smtClean="0"/>
              <a:t>‹#›</a:t>
            </a:fld>
            <a:endParaRPr lang="en-US"/>
          </a:p>
        </p:txBody>
      </p:sp>
    </p:spTree>
    <p:extLst>
      <p:ext uri="{BB962C8B-B14F-4D97-AF65-F5344CB8AC3E}">
        <p14:creationId xmlns:p14="http://schemas.microsoft.com/office/powerpoint/2010/main" val="69722915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1BCF312-88B6-43B2-BF18-13B16652A823}" type="datetimeFigureOut">
              <a:rPr lang="en-US" smtClean="0"/>
              <a:t>11/17/2014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6CA32CF-1456-4645-9F91-0A4B1F86FC95}" type="slidenum">
              <a:rPr lang="en-US" smtClean="0"/>
              <a:t>‹#›</a:t>
            </a:fld>
            <a:endParaRPr lang="en-US"/>
          </a:p>
        </p:txBody>
      </p:sp>
    </p:spTree>
    <p:extLst>
      <p:ext uri="{BB962C8B-B14F-4D97-AF65-F5344CB8AC3E}">
        <p14:creationId xmlns:p14="http://schemas.microsoft.com/office/powerpoint/2010/main" val="2855661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B1BCF312-88B6-43B2-BF18-13B16652A823}" type="datetimeFigureOut">
              <a:rPr lang="en-US" smtClean="0"/>
              <a:t>11/17/2014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F6CA32CF-1456-4645-9F91-0A4B1F86FC95}" type="slidenum">
              <a:rPr lang="en-US" smtClean="0"/>
              <a:t>‹#›</a:t>
            </a:fld>
            <a:endParaRPr lang="en-US"/>
          </a:p>
        </p:txBody>
      </p:sp>
    </p:spTree>
    <p:extLst>
      <p:ext uri="{BB962C8B-B14F-4D97-AF65-F5344CB8AC3E}">
        <p14:creationId xmlns:p14="http://schemas.microsoft.com/office/powerpoint/2010/main" val="415954371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B1BCF312-88B6-43B2-BF18-13B16652A823}" type="datetimeFigureOut">
              <a:rPr lang="en-US" smtClean="0"/>
              <a:t>11/17/2014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F6CA32CF-1456-4645-9F91-0A4B1F86FC95}" type="slidenum">
              <a:rPr lang="en-US" smtClean="0"/>
              <a:t>‹#›</a:t>
            </a:fld>
            <a:endParaRPr lang="en-US"/>
          </a:p>
        </p:txBody>
      </p:sp>
    </p:spTree>
    <p:extLst>
      <p:ext uri="{BB962C8B-B14F-4D97-AF65-F5344CB8AC3E}">
        <p14:creationId xmlns:p14="http://schemas.microsoft.com/office/powerpoint/2010/main" val="39323232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B1BCF312-88B6-43B2-BF18-13B16652A823}" type="datetimeFigureOut">
              <a:rPr lang="en-US" smtClean="0"/>
              <a:t>11/17/2014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F6CA32CF-1456-4645-9F91-0A4B1F86FC95}" type="slidenum">
              <a:rPr lang="en-US" smtClean="0"/>
              <a:t>‹#›</a:t>
            </a:fld>
            <a:endParaRPr lang="en-US"/>
          </a:p>
        </p:txBody>
      </p:sp>
    </p:spTree>
    <p:extLst>
      <p:ext uri="{BB962C8B-B14F-4D97-AF65-F5344CB8AC3E}">
        <p14:creationId xmlns:p14="http://schemas.microsoft.com/office/powerpoint/2010/main" val="30521113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1BCF312-88B6-43B2-BF18-13B16652A823}" type="datetimeFigureOut">
              <a:rPr lang="en-US" smtClean="0"/>
              <a:t>11/17/2014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F6CA32CF-1456-4645-9F91-0A4B1F86FC95}" type="slidenum">
              <a:rPr lang="en-US" smtClean="0"/>
              <a:t>‹#›</a:t>
            </a:fld>
            <a:endParaRPr lang="en-US"/>
          </a:p>
        </p:txBody>
      </p:sp>
    </p:spTree>
    <p:extLst>
      <p:ext uri="{BB962C8B-B14F-4D97-AF65-F5344CB8AC3E}">
        <p14:creationId xmlns:p14="http://schemas.microsoft.com/office/powerpoint/2010/main" val="401921766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1BCF312-88B6-43B2-BF18-13B16652A823}" type="datetimeFigureOut">
              <a:rPr lang="en-US" smtClean="0"/>
              <a:t>11/17/2014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F6CA32CF-1456-4645-9F91-0A4B1F86FC95}" type="slidenum">
              <a:rPr lang="en-US" smtClean="0"/>
              <a:t>‹#›</a:t>
            </a:fld>
            <a:endParaRPr lang="en-US"/>
          </a:p>
        </p:txBody>
      </p:sp>
    </p:spTree>
    <p:extLst>
      <p:ext uri="{BB962C8B-B14F-4D97-AF65-F5344CB8AC3E}">
        <p14:creationId xmlns:p14="http://schemas.microsoft.com/office/powerpoint/2010/main" val="122331266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1BCF312-88B6-43B2-BF18-13B16652A823}" type="datetimeFigureOut">
              <a:rPr lang="en-US" smtClean="0"/>
              <a:t>11/17/2014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F6CA32CF-1456-4645-9F91-0A4B1F86FC95}" type="slidenum">
              <a:rPr lang="en-US" smtClean="0"/>
              <a:t>‹#›</a:t>
            </a:fld>
            <a:endParaRPr lang="en-US"/>
          </a:p>
        </p:txBody>
      </p:sp>
    </p:spTree>
    <p:extLst>
      <p:ext uri="{BB962C8B-B14F-4D97-AF65-F5344CB8AC3E}">
        <p14:creationId xmlns:p14="http://schemas.microsoft.com/office/powerpoint/2010/main" val="332157261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tx2">
            <a:lumMod val="75000"/>
            <a:alpha val="5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1BCF312-88B6-43B2-BF18-13B16652A823}" type="datetimeFigureOut">
              <a:rPr lang="en-US" smtClean="0"/>
              <a:t>11/17/2014</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6CA32CF-1456-4645-9F91-0A4B1F86FC95}" type="slidenum">
              <a:rPr lang="en-US" smtClean="0"/>
              <a:t>‹#›</a:t>
            </a:fld>
            <a:endParaRPr lang="en-US"/>
          </a:p>
        </p:txBody>
      </p:sp>
    </p:spTree>
    <p:extLst>
      <p:ext uri="{BB962C8B-B14F-4D97-AF65-F5344CB8AC3E}">
        <p14:creationId xmlns:p14="http://schemas.microsoft.com/office/powerpoint/2010/main" val="150607044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693988"/>
            <a:ext cx="7772400" cy="1470025"/>
          </a:xfrm>
        </p:spPr>
        <p:style>
          <a:lnRef idx="2">
            <a:schemeClr val="accent1"/>
          </a:lnRef>
          <a:fillRef idx="1">
            <a:schemeClr val="lt1"/>
          </a:fillRef>
          <a:effectRef idx="0">
            <a:schemeClr val="accent1"/>
          </a:effectRef>
          <a:fontRef idx="minor">
            <a:schemeClr val="dk1"/>
          </a:fontRef>
        </p:style>
        <p:txBody>
          <a:bodyPr>
            <a:normAutofit fontScale="90000"/>
          </a:bodyPr>
          <a:lstStyle/>
          <a:p>
            <a:r>
              <a:rPr lang="en-US" dirty="0" smtClean="0">
                <a:solidFill>
                  <a:schemeClr val="bg2">
                    <a:lumMod val="50000"/>
                  </a:schemeClr>
                </a:solidFill>
              </a:rPr>
              <a:t>Demonstrate Empathy</a:t>
            </a:r>
            <a:br>
              <a:rPr lang="en-US" dirty="0" smtClean="0">
                <a:solidFill>
                  <a:schemeClr val="bg2">
                    <a:lumMod val="50000"/>
                  </a:schemeClr>
                </a:solidFill>
              </a:rPr>
            </a:br>
            <a:r>
              <a:rPr lang="en-US" dirty="0" smtClean="0">
                <a:solidFill>
                  <a:schemeClr val="bg2">
                    <a:lumMod val="50000"/>
                  </a:schemeClr>
                </a:solidFill>
              </a:rPr>
              <a:t>When Communicating with Others</a:t>
            </a:r>
            <a:endParaRPr lang="en-US" dirty="0">
              <a:solidFill>
                <a:schemeClr val="bg2">
                  <a:lumMod val="50000"/>
                </a:schemeClr>
              </a:solidFill>
            </a:endParaRPr>
          </a:p>
        </p:txBody>
      </p:sp>
    </p:spTree>
    <p:extLst>
      <p:ext uri="{BB962C8B-B14F-4D97-AF65-F5344CB8AC3E}">
        <p14:creationId xmlns:p14="http://schemas.microsoft.com/office/powerpoint/2010/main" val="262728102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09600" y="3048000"/>
            <a:ext cx="7772400" cy="1470025"/>
          </a:xfrm>
        </p:spPr>
        <p:style>
          <a:lnRef idx="2">
            <a:schemeClr val="accent1"/>
          </a:lnRef>
          <a:fillRef idx="1">
            <a:schemeClr val="lt1"/>
          </a:fillRef>
          <a:effectRef idx="0">
            <a:schemeClr val="accent1"/>
          </a:effectRef>
          <a:fontRef idx="minor">
            <a:schemeClr val="dk1"/>
          </a:fontRef>
        </p:style>
        <p:txBody>
          <a:bodyPr>
            <a:normAutofit fontScale="90000"/>
          </a:bodyPr>
          <a:lstStyle/>
          <a:p>
            <a:r>
              <a:rPr lang="en-US" dirty="0" smtClean="0">
                <a:solidFill>
                  <a:schemeClr val="bg2">
                    <a:lumMod val="50000"/>
                  </a:schemeClr>
                </a:solidFill>
              </a:rPr>
              <a:t>Demonstrate Empathy</a:t>
            </a:r>
            <a:br>
              <a:rPr lang="en-US" dirty="0" smtClean="0">
                <a:solidFill>
                  <a:schemeClr val="bg2">
                    <a:lumMod val="50000"/>
                  </a:schemeClr>
                </a:solidFill>
              </a:rPr>
            </a:br>
            <a:r>
              <a:rPr lang="en-US" dirty="0" smtClean="0">
                <a:solidFill>
                  <a:schemeClr val="bg2">
                    <a:lumMod val="50000"/>
                  </a:schemeClr>
                </a:solidFill>
              </a:rPr>
              <a:t>When Communicating with Others</a:t>
            </a:r>
            <a:endParaRPr lang="en-US" dirty="0"/>
          </a:p>
        </p:txBody>
      </p:sp>
      <p:sp>
        <p:nvSpPr>
          <p:cNvPr id="4" name="Subtitle 3"/>
          <p:cNvSpPr>
            <a:spLocks noGrp="1"/>
          </p:cNvSpPr>
          <p:nvPr>
            <p:ph type="subTitle" idx="1"/>
          </p:nvPr>
        </p:nvSpPr>
        <p:spPr>
          <a:xfrm>
            <a:off x="1371600" y="1828800"/>
            <a:ext cx="6400800" cy="1752600"/>
          </a:xfrm>
        </p:spPr>
        <p:txBody>
          <a:bodyPr>
            <a:normAutofit/>
          </a:bodyPr>
          <a:lstStyle/>
          <a:p>
            <a:r>
              <a:rPr lang="en-US" sz="6600" dirty="0" smtClean="0">
                <a:solidFill>
                  <a:schemeClr val="tx1"/>
                </a:solidFill>
              </a:rPr>
              <a:t>END OF</a:t>
            </a:r>
            <a:endParaRPr lang="en-US" sz="6600" dirty="0">
              <a:solidFill>
                <a:schemeClr val="tx1"/>
              </a:solidFill>
            </a:endParaRPr>
          </a:p>
        </p:txBody>
      </p:sp>
    </p:spTree>
    <p:extLst>
      <p:ext uri="{BB962C8B-B14F-4D97-AF65-F5344CB8AC3E}">
        <p14:creationId xmlns:p14="http://schemas.microsoft.com/office/powerpoint/2010/main" val="179186197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normAutofit fontScale="90000"/>
          </a:bodyPr>
          <a:lstStyle/>
          <a:p>
            <a:r>
              <a:rPr lang="en-US" dirty="0" smtClean="0">
                <a:solidFill>
                  <a:schemeClr val="bg2">
                    <a:lumMod val="50000"/>
                  </a:schemeClr>
                </a:solidFill>
              </a:rPr>
              <a:t>Demonstrate Empathy</a:t>
            </a:r>
            <a:br>
              <a:rPr lang="en-US" dirty="0" smtClean="0">
                <a:solidFill>
                  <a:schemeClr val="bg2">
                    <a:lumMod val="50000"/>
                  </a:schemeClr>
                </a:solidFill>
              </a:rPr>
            </a:br>
            <a:r>
              <a:rPr lang="en-US" dirty="0" smtClean="0">
                <a:solidFill>
                  <a:schemeClr val="bg2">
                    <a:lumMod val="50000"/>
                  </a:schemeClr>
                </a:solidFill>
              </a:rPr>
              <a:t>When Communicating with Others</a:t>
            </a:r>
            <a:endParaRPr lang="en-US" dirty="0"/>
          </a:p>
        </p:txBody>
      </p:sp>
      <p:sp>
        <p:nvSpPr>
          <p:cNvPr id="3" name="Content Placeholder 2"/>
          <p:cNvSpPr>
            <a:spLocks noGrp="1"/>
          </p:cNvSpPr>
          <p:nvPr>
            <p:ph idx="1"/>
          </p:nvPr>
        </p:nvSpPr>
        <p:spPr/>
        <p:txBody>
          <a:bodyPr/>
          <a:lstStyle/>
          <a:p>
            <a:r>
              <a:rPr lang="en-US" dirty="0" smtClean="0">
                <a:solidFill>
                  <a:schemeClr val="bg2">
                    <a:lumMod val="50000"/>
                  </a:schemeClr>
                </a:solidFill>
              </a:rPr>
              <a:t>Empathy is one of the most important communication skills that we can practice and model with patients, family, and staff.  Like any other communication skill, it can be learned.  The first step is taking the following empathy quiz to see how well you are currently practicing empathy.</a:t>
            </a:r>
          </a:p>
          <a:p>
            <a:pPr marL="0" indent="0">
              <a:buNone/>
            </a:pPr>
            <a:endParaRPr lang="en-US" dirty="0">
              <a:solidFill>
                <a:schemeClr val="bg2">
                  <a:lumMod val="50000"/>
                </a:schemeClr>
              </a:solidFill>
            </a:endParaRPr>
          </a:p>
        </p:txBody>
      </p:sp>
    </p:spTree>
    <p:extLst>
      <p:ext uri="{BB962C8B-B14F-4D97-AF65-F5344CB8AC3E}">
        <p14:creationId xmlns:p14="http://schemas.microsoft.com/office/powerpoint/2010/main" val="372402050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normAutofit fontScale="90000"/>
          </a:bodyPr>
          <a:lstStyle/>
          <a:p>
            <a:r>
              <a:rPr lang="en-US" dirty="0" smtClean="0">
                <a:solidFill>
                  <a:schemeClr val="bg2">
                    <a:lumMod val="50000"/>
                  </a:schemeClr>
                </a:solidFill>
              </a:rPr>
              <a:t>Demonstrate Empathy</a:t>
            </a:r>
            <a:br>
              <a:rPr lang="en-US" dirty="0" smtClean="0">
                <a:solidFill>
                  <a:schemeClr val="bg2">
                    <a:lumMod val="50000"/>
                  </a:schemeClr>
                </a:solidFill>
              </a:rPr>
            </a:br>
            <a:r>
              <a:rPr lang="en-US" dirty="0" smtClean="0">
                <a:solidFill>
                  <a:schemeClr val="bg2">
                    <a:lumMod val="50000"/>
                  </a:schemeClr>
                </a:solidFill>
              </a:rPr>
              <a:t>When Communicating with Others</a:t>
            </a:r>
            <a:endParaRPr lang="en-US" dirty="0"/>
          </a:p>
        </p:txBody>
      </p:sp>
      <p:sp>
        <p:nvSpPr>
          <p:cNvPr id="3" name="Content Placeholder 2"/>
          <p:cNvSpPr>
            <a:spLocks noGrp="1"/>
          </p:cNvSpPr>
          <p:nvPr>
            <p:ph idx="1"/>
          </p:nvPr>
        </p:nvSpPr>
        <p:spPr>
          <a:xfrm>
            <a:off x="457200" y="1600200"/>
            <a:ext cx="8229600" cy="5029200"/>
          </a:xfrm>
        </p:spPr>
        <p:txBody>
          <a:bodyPr>
            <a:normAutofit fontScale="55000" lnSpcReduction="20000"/>
          </a:bodyPr>
          <a:lstStyle/>
          <a:p>
            <a:r>
              <a:rPr lang="en-US" dirty="0" smtClean="0">
                <a:solidFill>
                  <a:schemeClr val="bg2">
                    <a:lumMod val="50000"/>
                  </a:schemeClr>
                </a:solidFill>
              </a:rPr>
              <a:t>Step 1: Empathy Quiz</a:t>
            </a:r>
          </a:p>
          <a:p>
            <a:r>
              <a:rPr lang="en-US" dirty="0" smtClean="0">
                <a:solidFill>
                  <a:schemeClr val="bg2">
                    <a:lumMod val="50000"/>
                  </a:schemeClr>
                </a:solidFill>
              </a:rPr>
              <a:t>INSTRUCTIONS: Answer True or False below:</a:t>
            </a:r>
          </a:p>
          <a:p>
            <a:pPr marL="971550" lvl="1" indent="-514350">
              <a:buAutoNum type="arabicPeriod"/>
            </a:pPr>
            <a:r>
              <a:rPr lang="en-US" dirty="0" smtClean="0">
                <a:solidFill>
                  <a:schemeClr val="bg2">
                    <a:lumMod val="50000"/>
                  </a:schemeClr>
                </a:solidFill>
              </a:rPr>
              <a:t>If a friend complains about a boss at work, I’m likely to advise that person to find another job or speak up. ___T  ___F</a:t>
            </a:r>
          </a:p>
          <a:p>
            <a:pPr marL="971550" lvl="1" indent="-514350">
              <a:buAutoNum type="arabicPeriod"/>
            </a:pPr>
            <a:r>
              <a:rPr lang="en-US" dirty="0" smtClean="0">
                <a:solidFill>
                  <a:schemeClr val="bg2">
                    <a:lumMod val="50000"/>
                  </a:schemeClr>
                </a:solidFill>
              </a:rPr>
              <a:t>I </a:t>
            </a:r>
            <a:r>
              <a:rPr lang="en-US" dirty="0" smtClean="0">
                <a:solidFill>
                  <a:schemeClr val="bg2">
                    <a:lumMod val="50000"/>
                  </a:schemeClr>
                </a:solidFill>
              </a:rPr>
              <a:t>like to be helpful by offering solutions.  ___T  ___F</a:t>
            </a:r>
          </a:p>
          <a:p>
            <a:pPr marL="971550" lvl="1" indent="-514350">
              <a:buAutoNum type="arabicPeriod"/>
            </a:pPr>
            <a:r>
              <a:rPr lang="en-US" dirty="0" smtClean="0">
                <a:solidFill>
                  <a:schemeClr val="bg2">
                    <a:lumMod val="50000"/>
                  </a:schemeClr>
                </a:solidFill>
              </a:rPr>
              <a:t>I’m </a:t>
            </a:r>
            <a:r>
              <a:rPr lang="en-US" dirty="0" smtClean="0">
                <a:solidFill>
                  <a:schemeClr val="bg2">
                    <a:lumMod val="50000"/>
                  </a:schemeClr>
                </a:solidFill>
              </a:rPr>
              <a:t>always ready to offer a psychological analysis of my friends’ troubles.  ___T  ___F</a:t>
            </a:r>
          </a:p>
          <a:p>
            <a:pPr marL="971550" lvl="1" indent="-514350">
              <a:buAutoNum type="arabicPeriod"/>
            </a:pPr>
            <a:r>
              <a:rPr lang="en-US" dirty="0" smtClean="0">
                <a:solidFill>
                  <a:schemeClr val="bg2">
                    <a:lumMod val="50000"/>
                  </a:schemeClr>
                </a:solidFill>
              </a:rPr>
              <a:t>If </a:t>
            </a:r>
            <a:r>
              <a:rPr lang="en-US" dirty="0" smtClean="0">
                <a:solidFill>
                  <a:schemeClr val="bg2">
                    <a:lumMod val="50000"/>
                  </a:schemeClr>
                </a:solidFill>
              </a:rPr>
              <a:t>a co-worker expresses anxiety about her relationship with her husband, I’m quick to reassure her that all couples have their little problems, and that she shouldn’t worry about it. ___T  ___F</a:t>
            </a:r>
          </a:p>
          <a:p>
            <a:pPr marL="971550" lvl="1" indent="-514350">
              <a:buAutoNum type="arabicPeriod"/>
            </a:pPr>
            <a:r>
              <a:rPr lang="en-US" dirty="0" smtClean="0">
                <a:solidFill>
                  <a:schemeClr val="bg2">
                    <a:lumMod val="50000"/>
                  </a:schemeClr>
                </a:solidFill>
              </a:rPr>
              <a:t>It </a:t>
            </a:r>
            <a:r>
              <a:rPr lang="en-US" dirty="0" smtClean="0">
                <a:solidFill>
                  <a:schemeClr val="bg2">
                    <a:lumMod val="50000"/>
                  </a:schemeClr>
                </a:solidFill>
              </a:rPr>
              <a:t>seems that I always know better than my friends what’s behind or underneath their </a:t>
            </a:r>
            <a:r>
              <a:rPr lang="en-US" dirty="0" smtClean="0">
                <a:solidFill>
                  <a:schemeClr val="bg2">
                    <a:lumMod val="50000"/>
                  </a:schemeClr>
                </a:solidFill>
              </a:rPr>
              <a:t>problems</a:t>
            </a:r>
            <a:r>
              <a:rPr lang="en-US" dirty="0" smtClean="0">
                <a:solidFill>
                  <a:schemeClr val="bg2">
                    <a:lumMod val="50000"/>
                  </a:schemeClr>
                </a:solidFill>
              </a:rPr>
              <a:t>.  ___T  ___F</a:t>
            </a:r>
          </a:p>
          <a:p>
            <a:pPr marL="971550" lvl="1" indent="-514350">
              <a:buAutoNum type="arabicPeriod"/>
            </a:pPr>
            <a:r>
              <a:rPr lang="en-US" dirty="0" smtClean="0">
                <a:solidFill>
                  <a:schemeClr val="bg2">
                    <a:lumMod val="50000"/>
                  </a:schemeClr>
                </a:solidFill>
              </a:rPr>
              <a:t>When </a:t>
            </a:r>
            <a:r>
              <a:rPr lang="en-US" dirty="0" smtClean="0">
                <a:solidFill>
                  <a:schemeClr val="bg2">
                    <a:lumMod val="50000"/>
                  </a:schemeClr>
                </a:solidFill>
              </a:rPr>
              <a:t>family members are upset about something, I find a way to distract them or change the subject. ___T  ___F</a:t>
            </a:r>
          </a:p>
          <a:p>
            <a:pPr marL="971550" lvl="1" indent="-514350">
              <a:buAutoNum type="arabicPeriod"/>
            </a:pPr>
            <a:r>
              <a:rPr lang="en-US" dirty="0" smtClean="0">
                <a:solidFill>
                  <a:schemeClr val="bg2">
                    <a:lumMod val="50000"/>
                  </a:schemeClr>
                </a:solidFill>
              </a:rPr>
              <a:t>I’m </a:t>
            </a:r>
            <a:r>
              <a:rPr lang="en-US" dirty="0" smtClean="0">
                <a:solidFill>
                  <a:schemeClr val="bg2">
                    <a:lumMod val="50000"/>
                  </a:schemeClr>
                </a:solidFill>
              </a:rPr>
              <a:t>quick to remind people that plenty of others are a lot worse off than they are.  ___T  ___F</a:t>
            </a:r>
          </a:p>
          <a:p>
            <a:pPr marL="971550" lvl="1" indent="-514350">
              <a:buAutoNum type="arabicPeriod"/>
            </a:pPr>
            <a:r>
              <a:rPr lang="en-US" dirty="0" smtClean="0">
                <a:solidFill>
                  <a:schemeClr val="bg2">
                    <a:lumMod val="50000"/>
                  </a:schemeClr>
                </a:solidFill>
              </a:rPr>
              <a:t>When </a:t>
            </a:r>
            <a:r>
              <a:rPr lang="en-US" dirty="0" smtClean="0">
                <a:solidFill>
                  <a:schemeClr val="bg2">
                    <a:lumMod val="50000"/>
                  </a:schemeClr>
                </a:solidFill>
              </a:rPr>
              <a:t>empathizing with others, I imagine how I would feel in a given situation and assume the same would be true for them. We’re all basically the same, aren’t we? ___T  ___F</a:t>
            </a:r>
          </a:p>
          <a:p>
            <a:r>
              <a:rPr lang="en-US" dirty="0" smtClean="0">
                <a:solidFill>
                  <a:schemeClr val="bg2">
                    <a:lumMod val="50000"/>
                  </a:schemeClr>
                </a:solidFill>
              </a:rPr>
              <a:t>RESULTS: How many did you answer true to?</a:t>
            </a:r>
          </a:p>
          <a:p>
            <a:pPr lvl="1"/>
            <a:r>
              <a:rPr lang="en-US" dirty="0" smtClean="0">
                <a:solidFill>
                  <a:schemeClr val="bg2">
                    <a:lumMod val="50000"/>
                  </a:schemeClr>
                </a:solidFill>
              </a:rPr>
              <a:t>0 – 1 TRUE: Congratulations, you practice empathy regularly!</a:t>
            </a:r>
          </a:p>
          <a:p>
            <a:pPr lvl="1"/>
            <a:r>
              <a:rPr lang="en-US" dirty="0" smtClean="0">
                <a:solidFill>
                  <a:schemeClr val="bg2">
                    <a:lumMod val="50000"/>
                  </a:schemeClr>
                </a:solidFill>
              </a:rPr>
              <a:t>2 – 3 TRUE: You may not always practice empathy, but you have a foundation.</a:t>
            </a:r>
          </a:p>
          <a:p>
            <a:pPr lvl="1"/>
            <a:r>
              <a:rPr lang="en-US" dirty="0" smtClean="0">
                <a:solidFill>
                  <a:schemeClr val="bg2">
                    <a:lumMod val="50000"/>
                  </a:schemeClr>
                </a:solidFill>
              </a:rPr>
              <a:t>4 or more TRUE: You may want to practice empathy-growing strategies.</a:t>
            </a:r>
            <a:endParaRPr lang="en-US" dirty="0">
              <a:solidFill>
                <a:schemeClr val="bg2">
                  <a:lumMod val="50000"/>
                </a:schemeClr>
              </a:solidFill>
            </a:endParaRPr>
          </a:p>
        </p:txBody>
      </p:sp>
    </p:spTree>
    <p:extLst>
      <p:ext uri="{BB962C8B-B14F-4D97-AF65-F5344CB8AC3E}">
        <p14:creationId xmlns:p14="http://schemas.microsoft.com/office/powerpoint/2010/main" val="179186197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normAutofit fontScale="90000"/>
          </a:bodyPr>
          <a:lstStyle/>
          <a:p>
            <a:r>
              <a:rPr lang="en-US" dirty="0" smtClean="0">
                <a:solidFill>
                  <a:schemeClr val="bg2">
                    <a:lumMod val="50000"/>
                  </a:schemeClr>
                </a:solidFill>
              </a:rPr>
              <a:t>Demonstrate Empathy</a:t>
            </a:r>
            <a:br>
              <a:rPr lang="en-US" dirty="0" smtClean="0">
                <a:solidFill>
                  <a:schemeClr val="bg2">
                    <a:lumMod val="50000"/>
                  </a:schemeClr>
                </a:solidFill>
              </a:rPr>
            </a:br>
            <a:r>
              <a:rPr lang="en-US" dirty="0" smtClean="0">
                <a:solidFill>
                  <a:schemeClr val="bg2">
                    <a:lumMod val="50000"/>
                  </a:schemeClr>
                </a:solidFill>
              </a:rPr>
              <a:t>When Communicating with Others</a:t>
            </a:r>
            <a:endParaRPr lang="en-US" dirty="0"/>
          </a:p>
        </p:txBody>
      </p:sp>
      <p:sp>
        <p:nvSpPr>
          <p:cNvPr id="3" name="Content Placeholder 2"/>
          <p:cNvSpPr>
            <a:spLocks noGrp="1"/>
          </p:cNvSpPr>
          <p:nvPr>
            <p:ph idx="1"/>
          </p:nvPr>
        </p:nvSpPr>
        <p:spPr>
          <a:xfrm>
            <a:off x="457200" y="1600200"/>
            <a:ext cx="8229600" cy="5029200"/>
          </a:xfrm>
        </p:spPr>
        <p:txBody>
          <a:bodyPr>
            <a:normAutofit fontScale="77500" lnSpcReduction="20000"/>
          </a:bodyPr>
          <a:lstStyle/>
          <a:p>
            <a:r>
              <a:rPr lang="en-US" dirty="0" smtClean="0">
                <a:solidFill>
                  <a:schemeClr val="bg2">
                    <a:lumMod val="50000"/>
                  </a:schemeClr>
                </a:solidFill>
              </a:rPr>
              <a:t>Step 2: What is Empathy?</a:t>
            </a:r>
          </a:p>
          <a:p>
            <a:r>
              <a:rPr lang="en-US" dirty="0" smtClean="0">
                <a:solidFill>
                  <a:schemeClr val="bg2">
                    <a:lumMod val="50000"/>
                  </a:schemeClr>
                </a:solidFill>
              </a:rPr>
              <a:t>Empathy is "a deep appreciation for another's situation and point of view."  It begins with awareness, understanding, feeling, caring, perceiving, and compassion, and ends with action.  It is the action that helps others.  Therefore, to put it simply, empathy is basically a two stage process:</a:t>
            </a:r>
          </a:p>
          <a:p>
            <a:pPr lvl="1"/>
            <a:r>
              <a:rPr lang="en-US" dirty="0" smtClean="0">
                <a:solidFill>
                  <a:schemeClr val="bg2">
                    <a:lumMod val="50000"/>
                  </a:schemeClr>
                </a:solidFill>
              </a:rPr>
              <a:t>the understanding and sensitive appreciation of another person</a:t>
            </a:r>
          </a:p>
          <a:p>
            <a:pPr lvl="1"/>
            <a:r>
              <a:rPr lang="en-US" dirty="0" smtClean="0">
                <a:solidFill>
                  <a:schemeClr val="bg2">
                    <a:lumMod val="50000"/>
                  </a:schemeClr>
                </a:solidFill>
              </a:rPr>
              <a:t>the communication of that understanding back to the person in a supportive way</a:t>
            </a:r>
          </a:p>
          <a:p>
            <a:r>
              <a:rPr lang="en-US" dirty="0" smtClean="0">
                <a:solidFill>
                  <a:schemeClr val="bg2">
                    <a:lumMod val="50000"/>
                  </a:schemeClr>
                </a:solidFill>
              </a:rPr>
              <a:t>The key to empathy is the action.  It isn't good enough to think empathetically.  You have to complete both stages of the process and show it too. </a:t>
            </a:r>
          </a:p>
          <a:p>
            <a:r>
              <a:rPr lang="en-US" dirty="0" smtClean="0">
                <a:solidFill>
                  <a:schemeClr val="bg2">
                    <a:lumMod val="50000"/>
                  </a:schemeClr>
                </a:solidFill>
              </a:rPr>
              <a:t>Empathy is often described as... "Standing in another person's shoes"</a:t>
            </a:r>
            <a:endParaRPr lang="en-US" dirty="0">
              <a:solidFill>
                <a:schemeClr val="bg2">
                  <a:lumMod val="50000"/>
                </a:schemeClr>
              </a:solidFill>
            </a:endParaRPr>
          </a:p>
        </p:txBody>
      </p:sp>
    </p:spTree>
    <p:extLst>
      <p:ext uri="{BB962C8B-B14F-4D97-AF65-F5344CB8AC3E}">
        <p14:creationId xmlns:p14="http://schemas.microsoft.com/office/powerpoint/2010/main" val="179186197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normAutofit fontScale="90000"/>
          </a:bodyPr>
          <a:lstStyle/>
          <a:p>
            <a:r>
              <a:rPr lang="en-US" dirty="0" smtClean="0">
                <a:solidFill>
                  <a:schemeClr val="bg2">
                    <a:lumMod val="50000"/>
                  </a:schemeClr>
                </a:solidFill>
              </a:rPr>
              <a:t>Demonstrate Empathy</a:t>
            </a:r>
            <a:br>
              <a:rPr lang="en-US" dirty="0" smtClean="0">
                <a:solidFill>
                  <a:schemeClr val="bg2">
                    <a:lumMod val="50000"/>
                  </a:schemeClr>
                </a:solidFill>
              </a:rPr>
            </a:br>
            <a:r>
              <a:rPr lang="en-US" dirty="0" smtClean="0">
                <a:solidFill>
                  <a:schemeClr val="bg2">
                    <a:lumMod val="50000"/>
                  </a:schemeClr>
                </a:solidFill>
              </a:rPr>
              <a:t>When Communicating with Others</a:t>
            </a:r>
            <a:endParaRPr lang="en-US" dirty="0"/>
          </a:p>
        </p:txBody>
      </p:sp>
      <p:sp>
        <p:nvSpPr>
          <p:cNvPr id="3" name="Content Placeholder 2"/>
          <p:cNvSpPr>
            <a:spLocks noGrp="1"/>
          </p:cNvSpPr>
          <p:nvPr>
            <p:ph idx="1"/>
          </p:nvPr>
        </p:nvSpPr>
        <p:spPr>
          <a:xfrm>
            <a:off x="457200" y="1600200"/>
            <a:ext cx="8229600" cy="5257800"/>
          </a:xfrm>
        </p:spPr>
        <p:txBody>
          <a:bodyPr>
            <a:normAutofit fontScale="62500" lnSpcReduction="20000"/>
          </a:bodyPr>
          <a:lstStyle/>
          <a:p>
            <a:r>
              <a:rPr lang="en-US" dirty="0" smtClean="0">
                <a:solidFill>
                  <a:schemeClr val="bg2">
                    <a:lumMod val="50000"/>
                  </a:schemeClr>
                </a:solidFill>
              </a:rPr>
              <a:t>Step 3: What are the Benefits of Empathy?</a:t>
            </a:r>
          </a:p>
          <a:p>
            <a:pPr lvl="1"/>
            <a:r>
              <a:rPr lang="en-US" dirty="0" smtClean="0">
                <a:solidFill>
                  <a:schemeClr val="bg2">
                    <a:lumMod val="50000"/>
                  </a:schemeClr>
                </a:solidFill>
              </a:rPr>
              <a:t>Connects us human-to-human</a:t>
            </a:r>
          </a:p>
          <a:p>
            <a:pPr lvl="1"/>
            <a:r>
              <a:rPr lang="en-US" dirty="0" smtClean="0">
                <a:solidFill>
                  <a:schemeClr val="bg2">
                    <a:lumMod val="50000"/>
                  </a:schemeClr>
                </a:solidFill>
              </a:rPr>
              <a:t>Fosters meaningful relationships</a:t>
            </a:r>
          </a:p>
          <a:p>
            <a:pPr lvl="1"/>
            <a:r>
              <a:rPr lang="en-US" dirty="0" smtClean="0">
                <a:solidFill>
                  <a:schemeClr val="bg2">
                    <a:lumMod val="50000"/>
                  </a:schemeClr>
                </a:solidFill>
              </a:rPr>
              <a:t>Reduces negative assumptions</a:t>
            </a:r>
          </a:p>
          <a:p>
            <a:pPr lvl="1"/>
            <a:r>
              <a:rPr lang="en-US" dirty="0" smtClean="0">
                <a:solidFill>
                  <a:schemeClr val="bg2">
                    <a:lumMod val="50000"/>
                  </a:schemeClr>
                </a:solidFill>
              </a:rPr>
              <a:t>Reduces negative prejudices</a:t>
            </a:r>
          </a:p>
          <a:p>
            <a:pPr lvl="1"/>
            <a:r>
              <a:rPr lang="en-US" dirty="0" smtClean="0">
                <a:solidFill>
                  <a:schemeClr val="bg2">
                    <a:lumMod val="50000"/>
                  </a:schemeClr>
                </a:solidFill>
              </a:rPr>
              <a:t>Encourages honest communication</a:t>
            </a:r>
          </a:p>
          <a:p>
            <a:pPr lvl="1"/>
            <a:r>
              <a:rPr lang="en-US" dirty="0" smtClean="0">
                <a:solidFill>
                  <a:schemeClr val="bg2">
                    <a:lumMod val="50000"/>
                  </a:schemeClr>
                </a:solidFill>
              </a:rPr>
              <a:t>Helps avert violence</a:t>
            </a:r>
          </a:p>
          <a:p>
            <a:r>
              <a:rPr lang="en-US" dirty="0" smtClean="0">
                <a:solidFill>
                  <a:schemeClr val="bg2">
                    <a:lumMod val="50000"/>
                  </a:schemeClr>
                </a:solidFill>
              </a:rPr>
              <a:t>Step 4: What does Empathy Look like?</a:t>
            </a:r>
          </a:p>
          <a:p>
            <a:pPr lvl="1"/>
            <a:r>
              <a:rPr lang="en-US" dirty="0" smtClean="0">
                <a:solidFill>
                  <a:schemeClr val="bg2">
                    <a:lumMod val="50000"/>
                  </a:schemeClr>
                </a:solidFill>
              </a:rPr>
              <a:t>Active listening</a:t>
            </a:r>
          </a:p>
          <a:p>
            <a:pPr lvl="1"/>
            <a:r>
              <a:rPr lang="en-US" dirty="0" smtClean="0">
                <a:solidFill>
                  <a:schemeClr val="bg2">
                    <a:lumMod val="50000"/>
                  </a:schemeClr>
                </a:solidFill>
              </a:rPr>
              <a:t>Genuine interest</a:t>
            </a:r>
          </a:p>
          <a:p>
            <a:pPr lvl="1"/>
            <a:r>
              <a:rPr lang="en-US" dirty="0" smtClean="0">
                <a:solidFill>
                  <a:schemeClr val="bg2">
                    <a:lumMod val="50000"/>
                  </a:schemeClr>
                </a:solidFill>
              </a:rPr>
              <a:t>Nonverbal communication (attitude of interest, use of silence, facial expressions)</a:t>
            </a:r>
          </a:p>
          <a:p>
            <a:pPr lvl="1"/>
            <a:r>
              <a:rPr lang="en-US" dirty="0" smtClean="0">
                <a:solidFill>
                  <a:schemeClr val="bg2">
                    <a:lumMod val="50000"/>
                  </a:schemeClr>
                </a:solidFill>
              </a:rPr>
              <a:t>Verbal communication (tone of voice, empathetic statements)</a:t>
            </a:r>
          </a:p>
          <a:p>
            <a:pPr lvl="2"/>
            <a:r>
              <a:rPr lang="en-US" sz="2900" dirty="0" smtClean="0">
                <a:solidFill>
                  <a:schemeClr val="bg2">
                    <a:lumMod val="50000"/>
                  </a:schemeClr>
                </a:solidFill>
              </a:rPr>
              <a:t>Examples </a:t>
            </a:r>
            <a:r>
              <a:rPr lang="en-US" sz="2900" dirty="0" smtClean="0">
                <a:solidFill>
                  <a:schemeClr val="bg2">
                    <a:lumMod val="50000"/>
                  </a:schemeClr>
                </a:solidFill>
              </a:rPr>
              <a:t>of empathetic statements include:</a:t>
            </a:r>
          </a:p>
          <a:p>
            <a:pPr lvl="3"/>
            <a:r>
              <a:rPr lang="en-US" sz="2900" dirty="0" smtClean="0">
                <a:solidFill>
                  <a:schemeClr val="bg2">
                    <a:lumMod val="50000"/>
                  </a:schemeClr>
                </a:solidFill>
              </a:rPr>
              <a:t>"I can see...“</a:t>
            </a:r>
          </a:p>
          <a:p>
            <a:pPr lvl="3"/>
            <a:r>
              <a:rPr lang="en-US" sz="2900" dirty="0" smtClean="0">
                <a:solidFill>
                  <a:schemeClr val="bg2">
                    <a:lumMod val="50000"/>
                  </a:schemeClr>
                </a:solidFill>
              </a:rPr>
              <a:t>"I can appreciate...“</a:t>
            </a:r>
          </a:p>
          <a:p>
            <a:pPr lvl="3"/>
            <a:r>
              <a:rPr lang="en-US" sz="2900" dirty="0" smtClean="0">
                <a:solidFill>
                  <a:schemeClr val="bg2">
                    <a:lumMod val="50000"/>
                  </a:schemeClr>
                </a:solidFill>
              </a:rPr>
              <a:t>"I can sense...“</a:t>
            </a:r>
          </a:p>
          <a:p>
            <a:pPr lvl="3"/>
            <a:r>
              <a:rPr lang="en-US" sz="2900" dirty="0" smtClean="0">
                <a:solidFill>
                  <a:schemeClr val="bg2">
                    <a:lumMod val="50000"/>
                  </a:schemeClr>
                </a:solidFill>
              </a:rPr>
              <a:t>"I can understand..."</a:t>
            </a:r>
            <a:endParaRPr lang="en-US" sz="2900" dirty="0">
              <a:solidFill>
                <a:schemeClr val="bg2">
                  <a:lumMod val="50000"/>
                </a:schemeClr>
              </a:solidFill>
            </a:endParaRPr>
          </a:p>
        </p:txBody>
      </p:sp>
    </p:spTree>
    <p:extLst>
      <p:ext uri="{BB962C8B-B14F-4D97-AF65-F5344CB8AC3E}">
        <p14:creationId xmlns:p14="http://schemas.microsoft.com/office/powerpoint/2010/main" val="179186197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normAutofit fontScale="90000"/>
          </a:bodyPr>
          <a:lstStyle/>
          <a:p>
            <a:r>
              <a:rPr lang="en-US" dirty="0" smtClean="0">
                <a:solidFill>
                  <a:schemeClr val="bg2">
                    <a:lumMod val="50000"/>
                  </a:schemeClr>
                </a:solidFill>
              </a:rPr>
              <a:t>Demonstrate Empathy</a:t>
            </a:r>
            <a:br>
              <a:rPr lang="en-US" dirty="0" smtClean="0">
                <a:solidFill>
                  <a:schemeClr val="bg2">
                    <a:lumMod val="50000"/>
                  </a:schemeClr>
                </a:solidFill>
              </a:rPr>
            </a:br>
            <a:r>
              <a:rPr lang="en-US" dirty="0" smtClean="0">
                <a:solidFill>
                  <a:schemeClr val="bg2">
                    <a:lumMod val="50000"/>
                  </a:schemeClr>
                </a:solidFill>
              </a:rPr>
              <a:t>When Communicating with Others</a:t>
            </a:r>
            <a:endParaRPr lang="en-US" dirty="0"/>
          </a:p>
        </p:txBody>
      </p:sp>
      <p:sp>
        <p:nvSpPr>
          <p:cNvPr id="3" name="Content Placeholder 2"/>
          <p:cNvSpPr>
            <a:spLocks noGrp="1"/>
          </p:cNvSpPr>
          <p:nvPr>
            <p:ph idx="1"/>
          </p:nvPr>
        </p:nvSpPr>
        <p:spPr/>
        <p:txBody>
          <a:bodyPr>
            <a:normAutofit fontScale="92500" lnSpcReduction="10000"/>
          </a:bodyPr>
          <a:lstStyle/>
          <a:p>
            <a:r>
              <a:rPr lang="en-US" dirty="0" smtClean="0">
                <a:solidFill>
                  <a:schemeClr val="bg2">
                    <a:lumMod val="50000"/>
                  </a:schemeClr>
                </a:solidFill>
              </a:rPr>
              <a:t>Medical Testimonial of Empathy</a:t>
            </a:r>
          </a:p>
          <a:p>
            <a:pPr lvl="1"/>
            <a:r>
              <a:rPr lang="en-US" dirty="0" smtClean="0">
                <a:solidFill>
                  <a:schemeClr val="bg2">
                    <a:lumMod val="50000"/>
                  </a:schemeClr>
                </a:solidFill>
              </a:rPr>
              <a:t>"I suffered heavy bleeding at the end of my third trimester of my third pregnancy. I was instructed to go to bed and see the physician first thing in the morning. The next morning, as we waited for the doctor to arrive, the office nurse quietly came in and found the baby’s heartbeat. She smiled and said, “I thought you needed to hear that.” I found this incredibly brave as there was a chance she would not find the heartbeat. She knew we needed to know one way or the other.“</a:t>
            </a:r>
          </a:p>
          <a:p>
            <a:endParaRPr lang="en-US" dirty="0">
              <a:solidFill>
                <a:schemeClr val="bg2">
                  <a:lumMod val="50000"/>
                </a:schemeClr>
              </a:solidFill>
            </a:endParaRPr>
          </a:p>
        </p:txBody>
      </p:sp>
    </p:spTree>
    <p:extLst>
      <p:ext uri="{BB962C8B-B14F-4D97-AF65-F5344CB8AC3E}">
        <p14:creationId xmlns:p14="http://schemas.microsoft.com/office/powerpoint/2010/main" val="179186197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normAutofit fontScale="90000"/>
          </a:bodyPr>
          <a:lstStyle/>
          <a:p>
            <a:r>
              <a:rPr lang="en-US" dirty="0" smtClean="0">
                <a:solidFill>
                  <a:schemeClr val="bg2">
                    <a:lumMod val="50000"/>
                  </a:schemeClr>
                </a:solidFill>
              </a:rPr>
              <a:t>Demonstrate Empathy</a:t>
            </a:r>
            <a:br>
              <a:rPr lang="en-US" dirty="0" smtClean="0">
                <a:solidFill>
                  <a:schemeClr val="bg2">
                    <a:lumMod val="50000"/>
                  </a:schemeClr>
                </a:solidFill>
              </a:rPr>
            </a:br>
            <a:r>
              <a:rPr lang="en-US" dirty="0" smtClean="0">
                <a:solidFill>
                  <a:schemeClr val="bg2">
                    <a:lumMod val="50000"/>
                  </a:schemeClr>
                </a:solidFill>
              </a:rPr>
              <a:t>When Communicating with Others</a:t>
            </a:r>
            <a:endParaRPr lang="en-US" dirty="0"/>
          </a:p>
        </p:txBody>
      </p:sp>
      <p:sp>
        <p:nvSpPr>
          <p:cNvPr id="3" name="Content Placeholder 2"/>
          <p:cNvSpPr>
            <a:spLocks noGrp="1"/>
          </p:cNvSpPr>
          <p:nvPr>
            <p:ph idx="1"/>
          </p:nvPr>
        </p:nvSpPr>
        <p:spPr>
          <a:xfrm>
            <a:off x="457200" y="1600200"/>
            <a:ext cx="8229600" cy="5257800"/>
          </a:xfrm>
        </p:spPr>
        <p:txBody>
          <a:bodyPr>
            <a:normAutofit fontScale="92500" lnSpcReduction="20000"/>
          </a:bodyPr>
          <a:lstStyle/>
          <a:p>
            <a:r>
              <a:rPr lang="en-US" dirty="0" smtClean="0">
                <a:solidFill>
                  <a:schemeClr val="bg2">
                    <a:lumMod val="50000"/>
                  </a:schemeClr>
                </a:solidFill>
              </a:rPr>
              <a:t>Step 5: Empathy-Growing Strategies</a:t>
            </a:r>
          </a:p>
          <a:p>
            <a:pPr lvl="1"/>
            <a:r>
              <a:rPr lang="en-US" dirty="0" smtClean="0">
                <a:solidFill>
                  <a:schemeClr val="bg2">
                    <a:lumMod val="50000"/>
                  </a:schemeClr>
                </a:solidFill>
              </a:rPr>
              <a:t>To cultivate empathy, you have to first begin with self-examination (such as the quiz you took at the beginning of this lesson). Self-awareness is knowing your personal biases, values, desires, and concerns that may affect the interactions that you have with others.  The next step in cultivating empathy is applying "empathy-growing strategies" such as:</a:t>
            </a:r>
          </a:p>
          <a:p>
            <a:pPr lvl="2"/>
            <a:r>
              <a:rPr lang="en-US" dirty="0" smtClean="0">
                <a:solidFill>
                  <a:schemeClr val="bg2">
                    <a:lumMod val="50000"/>
                  </a:schemeClr>
                </a:solidFill>
              </a:rPr>
              <a:t>Increasing your knowledge by asking questions.</a:t>
            </a:r>
          </a:p>
          <a:p>
            <a:pPr lvl="2"/>
            <a:r>
              <a:rPr lang="en-US" dirty="0" smtClean="0">
                <a:solidFill>
                  <a:schemeClr val="bg2">
                    <a:lumMod val="50000"/>
                  </a:schemeClr>
                </a:solidFill>
              </a:rPr>
              <a:t>Trying to look at the situation through another person's eyes.</a:t>
            </a:r>
          </a:p>
          <a:p>
            <a:pPr lvl="2"/>
            <a:r>
              <a:rPr lang="en-US" dirty="0" smtClean="0">
                <a:solidFill>
                  <a:schemeClr val="bg2">
                    <a:lumMod val="50000"/>
                  </a:schemeClr>
                </a:solidFill>
              </a:rPr>
              <a:t>Starting to show that you understand the other person's experience.</a:t>
            </a:r>
          </a:p>
          <a:p>
            <a:pPr lvl="2"/>
            <a:r>
              <a:rPr lang="en-US" dirty="0" smtClean="0">
                <a:solidFill>
                  <a:schemeClr val="bg2">
                    <a:lumMod val="50000"/>
                  </a:schemeClr>
                </a:solidFill>
              </a:rPr>
              <a:t>Being an active listener.</a:t>
            </a:r>
          </a:p>
          <a:p>
            <a:pPr lvl="2"/>
            <a:r>
              <a:rPr lang="en-US" dirty="0" smtClean="0">
                <a:solidFill>
                  <a:schemeClr val="bg2">
                    <a:lumMod val="50000"/>
                  </a:schemeClr>
                </a:solidFill>
              </a:rPr>
              <a:t>Working through the person's feelings before trying to solve the problem.</a:t>
            </a:r>
            <a:endParaRPr lang="en-US" dirty="0">
              <a:solidFill>
                <a:schemeClr val="bg2">
                  <a:lumMod val="50000"/>
                </a:schemeClr>
              </a:solidFill>
            </a:endParaRPr>
          </a:p>
        </p:txBody>
      </p:sp>
    </p:spTree>
    <p:extLst>
      <p:ext uri="{BB962C8B-B14F-4D97-AF65-F5344CB8AC3E}">
        <p14:creationId xmlns:p14="http://schemas.microsoft.com/office/powerpoint/2010/main" val="179186197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normAutofit fontScale="90000"/>
          </a:bodyPr>
          <a:lstStyle/>
          <a:p>
            <a:r>
              <a:rPr lang="en-US" dirty="0" smtClean="0">
                <a:solidFill>
                  <a:schemeClr val="bg2">
                    <a:lumMod val="50000"/>
                  </a:schemeClr>
                </a:solidFill>
              </a:rPr>
              <a:t>Demonstrate Empathy</a:t>
            </a:r>
            <a:br>
              <a:rPr lang="en-US" dirty="0" smtClean="0">
                <a:solidFill>
                  <a:schemeClr val="bg2">
                    <a:lumMod val="50000"/>
                  </a:schemeClr>
                </a:solidFill>
              </a:rPr>
            </a:br>
            <a:r>
              <a:rPr lang="en-US" dirty="0" smtClean="0">
                <a:solidFill>
                  <a:schemeClr val="bg2">
                    <a:lumMod val="50000"/>
                  </a:schemeClr>
                </a:solidFill>
              </a:rPr>
              <a:t>When Communicating with Others</a:t>
            </a:r>
            <a:endParaRPr lang="en-US" dirty="0"/>
          </a:p>
        </p:txBody>
      </p:sp>
      <p:sp>
        <p:nvSpPr>
          <p:cNvPr id="3" name="Content Placeholder 2"/>
          <p:cNvSpPr>
            <a:spLocks noGrp="1"/>
          </p:cNvSpPr>
          <p:nvPr>
            <p:ph idx="1"/>
          </p:nvPr>
        </p:nvSpPr>
        <p:spPr>
          <a:xfrm>
            <a:off x="457200" y="1600200"/>
            <a:ext cx="8229600" cy="4953000"/>
          </a:xfrm>
        </p:spPr>
        <p:txBody>
          <a:bodyPr>
            <a:normAutofit fontScale="92500"/>
          </a:bodyPr>
          <a:lstStyle/>
          <a:p>
            <a:r>
              <a:rPr lang="en-US" dirty="0" smtClean="0">
                <a:solidFill>
                  <a:schemeClr val="bg2">
                    <a:lumMod val="50000"/>
                  </a:schemeClr>
                </a:solidFill>
              </a:rPr>
              <a:t>Step 6: Emotional Mirroring Exercise</a:t>
            </a:r>
          </a:p>
          <a:p>
            <a:pPr lvl="1"/>
            <a:r>
              <a:rPr lang="en-US" dirty="0" smtClean="0">
                <a:solidFill>
                  <a:schemeClr val="bg2">
                    <a:lumMod val="50000"/>
                  </a:schemeClr>
                </a:solidFill>
              </a:rPr>
              <a:t>INSTRUCTIONS: Find a partner who is experiencing an emotion.</a:t>
            </a:r>
          </a:p>
          <a:p>
            <a:pPr lvl="2"/>
            <a:r>
              <a:rPr lang="en-US" dirty="0" smtClean="0">
                <a:solidFill>
                  <a:schemeClr val="bg2">
                    <a:lumMod val="50000"/>
                  </a:schemeClr>
                </a:solidFill>
              </a:rPr>
              <a:t>Gather as much information as you can about their situation.  </a:t>
            </a:r>
          </a:p>
          <a:p>
            <a:pPr lvl="2"/>
            <a:r>
              <a:rPr lang="en-US" dirty="0" smtClean="0">
                <a:solidFill>
                  <a:schemeClr val="bg2">
                    <a:lumMod val="50000"/>
                  </a:schemeClr>
                </a:solidFill>
              </a:rPr>
              <a:t>What is causing their emotions?</a:t>
            </a:r>
          </a:p>
          <a:p>
            <a:pPr lvl="2"/>
            <a:r>
              <a:rPr lang="en-US" dirty="0" smtClean="0">
                <a:solidFill>
                  <a:schemeClr val="bg2">
                    <a:lumMod val="50000"/>
                  </a:schemeClr>
                </a:solidFill>
              </a:rPr>
              <a:t>Find a private spot and try to mirror them, from memory. Mirror their body position, posture, tone, speech volume, gestures, and facial expressions.</a:t>
            </a:r>
          </a:p>
          <a:p>
            <a:pPr lvl="2"/>
            <a:r>
              <a:rPr lang="en-US" dirty="0" smtClean="0">
                <a:solidFill>
                  <a:schemeClr val="bg2">
                    <a:lumMod val="50000"/>
                  </a:schemeClr>
                </a:solidFill>
              </a:rPr>
              <a:t>Determine how you feel and try to draw conclusions about how your partner might be feeling and how the situation they are experiencing might impact someone else in their shoes.</a:t>
            </a:r>
            <a:endParaRPr lang="en-US" dirty="0">
              <a:solidFill>
                <a:schemeClr val="bg2">
                  <a:lumMod val="50000"/>
                </a:schemeClr>
              </a:solidFill>
            </a:endParaRPr>
          </a:p>
        </p:txBody>
      </p:sp>
    </p:spTree>
    <p:extLst>
      <p:ext uri="{BB962C8B-B14F-4D97-AF65-F5344CB8AC3E}">
        <p14:creationId xmlns:p14="http://schemas.microsoft.com/office/powerpoint/2010/main" val="179186197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normAutofit fontScale="90000"/>
          </a:bodyPr>
          <a:lstStyle/>
          <a:p>
            <a:r>
              <a:rPr lang="en-US" dirty="0" smtClean="0">
                <a:solidFill>
                  <a:schemeClr val="bg2">
                    <a:lumMod val="50000"/>
                  </a:schemeClr>
                </a:solidFill>
              </a:rPr>
              <a:t>Demonstrate Empathy</a:t>
            </a:r>
            <a:br>
              <a:rPr lang="en-US" dirty="0" smtClean="0">
                <a:solidFill>
                  <a:schemeClr val="bg2">
                    <a:lumMod val="50000"/>
                  </a:schemeClr>
                </a:solidFill>
              </a:rPr>
            </a:br>
            <a:r>
              <a:rPr lang="en-US" dirty="0" smtClean="0">
                <a:solidFill>
                  <a:schemeClr val="bg2">
                    <a:lumMod val="50000"/>
                  </a:schemeClr>
                </a:solidFill>
              </a:rPr>
              <a:t>When Communicating with Others</a:t>
            </a:r>
            <a:endParaRPr lang="en-US" dirty="0"/>
          </a:p>
        </p:txBody>
      </p:sp>
      <p:sp>
        <p:nvSpPr>
          <p:cNvPr id="3" name="Content Placeholder 2"/>
          <p:cNvSpPr>
            <a:spLocks noGrp="1"/>
          </p:cNvSpPr>
          <p:nvPr>
            <p:ph idx="1"/>
          </p:nvPr>
        </p:nvSpPr>
        <p:spPr/>
        <p:txBody>
          <a:bodyPr>
            <a:normAutofit lnSpcReduction="10000"/>
          </a:bodyPr>
          <a:lstStyle/>
          <a:p>
            <a:pPr marL="0" indent="0">
              <a:buNone/>
            </a:pPr>
            <a:endParaRPr lang="en-US" dirty="0" smtClean="0">
              <a:solidFill>
                <a:schemeClr val="bg2">
                  <a:lumMod val="50000"/>
                </a:schemeClr>
              </a:solidFill>
            </a:endParaRPr>
          </a:p>
          <a:p>
            <a:pPr marL="0" indent="0">
              <a:buNone/>
            </a:pPr>
            <a:r>
              <a:rPr lang="en-US" dirty="0" smtClean="0">
                <a:solidFill>
                  <a:schemeClr val="bg2">
                    <a:lumMod val="50000"/>
                  </a:schemeClr>
                </a:solidFill>
              </a:rPr>
              <a:t>Empathy</a:t>
            </a:r>
            <a:r>
              <a:rPr lang="en-US" dirty="0" smtClean="0">
                <a:solidFill>
                  <a:schemeClr val="bg2">
                    <a:lumMod val="50000"/>
                  </a:schemeClr>
                </a:solidFill>
              </a:rPr>
              <a:t>, although very important in communicating with others, </a:t>
            </a:r>
            <a:r>
              <a:rPr lang="en-US" dirty="0" smtClean="0">
                <a:solidFill>
                  <a:schemeClr val="bg2">
                    <a:lumMod val="50000"/>
                  </a:schemeClr>
                </a:solidFill>
              </a:rPr>
              <a:t>isn’t </a:t>
            </a:r>
            <a:r>
              <a:rPr lang="en-US" dirty="0" smtClean="0">
                <a:solidFill>
                  <a:schemeClr val="bg2">
                    <a:lumMod val="50000"/>
                  </a:schemeClr>
                </a:solidFill>
              </a:rPr>
              <a:t>just about the other person.  Practicing empathy not only benefits the receiver, but also the sender.  Studies show that people who practice empathy are more confident, sensitive, and assertive. So go ahead... </a:t>
            </a:r>
            <a:endParaRPr lang="en-US" dirty="0" smtClean="0">
              <a:solidFill>
                <a:schemeClr val="bg2">
                  <a:lumMod val="50000"/>
                </a:schemeClr>
              </a:solidFill>
            </a:endParaRPr>
          </a:p>
          <a:p>
            <a:pPr marL="0" indent="0" algn="ctr">
              <a:buNone/>
            </a:pPr>
            <a:r>
              <a:rPr lang="en-US" dirty="0" smtClean="0">
                <a:solidFill>
                  <a:schemeClr val="bg2">
                    <a:lumMod val="50000"/>
                  </a:schemeClr>
                </a:solidFill>
              </a:rPr>
              <a:t>demonstrate </a:t>
            </a:r>
            <a:r>
              <a:rPr lang="en-US" dirty="0" smtClean="0">
                <a:solidFill>
                  <a:schemeClr val="bg2">
                    <a:lumMod val="50000"/>
                  </a:schemeClr>
                </a:solidFill>
              </a:rPr>
              <a:t>empathy.</a:t>
            </a:r>
            <a:endParaRPr lang="en-US" dirty="0">
              <a:solidFill>
                <a:schemeClr val="bg2">
                  <a:lumMod val="50000"/>
                </a:schemeClr>
              </a:solidFill>
            </a:endParaRPr>
          </a:p>
        </p:txBody>
      </p:sp>
    </p:spTree>
    <p:extLst>
      <p:ext uri="{BB962C8B-B14F-4D97-AF65-F5344CB8AC3E}">
        <p14:creationId xmlns:p14="http://schemas.microsoft.com/office/powerpoint/2010/main" val="1791861977"/>
      </p:ext>
    </p:extLst>
  </p:cSld>
  <p:clrMapOvr>
    <a:masterClrMapping/>
  </p:clrMapOvr>
</p:sld>
</file>

<file path=ppt/theme/theme1.xml><?xml version="1.0" encoding="utf-8"?>
<a:theme xmlns:a="http://schemas.openxmlformats.org/drawingml/2006/main" name="Office Theme">
  <a:themeElements>
    <a:clrScheme name="Opulent">
      <a:dk1>
        <a:sysClr val="windowText" lastClr="000000"/>
      </a:dk1>
      <a:lt1>
        <a:sysClr val="window" lastClr="FFFFFF"/>
      </a:lt1>
      <a:dk2>
        <a:srgbClr val="B13F9A"/>
      </a:dk2>
      <a:lt2>
        <a:srgbClr val="F4E7ED"/>
      </a:lt2>
      <a:accent1>
        <a:srgbClr val="B83D68"/>
      </a:accent1>
      <a:accent2>
        <a:srgbClr val="AC66BB"/>
      </a:accent2>
      <a:accent3>
        <a:srgbClr val="DE6C36"/>
      </a:accent3>
      <a:accent4>
        <a:srgbClr val="F9B639"/>
      </a:accent4>
      <a:accent5>
        <a:srgbClr val="CF6DA4"/>
      </a:accent5>
      <a:accent6>
        <a:srgbClr val="FA8D3D"/>
      </a:accent6>
      <a:hlink>
        <a:srgbClr val="FFDE66"/>
      </a:hlink>
      <a:folHlink>
        <a:srgbClr val="D490C5"/>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16</TotalTime>
  <Words>932</Words>
  <Application>Microsoft Office PowerPoint</Application>
  <PresentationFormat>On-screen Show (4:3)</PresentationFormat>
  <Paragraphs>67</Paragraphs>
  <Slides>10</Slides>
  <Notes>0</Notes>
  <HiddenSlides>0</HiddenSlides>
  <MMClips>0</MMClips>
  <ScaleCrop>false</ScaleCrop>
  <HeadingPairs>
    <vt:vector size="4" baseType="variant">
      <vt:variant>
        <vt:lpstr>Theme</vt:lpstr>
      </vt:variant>
      <vt:variant>
        <vt:i4>1</vt:i4>
      </vt:variant>
      <vt:variant>
        <vt:lpstr>Slide Titles</vt:lpstr>
      </vt:variant>
      <vt:variant>
        <vt:i4>10</vt:i4>
      </vt:variant>
    </vt:vector>
  </HeadingPairs>
  <TitlesOfParts>
    <vt:vector size="11" baseType="lpstr">
      <vt:lpstr>Office Theme</vt:lpstr>
      <vt:lpstr>Demonstrate Empathy When Communicating with Others</vt:lpstr>
      <vt:lpstr>Demonstrate Empathy When Communicating with Others</vt:lpstr>
      <vt:lpstr>Demonstrate Empathy When Communicating with Others</vt:lpstr>
      <vt:lpstr>Demonstrate Empathy When Communicating with Others</vt:lpstr>
      <vt:lpstr>Demonstrate Empathy When Communicating with Others</vt:lpstr>
      <vt:lpstr>Demonstrate Empathy When Communicating with Others</vt:lpstr>
      <vt:lpstr>Demonstrate Empathy When Communicating with Others</vt:lpstr>
      <vt:lpstr>Demonstrate Empathy When Communicating with Others</vt:lpstr>
      <vt:lpstr>Demonstrate Empathy When Communicating with Others</vt:lpstr>
      <vt:lpstr>Demonstrate Empathy When Communicating with Others</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Demonstrate Empathy When Communicating with Others</dc:title>
  <dc:creator>Windows User</dc:creator>
  <cp:lastModifiedBy>Windows User</cp:lastModifiedBy>
  <cp:revision>4</cp:revision>
  <dcterms:created xsi:type="dcterms:W3CDTF">2013-10-14T20:23:59Z</dcterms:created>
  <dcterms:modified xsi:type="dcterms:W3CDTF">2014-11-17T19:29:25Z</dcterms:modified>
</cp:coreProperties>
</file>

<file path=docProps/thumbnail.jpeg>
</file>