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03A05D8-0F22-4DD8-B3D6-2814C42D3338}"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3565933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3A05D8-0F22-4DD8-B3D6-2814C42D3338}"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18157721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3A05D8-0F22-4DD8-B3D6-2814C42D3338}"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9749943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3A05D8-0F22-4DD8-B3D6-2814C42D3338}"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4392077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03A05D8-0F22-4DD8-B3D6-2814C42D3338}"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40229658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03A05D8-0F22-4DD8-B3D6-2814C42D3338}"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19012639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03A05D8-0F22-4DD8-B3D6-2814C42D3338}"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24544080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03A05D8-0F22-4DD8-B3D6-2814C42D3338}"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18838160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03A05D8-0F22-4DD8-B3D6-2814C42D3338}"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21618458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03A05D8-0F22-4DD8-B3D6-2814C42D3338}"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34765416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03A05D8-0F22-4DD8-B3D6-2814C42D3338}"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07B68C-AB2B-4E7E-A7AB-A35FDE20057C}" type="slidenum">
              <a:rPr lang="en-US" smtClean="0"/>
              <a:t>‹#›</a:t>
            </a:fld>
            <a:endParaRPr lang="en-US"/>
          </a:p>
        </p:txBody>
      </p:sp>
    </p:spTree>
    <p:extLst>
      <p:ext uri="{BB962C8B-B14F-4D97-AF65-F5344CB8AC3E}">
        <p14:creationId xmlns:p14="http://schemas.microsoft.com/office/powerpoint/2010/main" val="29678076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alpha val="8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03A05D8-0F22-4DD8-B3D6-2814C42D3338}"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07B68C-AB2B-4E7E-A7AB-A35FDE20057C}" type="slidenum">
              <a:rPr lang="en-US" smtClean="0"/>
              <a:t>‹#›</a:t>
            </a:fld>
            <a:endParaRPr lang="en-US"/>
          </a:p>
        </p:txBody>
      </p:sp>
    </p:spTree>
    <p:extLst>
      <p:ext uri="{BB962C8B-B14F-4D97-AF65-F5344CB8AC3E}">
        <p14:creationId xmlns:p14="http://schemas.microsoft.com/office/powerpoint/2010/main" val="3497928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effectLst/>
              </a:rPr>
              <a:t>Cultural Competence</a:t>
            </a:r>
            <a:endParaRPr lang="en-US" dirty="0">
              <a:solidFill>
                <a:schemeClr val="accent2">
                  <a:lumMod val="50000"/>
                </a:schemeClr>
              </a:solidFill>
              <a:effectLst/>
            </a:endParaRPr>
          </a:p>
        </p:txBody>
      </p:sp>
    </p:spTree>
    <p:extLst>
      <p:ext uri="{BB962C8B-B14F-4D97-AF65-F5344CB8AC3E}">
        <p14:creationId xmlns:p14="http://schemas.microsoft.com/office/powerpoint/2010/main" val="37067195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105400"/>
          </a:xfrm>
        </p:spPr>
        <p:txBody>
          <a:bodyPr>
            <a:normAutofit fontScale="92500" lnSpcReduction="10000"/>
          </a:bodyPr>
          <a:lstStyle/>
          <a:p>
            <a:r>
              <a:rPr lang="en-US" dirty="0" smtClean="0">
                <a:solidFill>
                  <a:schemeClr val="accent2">
                    <a:lumMod val="50000"/>
                  </a:schemeClr>
                </a:solidFill>
              </a:rPr>
              <a:t>“If the United States is a melting pot, the cultural stew still has a lot of lumps.” --Caring for Patients from Different Cultures by Geri-Ann </a:t>
            </a:r>
            <a:r>
              <a:rPr lang="en-US" dirty="0" err="1" smtClean="0">
                <a:solidFill>
                  <a:schemeClr val="accent2">
                    <a:lumMod val="50000"/>
                  </a:schemeClr>
                </a:solidFill>
              </a:rPr>
              <a:t>Galanti</a:t>
            </a:r>
            <a:endParaRPr lang="en-US" dirty="0" smtClean="0">
              <a:solidFill>
                <a:schemeClr val="accent2">
                  <a:lumMod val="50000"/>
                </a:schemeClr>
              </a:solidFill>
            </a:endParaRPr>
          </a:p>
          <a:p>
            <a:r>
              <a:rPr lang="en-US" dirty="0" smtClean="0">
                <a:solidFill>
                  <a:schemeClr val="accent2">
                    <a:lumMod val="50000"/>
                  </a:schemeClr>
                </a:solidFill>
              </a:rPr>
              <a:t>A process of learning that leads to an ability to effectively respond to the challenges and opportunities posed by the presence of social cultural diversity in the system.</a:t>
            </a:r>
          </a:p>
          <a:p>
            <a:r>
              <a:rPr lang="en-US" dirty="0" smtClean="0">
                <a:solidFill>
                  <a:schemeClr val="accent2">
                    <a:lumMod val="50000"/>
                  </a:schemeClr>
                </a:solidFill>
              </a:rPr>
              <a:t>Pathway to Cultural Competence</a:t>
            </a:r>
          </a:p>
          <a:p>
            <a:pPr lvl="1"/>
            <a:r>
              <a:rPr lang="en-US" dirty="0" smtClean="0">
                <a:solidFill>
                  <a:schemeClr val="accent2">
                    <a:lumMod val="50000"/>
                  </a:schemeClr>
                </a:solidFill>
              </a:rPr>
              <a:t>Learn about</a:t>
            </a:r>
          </a:p>
          <a:p>
            <a:pPr lvl="1"/>
            <a:r>
              <a:rPr lang="en-US" dirty="0" smtClean="0">
                <a:solidFill>
                  <a:schemeClr val="accent2">
                    <a:lumMod val="50000"/>
                  </a:schemeClr>
                </a:solidFill>
              </a:rPr>
              <a:t>Understand</a:t>
            </a:r>
          </a:p>
          <a:p>
            <a:pPr lvl="1"/>
            <a:r>
              <a:rPr lang="en-US" dirty="0" smtClean="0">
                <a:solidFill>
                  <a:schemeClr val="accent2">
                    <a:lumMod val="50000"/>
                  </a:schemeClr>
                </a:solidFill>
              </a:rPr>
              <a:t>Respect the values and beliefs of others.</a:t>
            </a:r>
            <a:endParaRPr lang="en-US" dirty="0">
              <a:solidFill>
                <a:schemeClr val="accent2">
                  <a:lumMod val="50000"/>
                </a:schemeClr>
              </a:solidFill>
            </a:endParaRPr>
          </a:p>
        </p:txBody>
      </p:sp>
      <p:sp>
        <p:nvSpPr>
          <p:cNvPr id="4" name="Title 1"/>
          <p:cNvSpPr txBox="1">
            <a:spLocks/>
          </p:cNvSpPr>
          <p:nvPr/>
        </p:nvSpPr>
        <p:spPr>
          <a:xfrm>
            <a:off x="685800" y="76200"/>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50000"/>
                  </a:schemeClr>
                </a:solidFill>
              </a:rPr>
              <a:t>Cultural Competence</a:t>
            </a:r>
            <a:endParaRPr lang="en-US" dirty="0">
              <a:solidFill>
                <a:schemeClr val="accent2">
                  <a:lumMod val="50000"/>
                </a:schemeClr>
              </a:solidFill>
            </a:endParaRPr>
          </a:p>
        </p:txBody>
      </p:sp>
    </p:spTree>
    <p:extLst>
      <p:ext uri="{BB962C8B-B14F-4D97-AF65-F5344CB8AC3E}">
        <p14:creationId xmlns:p14="http://schemas.microsoft.com/office/powerpoint/2010/main" val="156663433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105400"/>
          </a:xfrm>
        </p:spPr>
        <p:txBody>
          <a:bodyPr>
            <a:normAutofit fontScale="85000" lnSpcReduction="20000"/>
          </a:bodyPr>
          <a:lstStyle/>
          <a:p>
            <a:r>
              <a:rPr lang="en-US" dirty="0" smtClean="0">
                <a:solidFill>
                  <a:schemeClr val="accent2">
                    <a:lumMod val="50000"/>
                  </a:schemeClr>
                </a:solidFill>
              </a:rPr>
              <a:t>According to the US </a:t>
            </a:r>
            <a:r>
              <a:rPr lang="en-US" dirty="0" err="1" smtClean="0">
                <a:solidFill>
                  <a:schemeClr val="accent2">
                    <a:lumMod val="50000"/>
                  </a:schemeClr>
                </a:solidFill>
              </a:rPr>
              <a:t>Dept</a:t>
            </a:r>
            <a:r>
              <a:rPr lang="en-US" dirty="0" smtClean="0">
                <a:solidFill>
                  <a:schemeClr val="accent2">
                    <a:lumMod val="50000"/>
                  </a:schemeClr>
                </a:solidFill>
              </a:rPr>
              <a:t> of Health &amp; Human Services, Office of Minority Health, "Cultural and linguistic competence is a set of congruent behaviors, attitudes, and policies that come together in a system, agency, or among professionals that enables effective work in cross-cultural situations. 'Culture' refers to integrated patterns of human behavior that include the language, thoughts, communications, actions, customs, beliefs, values, and institutions of racial, ethnic, religious, or social groups. 'Competence' implies having the capacity to function effectively as an individual and an organization within the context of the cultural beliefs, behaviors, and needs presented by consumers and their communities." (Adapted from Cross, 1989)</a:t>
            </a:r>
            <a:endParaRPr lang="en-US" dirty="0">
              <a:solidFill>
                <a:schemeClr val="accent2">
                  <a:lumMod val="50000"/>
                </a:schemeClr>
              </a:solidFill>
            </a:endParaRPr>
          </a:p>
        </p:txBody>
      </p:sp>
      <p:sp>
        <p:nvSpPr>
          <p:cNvPr id="4" name="Title 1"/>
          <p:cNvSpPr txBox="1">
            <a:spLocks/>
          </p:cNvSpPr>
          <p:nvPr/>
        </p:nvSpPr>
        <p:spPr>
          <a:xfrm>
            <a:off x="685800" y="76200"/>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2">
                    <a:lumMod val="50000"/>
                  </a:schemeClr>
                </a:solidFill>
              </a:rPr>
              <a:t>What is Cultural Competence</a:t>
            </a:r>
            <a:endParaRPr lang="en-US" dirty="0">
              <a:solidFill>
                <a:schemeClr val="accent2">
                  <a:lumMod val="50000"/>
                </a:schemeClr>
              </a:solidFill>
            </a:endParaRPr>
          </a:p>
        </p:txBody>
      </p:sp>
    </p:spTree>
    <p:extLst>
      <p:ext uri="{BB962C8B-B14F-4D97-AF65-F5344CB8AC3E}">
        <p14:creationId xmlns:p14="http://schemas.microsoft.com/office/powerpoint/2010/main" val="41753678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solidFill>
                  <a:schemeClr val="accent2">
                    <a:lumMod val="50000"/>
                  </a:schemeClr>
                </a:solidFill>
              </a:rPr>
              <a:t>To be culturally competent doesn't mean you are an authority in the values and beliefs of every culture. What it means is that you hold a deep respect for cultural differences, and are eager to learn, and willing to accept that there are many ways of viewing the world.  </a:t>
            </a:r>
            <a:r>
              <a:rPr lang="en-US" dirty="0" err="1" smtClean="0">
                <a:solidFill>
                  <a:schemeClr val="accent2">
                    <a:lumMod val="50000"/>
                  </a:schemeClr>
                </a:solidFill>
              </a:rPr>
              <a:t>Okokon</a:t>
            </a:r>
            <a:r>
              <a:rPr lang="en-US" dirty="0" smtClean="0">
                <a:solidFill>
                  <a:schemeClr val="accent2">
                    <a:lumMod val="50000"/>
                  </a:schemeClr>
                </a:solidFill>
              </a:rPr>
              <a:t> O. </a:t>
            </a:r>
            <a:r>
              <a:rPr lang="en-US" dirty="0" err="1" smtClean="0">
                <a:solidFill>
                  <a:schemeClr val="accent2">
                    <a:lumMod val="50000"/>
                  </a:schemeClr>
                </a:solidFill>
              </a:rPr>
              <a:t>Udo</a:t>
            </a:r>
            <a:endParaRPr lang="en-US" dirty="0">
              <a:solidFill>
                <a:schemeClr val="accent2">
                  <a:lumMod val="50000"/>
                </a:schemeClr>
              </a:solidFill>
            </a:endParaRPr>
          </a:p>
        </p:txBody>
      </p:sp>
      <p:sp>
        <p:nvSpPr>
          <p:cNvPr id="4" name="Title 1"/>
          <p:cNvSpPr txBox="1">
            <a:spLocks/>
          </p:cNvSpPr>
          <p:nvPr/>
        </p:nvSpPr>
        <p:spPr>
          <a:xfrm>
            <a:off x="685800" y="76200"/>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50000"/>
                  </a:schemeClr>
                </a:solidFill>
              </a:rPr>
              <a:t>Cultural Competence</a:t>
            </a:r>
            <a:endParaRPr lang="en-US" dirty="0">
              <a:solidFill>
                <a:schemeClr val="accent2">
                  <a:lumMod val="50000"/>
                </a:schemeClr>
              </a:solidFill>
            </a:endParaRPr>
          </a:p>
        </p:txBody>
      </p:sp>
    </p:spTree>
    <p:extLst>
      <p:ext uri="{BB962C8B-B14F-4D97-AF65-F5344CB8AC3E}">
        <p14:creationId xmlns:p14="http://schemas.microsoft.com/office/powerpoint/2010/main" val="41753678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273</Words>
  <Application>Microsoft Office PowerPoint</Application>
  <PresentationFormat>On-screen Show (4:3)</PresentationFormat>
  <Paragraphs>12</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Office Theme</vt:lpstr>
      <vt:lpstr>Cultural Competence</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Cultural Competence</dc:title>
  <dc:creator>Windows User</dc:creator>
  <cp:lastModifiedBy>Windows User</cp:lastModifiedBy>
  <cp:revision>2</cp:revision>
  <dcterms:created xsi:type="dcterms:W3CDTF">2013-10-14T17:52:18Z</dcterms:created>
  <dcterms:modified xsi:type="dcterms:W3CDTF">2013-10-14T18:03:36Z</dcterms:modified>
</cp:coreProperties>
</file>

<file path=docProps/thumbnail.jpeg>
</file>