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84" r:id="rId1"/>
  </p:sldMasterIdLst>
  <p:sldIdLst>
    <p:sldId id="256" r:id="rId2"/>
    <p:sldId id="257" r:id="rId3"/>
    <p:sldId id="258" r:id="rId4"/>
    <p:sldId id="259" r:id="rId5"/>
    <p:sldId id="260" r:id="rId6"/>
    <p:sldId id="261" r:id="rId7"/>
    <p:sldId id="262" r:id="rId8"/>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69" d="100"/>
          <a:sy n="69" d="100"/>
        </p:scale>
        <p:origin x="-546" y="-96"/>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2C7E3AF2-9288-4B2F-903F-713E243E3DAA}" type="datetimeFigureOut">
              <a:rPr lang="en-US" smtClean="0"/>
              <a:t>10/14/2013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A359276-2039-4395-BA6A-E5874C1BFA71}" type="slidenum">
              <a:rPr lang="en-US" smtClean="0"/>
              <a:t>‹#›</a:t>
            </a:fld>
            <a:endParaRPr lang="en-US"/>
          </a:p>
        </p:txBody>
      </p:sp>
    </p:spTree>
    <p:extLst>
      <p:ext uri="{BB962C8B-B14F-4D97-AF65-F5344CB8AC3E}">
        <p14:creationId xmlns:p14="http://schemas.microsoft.com/office/powerpoint/2010/main" val="311816477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2C7E3AF2-9288-4B2F-903F-713E243E3DAA}" type="datetimeFigureOut">
              <a:rPr lang="en-US" smtClean="0"/>
              <a:t>10/14/2013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A359276-2039-4395-BA6A-E5874C1BFA71}" type="slidenum">
              <a:rPr lang="en-US" smtClean="0"/>
              <a:t>‹#›</a:t>
            </a:fld>
            <a:endParaRPr lang="en-US"/>
          </a:p>
        </p:txBody>
      </p:sp>
    </p:spTree>
    <p:extLst>
      <p:ext uri="{BB962C8B-B14F-4D97-AF65-F5344CB8AC3E}">
        <p14:creationId xmlns:p14="http://schemas.microsoft.com/office/powerpoint/2010/main" val="361055593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2C7E3AF2-9288-4B2F-903F-713E243E3DAA}" type="datetimeFigureOut">
              <a:rPr lang="en-US" smtClean="0"/>
              <a:t>10/14/2013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A359276-2039-4395-BA6A-E5874C1BFA71}" type="slidenum">
              <a:rPr lang="en-US" smtClean="0"/>
              <a:t>‹#›</a:t>
            </a:fld>
            <a:endParaRPr lang="en-US"/>
          </a:p>
        </p:txBody>
      </p:sp>
    </p:spTree>
    <p:extLst>
      <p:ext uri="{BB962C8B-B14F-4D97-AF65-F5344CB8AC3E}">
        <p14:creationId xmlns:p14="http://schemas.microsoft.com/office/powerpoint/2010/main" val="177630263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2C7E3AF2-9288-4B2F-903F-713E243E3DAA}" type="datetimeFigureOut">
              <a:rPr lang="en-US" smtClean="0"/>
              <a:t>10/14/2013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A359276-2039-4395-BA6A-E5874C1BFA71}" type="slidenum">
              <a:rPr lang="en-US" smtClean="0"/>
              <a:t>‹#›</a:t>
            </a:fld>
            <a:endParaRPr lang="en-US"/>
          </a:p>
        </p:txBody>
      </p:sp>
    </p:spTree>
    <p:extLst>
      <p:ext uri="{BB962C8B-B14F-4D97-AF65-F5344CB8AC3E}">
        <p14:creationId xmlns:p14="http://schemas.microsoft.com/office/powerpoint/2010/main" val="393688088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2C7E3AF2-9288-4B2F-903F-713E243E3DAA}" type="datetimeFigureOut">
              <a:rPr lang="en-US" smtClean="0"/>
              <a:t>10/14/2013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A359276-2039-4395-BA6A-E5874C1BFA71}" type="slidenum">
              <a:rPr lang="en-US" smtClean="0"/>
              <a:t>‹#›</a:t>
            </a:fld>
            <a:endParaRPr lang="en-US"/>
          </a:p>
        </p:txBody>
      </p:sp>
    </p:spTree>
    <p:extLst>
      <p:ext uri="{BB962C8B-B14F-4D97-AF65-F5344CB8AC3E}">
        <p14:creationId xmlns:p14="http://schemas.microsoft.com/office/powerpoint/2010/main" val="135543752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2C7E3AF2-9288-4B2F-903F-713E243E3DAA}" type="datetimeFigureOut">
              <a:rPr lang="en-US" smtClean="0"/>
              <a:t>10/14/2013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7A359276-2039-4395-BA6A-E5874C1BFA71}" type="slidenum">
              <a:rPr lang="en-US" smtClean="0"/>
              <a:t>‹#›</a:t>
            </a:fld>
            <a:endParaRPr lang="en-US"/>
          </a:p>
        </p:txBody>
      </p:sp>
    </p:spTree>
    <p:extLst>
      <p:ext uri="{BB962C8B-B14F-4D97-AF65-F5344CB8AC3E}">
        <p14:creationId xmlns:p14="http://schemas.microsoft.com/office/powerpoint/2010/main" val="428931094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2C7E3AF2-9288-4B2F-903F-713E243E3DAA}" type="datetimeFigureOut">
              <a:rPr lang="en-US" smtClean="0"/>
              <a:t>10/14/2013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7A359276-2039-4395-BA6A-E5874C1BFA71}" type="slidenum">
              <a:rPr lang="en-US" smtClean="0"/>
              <a:t>‹#›</a:t>
            </a:fld>
            <a:endParaRPr lang="en-US"/>
          </a:p>
        </p:txBody>
      </p:sp>
    </p:spTree>
    <p:extLst>
      <p:ext uri="{BB962C8B-B14F-4D97-AF65-F5344CB8AC3E}">
        <p14:creationId xmlns:p14="http://schemas.microsoft.com/office/powerpoint/2010/main" val="227064111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2C7E3AF2-9288-4B2F-903F-713E243E3DAA}" type="datetimeFigureOut">
              <a:rPr lang="en-US" smtClean="0"/>
              <a:t>10/14/2013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7A359276-2039-4395-BA6A-E5874C1BFA71}" type="slidenum">
              <a:rPr lang="en-US" smtClean="0"/>
              <a:t>‹#›</a:t>
            </a:fld>
            <a:endParaRPr lang="en-US"/>
          </a:p>
        </p:txBody>
      </p:sp>
    </p:spTree>
    <p:extLst>
      <p:ext uri="{BB962C8B-B14F-4D97-AF65-F5344CB8AC3E}">
        <p14:creationId xmlns:p14="http://schemas.microsoft.com/office/powerpoint/2010/main" val="35732189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2C7E3AF2-9288-4B2F-903F-713E243E3DAA}" type="datetimeFigureOut">
              <a:rPr lang="en-US" smtClean="0"/>
              <a:t>10/14/2013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7A359276-2039-4395-BA6A-E5874C1BFA71}" type="slidenum">
              <a:rPr lang="en-US" smtClean="0"/>
              <a:t>‹#›</a:t>
            </a:fld>
            <a:endParaRPr lang="en-US"/>
          </a:p>
        </p:txBody>
      </p:sp>
    </p:spTree>
    <p:extLst>
      <p:ext uri="{BB962C8B-B14F-4D97-AF65-F5344CB8AC3E}">
        <p14:creationId xmlns:p14="http://schemas.microsoft.com/office/powerpoint/2010/main" val="276886400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2C7E3AF2-9288-4B2F-903F-713E243E3DAA}" type="datetimeFigureOut">
              <a:rPr lang="en-US" smtClean="0"/>
              <a:t>10/14/2013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7A359276-2039-4395-BA6A-E5874C1BFA71}" type="slidenum">
              <a:rPr lang="en-US" smtClean="0"/>
              <a:t>‹#›</a:t>
            </a:fld>
            <a:endParaRPr lang="en-US"/>
          </a:p>
        </p:txBody>
      </p:sp>
    </p:spTree>
    <p:extLst>
      <p:ext uri="{BB962C8B-B14F-4D97-AF65-F5344CB8AC3E}">
        <p14:creationId xmlns:p14="http://schemas.microsoft.com/office/powerpoint/2010/main" val="367191938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2C7E3AF2-9288-4B2F-903F-713E243E3DAA}" type="datetimeFigureOut">
              <a:rPr lang="en-US" smtClean="0"/>
              <a:t>10/14/2013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7A359276-2039-4395-BA6A-E5874C1BFA71}" type="slidenum">
              <a:rPr lang="en-US" smtClean="0"/>
              <a:t>‹#›</a:t>
            </a:fld>
            <a:endParaRPr lang="en-US"/>
          </a:p>
        </p:txBody>
      </p:sp>
    </p:spTree>
    <p:extLst>
      <p:ext uri="{BB962C8B-B14F-4D97-AF65-F5344CB8AC3E}">
        <p14:creationId xmlns:p14="http://schemas.microsoft.com/office/powerpoint/2010/main" val="267183065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tx2">
            <a:lumMod val="50000"/>
            <a:lumOff val="50000"/>
          </a:schemeClr>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2C7E3AF2-9288-4B2F-903F-713E243E3DAA}" type="datetimeFigureOut">
              <a:rPr lang="en-US" smtClean="0"/>
              <a:t>10/14/2013</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7A359276-2039-4395-BA6A-E5874C1BFA71}" type="slidenum">
              <a:rPr lang="en-US" smtClean="0"/>
              <a:t>‹#›</a:t>
            </a:fld>
            <a:endParaRPr lang="en-US"/>
          </a:p>
        </p:txBody>
      </p:sp>
    </p:spTree>
    <p:extLst>
      <p:ext uri="{BB962C8B-B14F-4D97-AF65-F5344CB8AC3E}">
        <p14:creationId xmlns:p14="http://schemas.microsoft.com/office/powerpoint/2010/main" val="4071503885"/>
      </p:ext>
    </p:extLst>
  </p:cSld>
  <p:clrMap bg1="lt1" tx1="dk1" bg2="lt2" tx2="dk2" accent1="accent1" accent2="accent2" accent3="accent3" accent4="accent4" accent5="accent5" accent6="accent6" hlink="hlink" folHlink="folHlink"/>
  <p:sldLayoutIdLst>
    <p:sldLayoutId id="2147483685" r:id="rId1"/>
    <p:sldLayoutId id="2147483686" r:id="rId2"/>
    <p:sldLayoutId id="2147483687" r:id="rId3"/>
    <p:sldLayoutId id="2147483688" r:id="rId4"/>
    <p:sldLayoutId id="2147483689" r:id="rId5"/>
    <p:sldLayoutId id="2147483690" r:id="rId6"/>
    <p:sldLayoutId id="2147483691" r:id="rId7"/>
    <p:sldLayoutId id="2147483692" r:id="rId8"/>
    <p:sldLayoutId id="2147483693" r:id="rId9"/>
    <p:sldLayoutId id="2147483694" r:id="rId10"/>
    <p:sldLayoutId id="2147483695"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style>
          <a:lnRef idx="2">
            <a:schemeClr val="accent6"/>
          </a:lnRef>
          <a:fillRef idx="1">
            <a:schemeClr val="lt1"/>
          </a:fillRef>
          <a:effectRef idx="0">
            <a:schemeClr val="accent6"/>
          </a:effectRef>
          <a:fontRef idx="minor">
            <a:schemeClr val="dk1"/>
          </a:fontRef>
        </p:style>
        <p:txBody>
          <a:bodyPr/>
          <a:lstStyle/>
          <a:p>
            <a:r>
              <a:rPr lang="en-US" dirty="0" smtClean="0"/>
              <a:t>Obtaining a Patient History</a:t>
            </a:r>
            <a:endParaRPr lang="en-US" dirty="0"/>
          </a:p>
        </p:txBody>
      </p:sp>
      <p:sp>
        <p:nvSpPr>
          <p:cNvPr id="3" name="Subtitle 2"/>
          <p:cNvSpPr>
            <a:spLocks noGrp="1"/>
          </p:cNvSpPr>
          <p:nvPr>
            <p:ph type="subTitle" idx="1"/>
          </p:nvPr>
        </p:nvSpPr>
        <p:spPr/>
        <p:txBody>
          <a:bodyPr/>
          <a:lstStyle/>
          <a:p>
            <a:r>
              <a:rPr lang="en-US" dirty="0" smtClean="0"/>
              <a:t>Using Reflection, Restatement, &amp; Clarification</a:t>
            </a:r>
            <a:endParaRPr lang="en-US" dirty="0"/>
          </a:p>
        </p:txBody>
      </p:sp>
    </p:spTree>
    <p:extLst>
      <p:ext uri="{BB962C8B-B14F-4D97-AF65-F5344CB8AC3E}">
        <p14:creationId xmlns:p14="http://schemas.microsoft.com/office/powerpoint/2010/main" val="227074765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600200"/>
            <a:ext cx="8229600" cy="5181600"/>
          </a:xfrm>
        </p:spPr>
        <p:txBody>
          <a:bodyPr>
            <a:normAutofit fontScale="92500" lnSpcReduction="20000"/>
          </a:bodyPr>
          <a:lstStyle/>
          <a:p>
            <a:r>
              <a:rPr lang="en-US" dirty="0" smtClean="0"/>
              <a:t>Patient history is essential to make an accurate diagnosis and establish appropriate treatment. History taking in its simplest form involves asking patients appropriate questions and is a core clinical skill for professional competence.  Effective patient-centered communication is key for medical history taking.  It usually follows a structured format where a rapport is established with the patient in order to get the best and most accurate history.  This format includes three important techniques: reflection, restatement, and clarification.  Let's explore these three techniques in detail.</a:t>
            </a:r>
            <a:endParaRPr lang="en-US" dirty="0"/>
          </a:p>
        </p:txBody>
      </p:sp>
      <p:sp>
        <p:nvSpPr>
          <p:cNvPr id="4" name="Title 1"/>
          <p:cNvSpPr txBox="1">
            <a:spLocks/>
          </p:cNvSpPr>
          <p:nvPr/>
        </p:nvSpPr>
        <p:spPr>
          <a:xfrm>
            <a:off x="685800" y="76200"/>
            <a:ext cx="7772400" cy="1470025"/>
          </a:xfrm>
          <a:prstGeom prst="rect">
            <a:avLst/>
          </a:prstGeom>
        </p:spPr>
        <p:style>
          <a:lnRef idx="2">
            <a:schemeClr val="accent6"/>
          </a:lnRef>
          <a:fillRef idx="1">
            <a:schemeClr val="lt1"/>
          </a:fillRef>
          <a:effectRef idx="0">
            <a:schemeClr val="accent6"/>
          </a:effectRef>
          <a:fontRef idx="minor">
            <a:schemeClr val="dk1"/>
          </a:fontRef>
        </p:style>
        <p:txBody>
          <a:bodyPr vert="horz" lIns="91440" tIns="45720" rIns="91440" bIns="45720" rtlCol="0" anchor="ctr">
            <a:normAutofit/>
          </a:bodyPr>
          <a:lstStyle>
            <a:lvl1pPr algn="ctr" defTabSz="914400" rtl="0" eaLnBrk="1" latinLnBrk="0" hangingPunct="1">
              <a:spcBef>
                <a:spcPct val="0"/>
              </a:spcBef>
              <a:buNone/>
              <a:defRPr sz="4400" kern="1200">
                <a:solidFill>
                  <a:schemeClr val="dk1"/>
                </a:solidFill>
                <a:latin typeface="+mn-lt"/>
                <a:ea typeface="+mn-ea"/>
                <a:cs typeface="+mn-cs"/>
              </a:defRPr>
            </a:lvl1pPr>
            <a:lvl2pPr>
              <a:defRPr>
                <a:solidFill>
                  <a:schemeClr val="dk1"/>
                </a:solidFill>
                <a:latin typeface="+mn-lt"/>
                <a:ea typeface="+mn-ea"/>
                <a:cs typeface="+mn-cs"/>
              </a:defRPr>
            </a:lvl2pPr>
            <a:lvl3pPr>
              <a:defRPr>
                <a:solidFill>
                  <a:schemeClr val="dk1"/>
                </a:solidFill>
                <a:latin typeface="+mn-lt"/>
                <a:ea typeface="+mn-ea"/>
                <a:cs typeface="+mn-cs"/>
              </a:defRPr>
            </a:lvl3pPr>
            <a:lvl4pPr>
              <a:defRPr>
                <a:solidFill>
                  <a:schemeClr val="dk1"/>
                </a:solidFill>
                <a:latin typeface="+mn-lt"/>
                <a:ea typeface="+mn-ea"/>
                <a:cs typeface="+mn-cs"/>
              </a:defRPr>
            </a:lvl4pPr>
            <a:lvl5pPr>
              <a:defRPr>
                <a:solidFill>
                  <a:schemeClr val="dk1"/>
                </a:solidFill>
                <a:latin typeface="+mn-lt"/>
                <a:ea typeface="+mn-ea"/>
                <a:cs typeface="+mn-cs"/>
              </a:defRPr>
            </a:lvl5pPr>
            <a:lvl6pPr>
              <a:defRPr>
                <a:solidFill>
                  <a:schemeClr val="dk1"/>
                </a:solidFill>
                <a:latin typeface="+mn-lt"/>
                <a:ea typeface="+mn-ea"/>
                <a:cs typeface="+mn-cs"/>
              </a:defRPr>
            </a:lvl6pPr>
            <a:lvl7pPr>
              <a:defRPr>
                <a:solidFill>
                  <a:schemeClr val="dk1"/>
                </a:solidFill>
                <a:latin typeface="+mn-lt"/>
                <a:ea typeface="+mn-ea"/>
                <a:cs typeface="+mn-cs"/>
              </a:defRPr>
            </a:lvl7pPr>
            <a:lvl8pPr>
              <a:defRPr>
                <a:solidFill>
                  <a:schemeClr val="dk1"/>
                </a:solidFill>
                <a:latin typeface="+mn-lt"/>
                <a:ea typeface="+mn-ea"/>
                <a:cs typeface="+mn-cs"/>
              </a:defRPr>
            </a:lvl8pPr>
            <a:lvl9pPr>
              <a:defRPr>
                <a:solidFill>
                  <a:schemeClr val="dk1"/>
                </a:solidFill>
                <a:latin typeface="+mn-lt"/>
                <a:ea typeface="+mn-ea"/>
                <a:cs typeface="+mn-cs"/>
              </a:defRPr>
            </a:lvl9pPr>
          </a:lstStyle>
          <a:p>
            <a:r>
              <a:rPr lang="en-US" dirty="0" smtClean="0"/>
              <a:t>Obtaining a Patient History</a:t>
            </a:r>
            <a:endParaRPr lang="en-US" dirty="0"/>
          </a:p>
        </p:txBody>
      </p:sp>
    </p:spTree>
    <p:extLst>
      <p:ext uri="{BB962C8B-B14F-4D97-AF65-F5344CB8AC3E}">
        <p14:creationId xmlns:p14="http://schemas.microsoft.com/office/powerpoint/2010/main" val="191572782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600200"/>
            <a:ext cx="8229600" cy="5257800"/>
          </a:xfrm>
        </p:spPr>
        <p:txBody>
          <a:bodyPr>
            <a:normAutofit fontScale="77500" lnSpcReduction="20000"/>
          </a:bodyPr>
          <a:lstStyle/>
          <a:p>
            <a:r>
              <a:rPr lang="en-US" dirty="0" smtClean="0"/>
              <a:t>Reflection is a way of validating what the patient communicates and encouraging them to keep talking. It gives both the medical professional and the patient insight into the issues behind the words being said.  Reflection involves active listening.  It does not involve asking questions, introducing a new topic, or leading the conversation in another direction.</a:t>
            </a:r>
          </a:p>
          <a:p>
            <a:pPr lvl="1"/>
            <a:r>
              <a:rPr lang="en-US" dirty="0" smtClean="0"/>
              <a:t>What does reflection look like?</a:t>
            </a:r>
          </a:p>
          <a:p>
            <a:pPr lvl="2"/>
            <a:r>
              <a:rPr lang="en-US" dirty="0" smtClean="0"/>
              <a:t>Active listening</a:t>
            </a:r>
          </a:p>
          <a:p>
            <a:pPr lvl="2"/>
            <a:r>
              <a:rPr lang="en-US" dirty="0" smtClean="0"/>
              <a:t>Attention to nonverbal responses</a:t>
            </a:r>
          </a:p>
          <a:p>
            <a:pPr lvl="2"/>
            <a:r>
              <a:rPr lang="en-US" dirty="0" smtClean="0"/>
              <a:t>No interrupting</a:t>
            </a:r>
          </a:p>
          <a:p>
            <a:pPr lvl="2"/>
            <a:r>
              <a:rPr lang="en-US" dirty="0" smtClean="0"/>
              <a:t>Interested</a:t>
            </a:r>
          </a:p>
          <a:p>
            <a:pPr lvl="1"/>
            <a:r>
              <a:rPr lang="en-US" dirty="0" smtClean="0"/>
              <a:t>What does reflection sound like?</a:t>
            </a:r>
          </a:p>
          <a:p>
            <a:pPr lvl="2"/>
            <a:r>
              <a:rPr lang="en-US" dirty="0" smtClean="0"/>
              <a:t>Phrases such as: </a:t>
            </a:r>
          </a:p>
          <a:p>
            <a:pPr lvl="3"/>
            <a:r>
              <a:rPr lang="en-US" dirty="0" smtClean="0"/>
              <a:t>"It sounds like you feel...“</a:t>
            </a:r>
          </a:p>
          <a:p>
            <a:pPr lvl="3"/>
            <a:r>
              <a:rPr lang="en-US" dirty="0" smtClean="0"/>
              <a:t>"You seem concerned about..." </a:t>
            </a:r>
          </a:p>
          <a:p>
            <a:pPr lvl="3"/>
            <a:r>
              <a:rPr lang="en-US" dirty="0" smtClean="0"/>
              <a:t>"So you feel..."</a:t>
            </a:r>
          </a:p>
          <a:p>
            <a:pPr lvl="2"/>
            <a:endParaRPr lang="en-US" dirty="0"/>
          </a:p>
        </p:txBody>
      </p:sp>
      <p:sp>
        <p:nvSpPr>
          <p:cNvPr id="4" name="Title 1"/>
          <p:cNvSpPr txBox="1">
            <a:spLocks/>
          </p:cNvSpPr>
          <p:nvPr/>
        </p:nvSpPr>
        <p:spPr>
          <a:xfrm>
            <a:off x="685800" y="76200"/>
            <a:ext cx="7772400" cy="1470025"/>
          </a:xfrm>
          <a:prstGeom prst="rect">
            <a:avLst/>
          </a:prstGeom>
        </p:spPr>
        <p:style>
          <a:lnRef idx="2">
            <a:schemeClr val="accent6"/>
          </a:lnRef>
          <a:fillRef idx="1">
            <a:schemeClr val="lt1"/>
          </a:fillRef>
          <a:effectRef idx="0">
            <a:schemeClr val="accent6"/>
          </a:effectRef>
          <a:fontRef idx="minor">
            <a:schemeClr val="dk1"/>
          </a:fontRef>
        </p:style>
        <p:txBody>
          <a:bodyPr vert="horz" lIns="91440" tIns="45720" rIns="91440" bIns="45720" rtlCol="0" anchor="ctr">
            <a:normAutofit/>
          </a:bodyPr>
          <a:lstStyle>
            <a:lvl1pPr algn="ctr" defTabSz="914400" rtl="0" eaLnBrk="1" latinLnBrk="0" hangingPunct="1">
              <a:spcBef>
                <a:spcPct val="0"/>
              </a:spcBef>
              <a:buNone/>
              <a:defRPr sz="4400" kern="1200">
                <a:solidFill>
                  <a:schemeClr val="dk1"/>
                </a:solidFill>
                <a:latin typeface="+mn-lt"/>
                <a:ea typeface="+mn-ea"/>
                <a:cs typeface="+mn-cs"/>
              </a:defRPr>
            </a:lvl1pPr>
            <a:lvl2pPr>
              <a:defRPr>
                <a:solidFill>
                  <a:schemeClr val="dk1"/>
                </a:solidFill>
                <a:latin typeface="+mn-lt"/>
                <a:ea typeface="+mn-ea"/>
                <a:cs typeface="+mn-cs"/>
              </a:defRPr>
            </a:lvl2pPr>
            <a:lvl3pPr>
              <a:defRPr>
                <a:solidFill>
                  <a:schemeClr val="dk1"/>
                </a:solidFill>
                <a:latin typeface="+mn-lt"/>
                <a:ea typeface="+mn-ea"/>
                <a:cs typeface="+mn-cs"/>
              </a:defRPr>
            </a:lvl3pPr>
            <a:lvl4pPr>
              <a:defRPr>
                <a:solidFill>
                  <a:schemeClr val="dk1"/>
                </a:solidFill>
                <a:latin typeface="+mn-lt"/>
                <a:ea typeface="+mn-ea"/>
                <a:cs typeface="+mn-cs"/>
              </a:defRPr>
            </a:lvl4pPr>
            <a:lvl5pPr>
              <a:defRPr>
                <a:solidFill>
                  <a:schemeClr val="dk1"/>
                </a:solidFill>
                <a:latin typeface="+mn-lt"/>
                <a:ea typeface="+mn-ea"/>
                <a:cs typeface="+mn-cs"/>
              </a:defRPr>
            </a:lvl5pPr>
            <a:lvl6pPr>
              <a:defRPr>
                <a:solidFill>
                  <a:schemeClr val="dk1"/>
                </a:solidFill>
                <a:latin typeface="+mn-lt"/>
                <a:ea typeface="+mn-ea"/>
                <a:cs typeface="+mn-cs"/>
              </a:defRPr>
            </a:lvl6pPr>
            <a:lvl7pPr>
              <a:defRPr>
                <a:solidFill>
                  <a:schemeClr val="dk1"/>
                </a:solidFill>
                <a:latin typeface="+mn-lt"/>
                <a:ea typeface="+mn-ea"/>
                <a:cs typeface="+mn-cs"/>
              </a:defRPr>
            </a:lvl7pPr>
            <a:lvl8pPr>
              <a:defRPr>
                <a:solidFill>
                  <a:schemeClr val="dk1"/>
                </a:solidFill>
                <a:latin typeface="+mn-lt"/>
                <a:ea typeface="+mn-ea"/>
                <a:cs typeface="+mn-cs"/>
              </a:defRPr>
            </a:lvl8pPr>
            <a:lvl9pPr>
              <a:defRPr>
                <a:solidFill>
                  <a:schemeClr val="dk1"/>
                </a:solidFill>
                <a:latin typeface="+mn-lt"/>
                <a:ea typeface="+mn-ea"/>
                <a:cs typeface="+mn-cs"/>
              </a:defRPr>
            </a:lvl9pPr>
          </a:lstStyle>
          <a:p>
            <a:r>
              <a:rPr lang="en-US" dirty="0" smtClean="0"/>
              <a:t>Obtaining a Patient History</a:t>
            </a:r>
            <a:endParaRPr lang="en-US" dirty="0"/>
          </a:p>
        </p:txBody>
      </p:sp>
    </p:spTree>
    <p:extLst>
      <p:ext uri="{BB962C8B-B14F-4D97-AF65-F5344CB8AC3E}">
        <p14:creationId xmlns:p14="http://schemas.microsoft.com/office/powerpoint/2010/main" val="101578650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600200"/>
            <a:ext cx="8229600" cy="6324600"/>
          </a:xfrm>
        </p:spPr>
        <p:txBody>
          <a:bodyPr>
            <a:normAutofit fontScale="77500" lnSpcReduction="20000"/>
          </a:bodyPr>
          <a:lstStyle/>
          <a:p>
            <a:r>
              <a:rPr lang="en-US" dirty="0" smtClean="0"/>
              <a:t>Example of reflection</a:t>
            </a:r>
          </a:p>
          <a:p>
            <a:pPr marL="457200" lvl="1" indent="0">
              <a:buNone/>
            </a:pPr>
            <a:r>
              <a:rPr lang="en-US" dirty="0" smtClean="0"/>
              <a:t>Patient: I don't spend enough time exercising.</a:t>
            </a:r>
          </a:p>
          <a:p>
            <a:pPr marL="457200" lvl="1" indent="0">
              <a:buNone/>
            </a:pPr>
            <a:r>
              <a:rPr lang="en-US" dirty="0" smtClean="0"/>
              <a:t>Professional: You feel you aren't spending enough time exercising.</a:t>
            </a:r>
          </a:p>
          <a:p>
            <a:pPr marL="457200" lvl="1" indent="0">
              <a:buNone/>
            </a:pPr>
            <a:r>
              <a:rPr lang="en-US" dirty="0" smtClean="0"/>
              <a:t>Patient: Yes. My wife complains every evening because all I do is sit on the couch.</a:t>
            </a:r>
          </a:p>
          <a:p>
            <a:pPr marL="457200" lvl="1" indent="0">
              <a:buNone/>
            </a:pPr>
            <a:r>
              <a:rPr lang="en-US" dirty="0" smtClean="0"/>
              <a:t>Professional: She is angry because you aren't exercising.</a:t>
            </a:r>
          </a:p>
          <a:p>
            <a:pPr marL="457200" lvl="1" indent="0">
              <a:buNone/>
            </a:pPr>
            <a:r>
              <a:rPr lang="en-US" dirty="0" smtClean="0"/>
              <a:t>Patient: You bet! She slams cupboards and refuses to cook.</a:t>
            </a:r>
          </a:p>
          <a:p>
            <a:pPr marL="457200" lvl="1" indent="0">
              <a:buNone/>
            </a:pPr>
            <a:r>
              <a:rPr lang="en-US" dirty="0" smtClean="0"/>
              <a:t>Professional: And you are concerned about your health and marriage.</a:t>
            </a:r>
          </a:p>
          <a:p>
            <a:pPr marL="457200" lvl="1" indent="0">
              <a:buNone/>
            </a:pPr>
            <a:r>
              <a:rPr lang="en-US" dirty="0" smtClean="0"/>
              <a:t>Patient: Yes.</a:t>
            </a:r>
          </a:p>
          <a:p>
            <a:r>
              <a:rPr lang="en-US" dirty="0" smtClean="0"/>
              <a:t>In this example, reflection enabled the medical professional to elicit important information from the patient by simply making statements about what they thought the patient meant.  It was non-threatening and yielded important information, not only about the patient's current activity status, but also their marital situation.							</a:t>
            </a:r>
          </a:p>
          <a:p>
            <a:pPr marL="457200" lvl="1" indent="0">
              <a:buNone/>
            </a:pPr>
            <a:r>
              <a:rPr lang="en-US" dirty="0" smtClean="0"/>
              <a:t>				</a:t>
            </a:r>
            <a:r>
              <a:rPr lang="en-US" dirty="0"/>
              <a:t>	</a:t>
            </a:r>
          </a:p>
        </p:txBody>
      </p:sp>
      <p:sp>
        <p:nvSpPr>
          <p:cNvPr id="4" name="Title 1"/>
          <p:cNvSpPr txBox="1">
            <a:spLocks/>
          </p:cNvSpPr>
          <p:nvPr/>
        </p:nvSpPr>
        <p:spPr>
          <a:xfrm>
            <a:off x="685800" y="76200"/>
            <a:ext cx="7772400" cy="1470025"/>
          </a:xfrm>
          <a:prstGeom prst="rect">
            <a:avLst/>
          </a:prstGeom>
        </p:spPr>
        <p:style>
          <a:lnRef idx="2">
            <a:schemeClr val="accent6"/>
          </a:lnRef>
          <a:fillRef idx="1">
            <a:schemeClr val="lt1"/>
          </a:fillRef>
          <a:effectRef idx="0">
            <a:schemeClr val="accent6"/>
          </a:effectRef>
          <a:fontRef idx="minor">
            <a:schemeClr val="dk1"/>
          </a:fontRef>
        </p:style>
        <p:txBody>
          <a:bodyPr vert="horz" lIns="91440" tIns="45720" rIns="91440" bIns="45720" rtlCol="0" anchor="ctr">
            <a:normAutofit/>
          </a:bodyPr>
          <a:lstStyle>
            <a:lvl1pPr algn="ctr" defTabSz="914400" rtl="0" eaLnBrk="1" latinLnBrk="0" hangingPunct="1">
              <a:spcBef>
                <a:spcPct val="0"/>
              </a:spcBef>
              <a:buNone/>
              <a:defRPr sz="4400" kern="1200">
                <a:solidFill>
                  <a:schemeClr val="dk1"/>
                </a:solidFill>
                <a:latin typeface="+mn-lt"/>
                <a:ea typeface="+mn-ea"/>
                <a:cs typeface="+mn-cs"/>
              </a:defRPr>
            </a:lvl1pPr>
            <a:lvl2pPr>
              <a:defRPr>
                <a:solidFill>
                  <a:schemeClr val="dk1"/>
                </a:solidFill>
                <a:latin typeface="+mn-lt"/>
                <a:ea typeface="+mn-ea"/>
                <a:cs typeface="+mn-cs"/>
              </a:defRPr>
            </a:lvl2pPr>
            <a:lvl3pPr>
              <a:defRPr>
                <a:solidFill>
                  <a:schemeClr val="dk1"/>
                </a:solidFill>
                <a:latin typeface="+mn-lt"/>
                <a:ea typeface="+mn-ea"/>
                <a:cs typeface="+mn-cs"/>
              </a:defRPr>
            </a:lvl3pPr>
            <a:lvl4pPr>
              <a:defRPr>
                <a:solidFill>
                  <a:schemeClr val="dk1"/>
                </a:solidFill>
                <a:latin typeface="+mn-lt"/>
                <a:ea typeface="+mn-ea"/>
                <a:cs typeface="+mn-cs"/>
              </a:defRPr>
            </a:lvl4pPr>
            <a:lvl5pPr>
              <a:defRPr>
                <a:solidFill>
                  <a:schemeClr val="dk1"/>
                </a:solidFill>
                <a:latin typeface="+mn-lt"/>
                <a:ea typeface="+mn-ea"/>
                <a:cs typeface="+mn-cs"/>
              </a:defRPr>
            </a:lvl5pPr>
            <a:lvl6pPr>
              <a:defRPr>
                <a:solidFill>
                  <a:schemeClr val="dk1"/>
                </a:solidFill>
                <a:latin typeface="+mn-lt"/>
                <a:ea typeface="+mn-ea"/>
                <a:cs typeface="+mn-cs"/>
              </a:defRPr>
            </a:lvl6pPr>
            <a:lvl7pPr>
              <a:defRPr>
                <a:solidFill>
                  <a:schemeClr val="dk1"/>
                </a:solidFill>
                <a:latin typeface="+mn-lt"/>
                <a:ea typeface="+mn-ea"/>
                <a:cs typeface="+mn-cs"/>
              </a:defRPr>
            </a:lvl7pPr>
            <a:lvl8pPr>
              <a:defRPr>
                <a:solidFill>
                  <a:schemeClr val="dk1"/>
                </a:solidFill>
                <a:latin typeface="+mn-lt"/>
                <a:ea typeface="+mn-ea"/>
                <a:cs typeface="+mn-cs"/>
              </a:defRPr>
            </a:lvl8pPr>
            <a:lvl9pPr>
              <a:defRPr>
                <a:solidFill>
                  <a:schemeClr val="dk1"/>
                </a:solidFill>
                <a:latin typeface="+mn-lt"/>
                <a:ea typeface="+mn-ea"/>
                <a:cs typeface="+mn-cs"/>
              </a:defRPr>
            </a:lvl9pPr>
          </a:lstStyle>
          <a:p>
            <a:r>
              <a:rPr lang="en-US" dirty="0" smtClean="0"/>
              <a:t>Obtaining a Patient History</a:t>
            </a:r>
            <a:endParaRPr lang="en-US" dirty="0"/>
          </a:p>
        </p:txBody>
      </p:sp>
    </p:spTree>
    <p:extLst>
      <p:ext uri="{BB962C8B-B14F-4D97-AF65-F5344CB8AC3E}">
        <p14:creationId xmlns:p14="http://schemas.microsoft.com/office/powerpoint/2010/main" val="101578650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600200"/>
            <a:ext cx="8229600" cy="5562600"/>
          </a:xfrm>
        </p:spPr>
        <p:txBody>
          <a:bodyPr>
            <a:normAutofit fontScale="70000" lnSpcReduction="20000"/>
          </a:bodyPr>
          <a:lstStyle/>
          <a:p>
            <a:r>
              <a:rPr lang="en-US" dirty="0" smtClean="0"/>
              <a:t>Restatement</a:t>
            </a:r>
          </a:p>
          <a:p>
            <a:pPr lvl="1"/>
            <a:r>
              <a:rPr lang="en-US" dirty="0" smtClean="0"/>
              <a:t>Restatement, also referred to as paraphrasing, is a way for the medical professional to rephrase what they heard the patient say in their own words.  This conveys to the patient that they were understood or that an attempt is being made to understand.  If the professional has received the wrong information, it gives the patient the opportunity to correct it.  This is an important step in the patient history process because it helps eliminate errors in care.</a:t>
            </a:r>
          </a:p>
          <a:p>
            <a:pPr lvl="2"/>
            <a:r>
              <a:rPr lang="en-US" dirty="0" smtClean="0"/>
              <a:t>What does restatement look like?</a:t>
            </a:r>
          </a:p>
          <a:p>
            <a:pPr lvl="3"/>
            <a:r>
              <a:rPr lang="en-US" dirty="0" smtClean="0"/>
              <a:t>Bridging: reinforce the understanding of the patient's information by building on what they have presented</a:t>
            </a:r>
          </a:p>
          <a:p>
            <a:pPr lvl="3"/>
            <a:r>
              <a:rPr lang="en-US" dirty="0" smtClean="0"/>
              <a:t>Mirroring: understanding the patient's point of view. Should be short and simple, usually it's enough to just repeat key words.</a:t>
            </a:r>
          </a:p>
          <a:p>
            <a:pPr lvl="3"/>
            <a:r>
              <a:rPr lang="en-US" dirty="0" smtClean="0"/>
              <a:t>No interruption</a:t>
            </a:r>
          </a:p>
          <a:p>
            <a:pPr lvl="2"/>
            <a:r>
              <a:rPr lang="en-US" dirty="0" smtClean="0"/>
              <a:t>What does restatement sound like?</a:t>
            </a:r>
          </a:p>
          <a:p>
            <a:pPr lvl="3"/>
            <a:r>
              <a:rPr lang="en-US" dirty="0" smtClean="0"/>
              <a:t>"Based on what you've told me so far...“</a:t>
            </a:r>
          </a:p>
          <a:p>
            <a:pPr lvl="3"/>
            <a:r>
              <a:rPr lang="en-US" dirty="0" smtClean="0"/>
              <a:t>"So, if I hear you correctly, you seem to be saying...“</a:t>
            </a:r>
          </a:p>
          <a:p>
            <a:pPr lvl="2"/>
            <a:r>
              <a:rPr lang="en-US" dirty="0" smtClean="0"/>
              <a:t>Example of restatement</a:t>
            </a:r>
          </a:p>
          <a:p>
            <a:pPr marL="1371600" lvl="3" indent="0">
              <a:buNone/>
            </a:pPr>
            <a:r>
              <a:rPr lang="en-US" dirty="0" smtClean="0"/>
              <a:t>Client: "I can't sleep. I stay awake all night."  </a:t>
            </a:r>
          </a:p>
          <a:p>
            <a:pPr marL="1371600" lvl="3" indent="0">
              <a:buNone/>
            </a:pPr>
            <a:r>
              <a:rPr lang="en-US" dirty="0" smtClean="0"/>
              <a:t>Nurse: "Based on what you've told me, you have difficulty sleeping." </a:t>
            </a:r>
          </a:p>
          <a:p>
            <a:pPr lvl="2"/>
            <a:endParaRPr lang="en-US" dirty="0" smtClean="0"/>
          </a:p>
        </p:txBody>
      </p:sp>
      <p:sp>
        <p:nvSpPr>
          <p:cNvPr id="4" name="Title 1"/>
          <p:cNvSpPr txBox="1">
            <a:spLocks/>
          </p:cNvSpPr>
          <p:nvPr/>
        </p:nvSpPr>
        <p:spPr>
          <a:xfrm>
            <a:off x="685800" y="76200"/>
            <a:ext cx="7772400" cy="1470025"/>
          </a:xfrm>
          <a:prstGeom prst="rect">
            <a:avLst/>
          </a:prstGeom>
        </p:spPr>
        <p:style>
          <a:lnRef idx="2">
            <a:schemeClr val="accent6"/>
          </a:lnRef>
          <a:fillRef idx="1">
            <a:schemeClr val="lt1"/>
          </a:fillRef>
          <a:effectRef idx="0">
            <a:schemeClr val="accent6"/>
          </a:effectRef>
          <a:fontRef idx="minor">
            <a:schemeClr val="dk1"/>
          </a:fontRef>
        </p:style>
        <p:txBody>
          <a:bodyPr vert="horz" lIns="91440" tIns="45720" rIns="91440" bIns="45720" rtlCol="0" anchor="ctr">
            <a:normAutofit/>
          </a:bodyPr>
          <a:lstStyle>
            <a:lvl1pPr algn="ctr" defTabSz="914400" rtl="0" eaLnBrk="1" latinLnBrk="0" hangingPunct="1">
              <a:spcBef>
                <a:spcPct val="0"/>
              </a:spcBef>
              <a:buNone/>
              <a:defRPr sz="4400" kern="1200">
                <a:solidFill>
                  <a:schemeClr val="dk1"/>
                </a:solidFill>
                <a:latin typeface="+mn-lt"/>
                <a:ea typeface="+mn-ea"/>
                <a:cs typeface="+mn-cs"/>
              </a:defRPr>
            </a:lvl1pPr>
            <a:lvl2pPr>
              <a:defRPr>
                <a:solidFill>
                  <a:schemeClr val="dk1"/>
                </a:solidFill>
                <a:latin typeface="+mn-lt"/>
                <a:ea typeface="+mn-ea"/>
                <a:cs typeface="+mn-cs"/>
              </a:defRPr>
            </a:lvl2pPr>
            <a:lvl3pPr>
              <a:defRPr>
                <a:solidFill>
                  <a:schemeClr val="dk1"/>
                </a:solidFill>
                <a:latin typeface="+mn-lt"/>
                <a:ea typeface="+mn-ea"/>
                <a:cs typeface="+mn-cs"/>
              </a:defRPr>
            </a:lvl3pPr>
            <a:lvl4pPr>
              <a:defRPr>
                <a:solidFill>
                  <a:schemeClr val="dk1"/>
                </a:solidFill>
                <a:latin typeface="+mn-lt"/>
                <a:ea typeface="+mn-ea"/>
                <a:cs typeface="+mn-cs"/>
              </a:defRPr>
            </a:lvl4pPr>
            <a:lvl5pPr>
              <a:defRPr>
                <a:solidFill>
                  <a:schemeClr val="dk1"/>
                </a:solidFill>
                <a:latin typeface="+mn-lt"/>
                <a:ea typeface="+mn-ea"/>
                <a:cs typeface="+mn-cs"/>
              </a:defRPr>
            </a:lvl5pPr>
            <a:lvl6pPr>
              <a:defRPr>
                <a:solidFill>
                  <a:schemeClr val="dk1"/>
                </a:solidFill>
                <a:latin typeface="+mn-lt"/>
                <a:ea typeface="+mn-ea"/>
                <a:cs typeface="+mn-cs"/>
              </a:defRPr>
            </a:lvl6pPr>
            <a:lvl7pPr>
              <a:defRPr>
                <a:solidFill>
                  <a:schemeClr val="dk1"/>
                </a:solidFill>
                <a:latin typeface="+mn-lt"/>
                <a:ea typeface="+mn-ea"/>
                <a:cs typeface="+mn-cs"/>
              </a:defRPr>
            </a:lvl7pPr>
            <a:lvl8pPr>
              <a:defRPr>
                <a:solidFill>
                  <a:schemeClr val="dk1"/>
                </a:solidFill>
                <a:latin typeface="+mn-lt"/>
                <a:ea typeface="+mn-ea"/>
                <a:cs typeface="+mn-cs"/>
              </a:defRPr>
            </a:lvl8pPr>
            <a:lvl9pPr>
              <a:defRPr>
                <a:solidFill>
                  <a:schemeClr val="dk1"/>
                </a:solidFill>
                <a:latin typeface="+mn-lt"/>
                <a:ea typeface="+mn-ea"/>
                <a:cs typeface="+mn-cs"/>
              </a:defRPr>
            </a:lvl9pPr>
          </a:lstStyle>
          <a:p>
            <a:r>
              <a:rPr lang="en-US" dirty="0" smtClean="0"/>
              <a:t>Obtaining a Patient History</a:t>
            </a:r>
            <a:endParaRPr lang="en-US" dirty="0"/>
          </a:p>
        </p:txBody>
      </p:sp>
    </p:spTree>
    <p:extLst>
      <p:ext uri="{BB962C8B-B14F-4D97-AF65-F5344CB8AC3E}">
        <p14:creationId xmlns:p14="http://schemas.microsoft.com/office/powerpoint/2010/main" val="101578650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600200"/>
            <a:ext cx="8229600" cy="5486400"/>
          </a:xfrm>
        </p:spPr>
        <p:txBody>
          <a:bodyPr>
            <a:normAutofit fontScale="62500" lnSpcReduction="20000"/>
          </a:bodyPr>
          <a:lstStyle/>
          <a:p>
            <a:r>
              <a:rPr lang="en-US" dirty="0" smtClean="0"/>
              <a:t>Clarification</a:t>
            </a:r>
          </a:p>
          <a:p>
            <a:pPr lvl="1"/>
            <a:r>
              <a:rPr lang="en-US" dirty="0" smtClean="0"/>
              <a:t>Clarification is another way of validating verbal and nonverbal communication during the patient history process in order to determine accuracy. It involves offering back to the patient the essential meaning, as the professional understands it, of what the patient has said.  The medical professional can ask for clarification when they don't understand or need additional information or validation, or they can offer clarification to show interest.</a:t>
            </a:r>
          </a:p>
          <a:p>
            <a:pPr lvl="2"/>
            <a:r>
              <a:rPr lang="en-US" dirty="0" smtClean="0"/>
              <a:t>What does clarification look like?</a:t>
            </a:r>
          </a:p>
          <a:p>
            <a:pPr lvl="3"/>
            <a:r>
              <a:rPr lang="en-US" dirty="0" smtClean="0"/>
              <a:t>Appropriate questioning</a:t>
            </a:r>
          </a:p>
          <a:p>
            <a:pPr lvl="3"/>
            <a:r>
              <a:rPr lang="en-US" dirty="0" smtClean="0"/>
              <a:t>Active and objective listening</a:t>
            </a:r>
          </a:p>
          <a:p>
            <a:pPr lvl="3"/>
            <a:r>
              <a:rPr lang="en-US" dirty="0" smtClean="0"/>
              <a:t>Safe and caring environment</a:t>
            </a:r>
          </a:p>
          <a:p>
            <a:pPr lvl="3"/>
            <a:r>
              <a:rPr lang="en-US" dirty="0" smtClean="0"/>
              <a:t>Non-judgmental</a:t>
            </a:r>
          </a:p>
          <a:p>
            <a:pPr lvl="3"/>
            <a:r>
              <a:rPr lang="en-US" dirty="0" smtClean="0"/>
              <a:t>Genuine</a:t>
            </a:r>
          </a:p>
          <a:p>
            <a:pPr lvl="2"/>
            <a:r>
              <a:rPr lang="en-US" dirty="0" smtClean="0"/>
              <a:t>What does clarification sound like?</a:t>
            </a:r>
          </a:p>
          <a:p>
            <a:pPr lvl="3"/>
            <a:r>
              <a:rPr lang="en-US" dirty="0" smtClean="0"/>
              <a:t>"I'm not quite sure I understand...“</a:t>
            </a:r>
          </a:p>
          <a:p>
            <a:pPr lvl="3"/>
            <a:r>
              <a:rPr lang="en-US" dirty="0" smtClean="0"/>
              <a:t>"I don't feel clear about...“</a:t>
            </a:r>
          </a:p>
          <a:p>
            <a:pPr lvl="3"/>
            <a:r>
              <a:rPr lang="en-US" dirty="0" smtClean="0"/>
              <a:t>"As I see it... What are your thoughts?“</a:t>
            </a:r>
          </a:p>
          <a:p>
            <a:pPr lvl="3"/>
            <a:r>
              <a:rPr lang="en-US" dirty="0" smtClean="0"/>
              <a:t>"When you said.... did you mean...?“</a:t>
            </a:r>
          </a:p>
          <a:p>
            <a:pPr lvl="3"/>
            <a:r>
              <a:rPr lang="en-US" dirty="0" smtClean="0"/>
              <a:t>"Could you repeat...?“</a:t>
            </a:r>
          </a:p>
          <a:p>
            <a:pPr lvl="3"/>
            <a:r>
              <a:rPr lang="en-US" dirty="0" smtClean="0"/>
              <a:t>"Tell me more...“</a:t>
            </a:r>
          </a:p>
          <a:p>
            <a:pPr lvl="2"/>
            <a:r>
              <a:rPr lang="en-US" dirty="0" smtClean="0"/>
              <a:t>Example of clarification</a:t>
            </a:r>
          </a:p>
          <a:p>
            <a:pPr marL="1371600" lvl="3" indent="0">
              <a:buNone/>
            </a:pPr>
            <a:r>
              <a:rPr lang="en-US" dirty="0" smtClean="0"/>
              <a:t>Patient: I just lost my job and I don't know what I am going to do.  As you can see, my blood pressure is very high today.</a:t>
            </a:r>
          </a:p>
          <a:p>
            <a:pPr marL="1371600" lvl="3" indent="0">
              <a:buNone/>
            </a:pPr>
            <a:r>
              <a:rPr lang="en-US" dirty="0" smtClean="0"/>
              <a:t>Professional: I understand that losing your job is devastating.  Tell me more about what lifestyle changes you've experienced since losing your job.</a:t>
            </a:r>
          </a:p>
        </p:txBody>
      </p:sp>
      <p:sp>
        <p:nvSpPr>
          <p:cNvPr id="4" name="Title 1"/>
          <p:cNvSpPr txBox="1">
            <a:spLocks/>
          </p:cNvSpPr>
          <p:nvPr/>
        </p:nvSpPr>
        <p:spPr>
          <a:xfrm>
            <a:off x="685800" y="76200"/>
            <a:ext cx="7772400" cy="1470025"/>
          </a:xfrm>
          <a:prstGeom prst="rect">
            <a:avLst/>
          </a:prstGeom>
        </p:spPr>
        <p:style>
          <a:lnRef idx="2">
            <a:schemeClr val="accent6"/>
          </a:lnRef>
          <a:fillRef idx="1">
            <a:schemeClr val="lt1"/>
          </a:fillRef>
          <a:effectRef idx="0">
            <a:schemeClr val="accent6"/>
          </a:effectRef>
          <a:fontRef idx="minor">
            <a:schemeClr val="dk1"/>
          </a:fontRef>
        </p:style>
        <p:txBody>
          <a:bodyPr vert="horz" lIns="91440" tIns="45720" rIns="91440" bIns="45720" rtlCol="0" anchor="ctr">
            <a:normAutofit/>
          </a:bodyPr>
          <a:lstStyle>
            <a:lvl1pPr algn="ctr" defTabSz="914400" rtl="0" eaLnBrk="1" latinLnBrk="0" hangingPunct="1">
              <a:spcBef>
                <a:spcPct val="0"/>
              </a:spcBef>
              <a:buNone/>
              <a:defRPr sz="4400" kern="1200">
                <a:solidFill>
                  <a:schemeClr val="dk1"/>
                </a:solidFill>
                <a:latin typeface="+mn-lt"/>
                <a:ea typeface="+mn-ea"/>
                <a:cs typeface="+mn-cs"/>
              </a:defRPr>
            </a:lvl1pPr>
            <a:lvl2pPr>
              <a:defRPr>
                <a:solidFill>
                  <a:schemeClr val="dk1"/>
                </a:solidFill>
                <a:latin typeface="+mn-lt"/>
                <a:ea typeface="+mn-ea"/>
                <a:cs typeface="+mn-cs"/>
              </a:defRPr>
            </a:lvl2pPr>
            <a:lvl3pPr>
              <a:defRPr>
                <a:solidFill>
                  <a:schemeClr val="dk1"/>
                </a:solidFill>
                <a:latin typeface="+mn-lt"/>
                <a:ea typeface="+mn-ea"/>
                <a:cs typeface="+mn-cs"/>
              </a:defRPr>
            </a:lvl3pPr>
            <a:lvl4pPr>
              <a:defRPr>
                <a:solidFill>
                  <a:schemeClr val="dk1"/>
                </a:solidFill>
                <a:latin typeface="+mn-lt"/>
                <a:ea typeface="+mn-ea"/>
                <a:cs typeface="+mn-cs"/>
              </a:defRPr>
            </a:lvl4pPr>
            <a:lvl5pPr>
              <a:defRPr>
                <a:solidFill>
                  <a:schemeClr val="dk1"/>
                </a:solidFill>
                <a:latin typeface="+mn-lt"/>
                <a:ea typeface="+mn-ea"/>
                <a:cs typeface="+mn-cs"/>
              </a:defRPr>
            </a:lvl5pPr>
            <a:lvl6pPr>
              <a:defRPr>
                <a:solidFill>
                  <a:schemeClr val="dk1"/>
                </a:solidFill>
                <a:latin typeface="+mn-lt"/>
                <a:ea typeface="+mn-ea"/>
                <a:cs typeface="+mn-cs"/>
              </a:defRPr>
            </a:lvl6pPr>
            <a:lvl7pPr>
              <a:defRPr>
                <a:solidFill>
                  <a:schemeClr val="dk1"/>
                </a:solidFill>
                <a:latin typeface="+mn-lt"/>
                <a:ea typeface="+mn-ea"/>
                <a:cs typeface="+mn-cs"/>
              </a:defRPr>
            </a:lvl7pPr>
            <a:lvl8pPr>
              <a:defRPr>
                <a:solidFill>
                  <a:schemeClr val="dk1"/>
                </a:solidFill>
                <a:latin typeface="+mn-lt"/>
                <a:ea typeface="+mn-ea"/>
                <a:cs typeface="+mn-cs"/>
              </a:defRPr>
            </a:lvl8pPr>
            <a:lvl9pPr>
              <a:defRPr>
                <a:solidFill>
                  <a:schemeClr val="dk1"/>
                </a:solidFill>
                <a:latin typeface="+mn-lt"/>
                <a:ea typeface="+mn-ea"/>
                <a:cs typeface="+mn-cs"/>
              </a:defRPr>
            </a:lvl9pPr>
          </a:lstStyle>
          <a:p>
            <a:r>
              <a:rPr lang="en-US" dirty="0" smtClean="0"/>
              <a:t>Obtaining a Patient History</a:t>
            </a:r>
            <a:endParaRPr lang="en-US" dirty="0"/>
          </a:p>
        </p:txBody>
      </p:sp>
    </p:spTree>
    <p:extLst>
      <p:ext uri="{BB962C8B-B14F-4D97-AF65-F5344CB8AC3E}">
        <p14:creationId xmlns:p14="http://schemas.microsoft.com/office/powerpoint/2010/main" val="101578650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600200"/>
            <a:ext cx="8229600" cy="5257800"/>
          </a:xfrm>
        </p:spPr>
        <p:txBody>
          <a:bodyPr>
            <a:normAutofit fontScale="85000" lnSpcReduction="20000"/>
          </a:bodyPr>
          <a:lstStyle/>
          <a:p>
            <a:r>
              <a:rPr lang="en-US" dirty="0" smtClean="0"/>
              <a:t>Other techniques for obtaining a good patient history are:</a:t>
            </a:r>
          </a:p>
          <a:p>
            <a:pPr lvl="1"/>
            <a:r>
              <a:rPr lang="en-US" dirty="0" smtClean="0"/>
              <a:t>Showing support</a:t>
            </a:r>
          </a:p>
          <a:p>
            <a:pPr lvl="1"/>
            <a:r>
              <a:rPr lang="en-US" dirty="0" smtClean="0"/>
              <a:t>Teaching back</a:t>
            </a:r>
          </a:p>
          <a:p>
            <a:pPr lvl="1"/>
            <a:r>
              <a:rPr lang="en-US" dirty="0" smtClean="0"/>
              <a:t>Demonstrating a caring approach</a:t>
            </a:r>
          </a:p>
          <a:p>
            <a:pPr lvl="1"/>
            <a:r>
              <a:rPr lang="en-US" dirty="0" smtClean="0"/>
              <a:t>Giving information at the appropriate time</a:t>
            </a:r>
          </a:p>
          <a:p>
            <a:pPr lvl="1"/>
            <a:r>
              <a:rPr lang="en-US" dirty="0" smtClean="0"/>
              <a:t>Providing information the patient can act on</a:t>
            </a:r>
          </a:p>
          <a:p>
            <a:pPr lvl="1"/>
            <a:r>
              <a:rPr lang="en-US" dirty="0" smtClean="0"/>
              <a:t>Double checking</a:t>
            </a:r>
          </a:p>
          <a:p>
            <a:r>
              <a:rPr lang="en-US" dirty="0" smtClean="0"/>
              <a:t>Obtaining an adequate patient history is essential for patient care and treatment.  If you study the techniques in this lesson--especially the three main techniques that we covered in depth--and put them into practice, obtaining a good patient history is just a conversation away.</a:t>
            </a:r>
            <a:endParaRPr lang="en-US" dirty="0"/>
          </a:p>
        </p:txBody>
      </p:sp>
      <p:sp>
        <p:nvSpPr>
          <p:cNvPr id="4" name="Title 1"/>
          <p:cNvSpPr txBox="1">
            <a:spLocks/>
          </p:cNvSpPr>
          <p:nvPr/>
        </p:nvSpPr>
        <p:spPr>
          <a:xfrm>
            <a:off x="685800" y="76200"/>
            <a:ext cx="7772400" cy="1470025"/>
          </a:xfrm>
          <a:prstGeom prst="rect">
            <a:avLst/>
          </a:prstGeom>
        </p:spPr>
        <p:style>
          <a:lnRef idx="2">
            <a:schemeClr val="accent6"/>
          </a:lnRef>
          <a:fillRef idx="1">
            <a:schemeClr val="lt1"/>
          </a:fillRef>
          <a:effectRef idx="0">
            <a:schemeClr val="accent6"/>
          </a:effectRef>
          <a:fontRef idx="minor">
            <a:schemeClr val="dk1"/>
          </a:fontRef>
        </p:style>
        <p:txBody>
          <a:bodyPr vert="horz" lIns="91440" tIns="45720" rIns="91440" bIns="45720" rtlCol="0" anchor="ctr">
            <a:normAutofit/>
          </a:bodyPr>
          <a:lstStyle>
            <a:lvl1pPr algn="ctr" defTabSz="914400" rtl="0" eaLnBrk="1" latinLnBrk="0" hangingPunct="1">
              <a:spcBef>
                <a:spcPct val="0"/>
              </a:spcBef>
              <a:buNone/>
              <a:defRPr sz="4400" kern="1200">
                <a:solidFill>
                  <a:schemeClr val="dk1"/>
                </a:solidFill>
                <a:latin typeface="+mn-lt"/>
                <a:ea typeface="+mn-ea"/>
                <a:cs typeface="+mn-cs"/>
              </a:defRPr>
            </a:lvl1pPr>
            <a:lvl2pPr>
              <a:defRPr>
                <a:solidFill>
                  <a:schemeClr val="dk1"/>
                </a:solidFill>
                <a:latin typeface="+mn-lt"/>
                <a:ea typeface="+mn-ea"/>
                <a:cs typeface="+mn-cs"/>
              </a:defRPr>
            </a:lvl2pPr>
            <a:lvl3pPr>
              <a:defRPr>
                <a:solidFill>
                  <a:schemeClr val="dk1"/>
                </a:solidFill>
                <a:latin typeface="+mn-lt"/>
                <a:ea typeface="+mn-ea"/>
                <a:cs typeface="+mn-cs"/>
              </a:defRPr>
            </a:lvl3pPr>
            <a:lvl4pPr>
              <a:defRPr>
                <a:solidFill>
                  <a:schemeClr val="dk1"/>
                </a:solidFill>
                <a:latin typeface="+mn-lt"/>
                <a:ea typeface="+mn-ea"/>
                <a:cs typeface="+mn-cs"/>
              </a:defRPr>
            </a:lvl4pPr>
            <a:lvl5pPr>
              <a:defRPr>
                <a:solidFill>
                  <a:schemeClr val="dk1"/>
                </a:solidFill>
                <a:latin typeface="+mn-lt"/>
                <a:ea typeface="+mn-ea"/>
                <a:cs typeface="+mn-cs"/>
              </a:defRPr>
            </a:lvl5pPr>
            <a:lvl6pPr>
              <a:defRPr>
                <a:solidFill>
                  <a:schemeClr val="dk1"/>
                </a:solidFill>
                <a:latin typeface="+mn-lt"/>
                <a:ea typeface="+mn-ea"/>
                <a:cs typeface="+mn-cs"/>
              </a:defRPr>
            </a:lvl6pPr>
            <a:lvl7pPr>
              <a:defRPr>
                <a:solidFill>
                  <a:schemeClr val="dk1"/>
                </a:solidFill>
                <a:latin typeface="+mn-lt"/>
                <a:ea typeface="+mn-ea"/>
                <a:cs typeface="+mn-cs"/>
              </a:defRPr>
            </a:lvl7pPr>
            <a:lvl8pPr>
              <a:defRPr>
                <a:solidFill>
                  <a:schemeClr val="dk1"/>
                </a:solidFill>
                <a:latin typeface="+mn-lt"/>
                <a:ea typeface="+mn-ea"/>
                <a:cs typeface="+mn-cs"/>
              </a:defRPr>
            </a:lvl8pPr>
            <a:lvl9pPr>
              <a:defRPr>
                <a:solidFill>
                  <a:schemeClr val="dk1"/>
                </a:solidFill>
                <a:latin typeface="+mn-lt"/>
                <a:ea typeface="+mn-ea"/>
                <a:cs typeface="+mn-cs"/>
              </a:defRPr>
            </a:lvl9pPr>
          </a:lstStyle>
          <a:p>
            <a:r>
              <a:rPr lang="en-US" dirty="0" smtClean="0"/>
              <a:t>Obtaining a Patient History</a:t>
            </a:r>
            <a:endParaRPr lang="en-US" dirty="0"/>
          </a:p>
        </p:txBody>
      </p:sp>
    </p:spTree>
    <p:extLst>
      <p:ext uri="{BB962C8B-B14F-4D97-AF65-F5344CB8AC3E}">
        <p14:creationId xmlns:p14="http://schemas.microsoft.com/office/powerpoint/2010/main" val="1015786503"/>
      </p:ext>
    </p:extLst>
  </p:cSld>
  <p:clrMapOvr>
    <a:masterClrMapping/>
  </p:clrMapOvr>
</p:sld>
</file>

<file path=ppt/theme/theme1.xml><?xml version="1.0" encoding="utf-8"?>
<a:theme xmlns:a="http://schemas.openxmlformats.org/drawingml/2006/main" name="Office Theme">
  <a:themeElements>
    <a:clrScheme name="Perspective">
      <a:dk1>
        <a:sysClr val="windowText" lastClr="000000"/>
      </a:dk1>
      <a:lt1>
        <a:sysClr val="window" lastClr="FFFFFF"/>
      </a:lt1>
      <a:dk2>
        <a:srgbClr val="283138"/>
      </a:dk2>
      <a:lt2>
        <a:srgbClr val="FF8600"/>
      </a:lt2>
      <a:accent1>
        <a:srgbClr val="838D9B"/>
      </a:accent1>
      <a:accent2>
        <a:srgbClr val="D2610C"/>
      </a:accent2>
      <a:accent3>
        <a:srgbClr val="80716A"/>
      </a:accent3>
      <a:accent4>
        <a:srgbClr val="94147C"/>
      </a:accent4>
      <a:accent5>
        <a:srgbClr val="5D5AD2"/>
      </a:accent5>
      <a:accent6>
        <a:srgbClr val="6F6C7D"/>
      </a:accent6>
      <a:hlink>
        <a:srgbClr val="6187E3"/>
      </a:hlink>
      <a:folHlink>
        <a:srgbClr val="7B8EB8"/>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48</TotalTime>
  <Words>842</Words>
  <Application>Microsoft Office PowerPoint</Application>
  <PresentationFormat>On-screen Show (4:3)</PresentationFormat>
  <Paragraphs>68</Paragraphs>
  <Slides>7</Slides>
  <Notes>0</Notes>
  <HiddenSlides>0</HiddenSlides>
  <MMClips>0</MMClips>
  <ScaleCrop>false</ScaleCrop>
  <HeadingPairs>
    <vt:vector size="4" baseType="variant">
      <vt:variant>
        <vt:lpstr>Theme</vt:lpstr>
      </vt:variant>
      <vt:variant>
        <vt:i4>1</vt:i4>
      </vt:variant>
      <vt:variant>
        <vt:lpstr>Slide Titles</vt:lpstr>
      </vt:variant>
      <vt:variant>
        <vt:i4>7</vt:i4>
      </vt:variant>
    </vt:vector>
  </HeadingPairs>
  <TitlesOfParts>
    <vt:vector size="8" baseType="lpstr">
      <vt:lpstr>Office Theme</vt:lpstr>
      <vt:lpstr>Obtaining a Patient History</vt:lpstr>
      <vt:lpstr>PowerPoint Presentation</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Obtaining a Patient History</dc:title>
  <dc:creator>Windows User</dc:creator>
  <cp:lastModifiedBy>Windows User</cp:lastModifiedBy>
  <cp:revision>2</cp:revision>
  <dcterms:created xsi:type="dcterms:W3CDTF">2013-10-14T19:17:12Z</dcterms:created>
  <dcterms:modified xsi:type="dcterms:W3CDTF">2013-10-14T20:05:47Z</dcterms:modified>
</cp:coreProperties>
</file>

<file path=docProps/thumbnail.jpeg>
</file>