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59" r:id="rId6"/>
    <p:sldId id="261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2FFD6C-B192-4B36-9421-14996032E929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787044-F44B-4B38-B80A-AF0C3E4782A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novation.cms.gov/initiatives/comprehensive-primary-care-initiative/" TargetMode="External"/><Relationship Id="rId2" Type="http://schemas.openxmlformats.org/officeDocument/2006/relationships/hyperlink" Target="http://www.cms.gov/Medicare/Medicare-Fee-for-Service-Payment/ACO/index.html?redirect=/ac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novation.cms.gov/initiatives/Pioneer-ACO-Model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ms.gov/Regulations-and-Guidance/Legislation/EHRIncentivePrograms/Meaningful_Use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egon.gov/oha/OHPB/Pages/health-reform/certification/index.aspx" TargetMode="External"/><Relationship Id="rId2" Type="http://schemas.openxmlformats.org/officeDocument/2006/relationships/hyperlink" Target="https://cco.health.oregon.gov/Pages/AboutUs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egon.gov/oha/OHPR/pages/healthreform/pcpch/standards.aspx" TargetMode="External"/><Relationship Id="rId2" Type="http://schemas.openxmlformats.org/officeDocument/2006/relationships/hyperlink" Target="http://q-corp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jerry </a:t>
            </a:r>
            <a:r>
              <a:rPr lang="en-US" dirty="0" err="1" smtClean="0"/>
              <a:t>coe</a:t>
            </a:r>
            <a:endParaRPr lang="en-US" dirty="0" smtClean="0"/>
          </a:p>
          <a:p>
            <a:r>
              <a:rPr lang="en-US" dirty="0" smtClean="0"/>
              <a:t>Faculty, medical assisting</a:t>
            </a:r>
          </a:p>
          <a:p>
            <a:r>
              <a:rPr lang="en-US" dirty="0" smtClean="0"/>
              <a:t>Linn-</a:t>
            </a:r>
            <a:r>
              <a:rPr lang="en-US" dirty="0" err="1" smtClean="0"/>
              <a:t>benton</a:t>
            </a:r>
            <a:r>
              <a:rPr lang="en-US" dirty="0" smtClean="0"/>
              <a:t> community college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Care Reform and the Medical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116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Primary Care Delivery Model</a:t>
            </a:r>
            <a:endParaRPr lang="en-US" dirty="0"/>
          </a:p>
        </p:txBody>
      </p:sp>
      <p:sp>
        <p:nvSpPr>
          <p:cNvPr id="4" name="Shape 41"/>
          <p:cNvSpPr/>
          <p:nvPr/>
        </p:nvSpPr>
        <p:spPr>
          <a:xfrm>
            <a:off x="841900" y="1610651"/>
            <a:ext cx="1608900" cy="8747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" name="Shape 42"/>
          <p:cNvSpPr txBox="1"/>
          <p:nvPr/>
        </p:nvSpPr>
        <p:spPr>
          <a:xfrm>
            <a:off x="1076225" y="1851457"/>
            <a:ext cx="1046699" cy="39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Federal</a:t>
            </a:r>
          </a:p>
        </p:txBody>
      </p:sp>
      <p:sp>
        <p:nvSpPr>
          <p:cNvPr id="6" name="Shape 43"/>
          <p:cNvSpPr/>
          <p:nvPr/>
        </p:nvSpPr>
        <p:spPr>
          <a:xfrm>
            <a:off x="841900" y="2723151"/>
            <a:ext cx="1608900" cy="9842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" name="Shape 44"/>
          <p:cNvSpPr txBox="1"/>
          <p:nvPr/>
        </p:nvSpPr>
        <p:spPr>
          <a:xfrm>
            <a:off x="1213801" y="2987193"/>
            <a:ext cx="843599" cy="32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</a:p>
        </p:txBody>
      </p:sp>
      <p:sp>
        <p:nvSpPr>
          <p:cNvPr id="8" name="Shape 45"/>
          <p:cNvSpPr/>
          <p:nvPr/>
        </p:nvSpPr>
        <p:spPr>
          <a:xfrm>
            <a:off x="838200" y="4063251"/>
            <a:ext cx="1612600" cy="9842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" name="Shape 46"/>
          <p:cNvSpPr txBox="1"/>
          <p:nvPr/>
        </p:nvSpPr>
        <p:spPr>
          <a:xfrm>
            <a:off x="838200" y="4326188"/>
            <a:ext cx="1520300" cy="39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Commercial</a:t>
            </a:r>
          </a:p>
        </p:txBody>
      </p:sp>
      <p:sp>
        <p:nvSpPr>
          <p:cNvPr id="10" name="Shape 47"/>
          <p:cNvSpPr/>
          <p:nvPr/>
        </p:nvSpPr>
        <p:spPr>
          <a:xfrm>
            <a:off x="838200" y="5297401"/>
            <a:ext cx="1628375" cy="8747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Shape 48"/>
          <p:cNvSpPr txBox="1"/>
          <p:nvPr/>
        </p:nvSpPr>
        <p:spPr>
          <a:xfrm>
            <a:off x="1138725" y="5469251"/>
            <a:ext cx="984299" cy="39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Private</a:t>
            </a:r>
          </a:p>
        </p:txBody>
      </p:sp>
      <p:sp>
        <p:nvSpPr>
          <p:cNvPr id="12" name="Shape 49"/>
          <p:cNvSpPr/>
          <p:nvPr/>
        </p:nvSpPr>
        <p:spPr>
          <a:xfrm>
            <a:off x="2857125" y="1735626"/>
            <a:ext cx="1421699" cy="749699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Shape 50"/>
          <p:cNvSpPr/>
          <p:nvPr/>
        </p:nvSpPr>
        <p:spPr>
          <a:xfrm>
            <a:off x="2903975" y="4141376"/>
            <a:ext cx="1484100" cy="749699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Shape 51"/>
          <p:cNvSpPr/>
          <p:nvPr/>
        </p:nvSpPr>
        <p:spPr>
          <a:xfrm>
            <a:off x="2825925" y="2840451"/>
            <a:ext cx="1484100" cy="749699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5" name="Shape 52"/>
          <p:cNvCxnSpPr>
            <a:stCxn id="4" idx="3"/>
            <a:endCxn id="12" idx="2"/>
          </p:cNvCxnSpPr>
          <p:nvPr/>
        </p:nvCxnSpPr>
        <p:spPr>
          <a:xfrm>
            <a:off x="2450800" y="2048050"/>
            <a:ext cx="406324" cy="6242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6" name="Shape 53"/>
          <p:cNvCxnSpPr>
            <a:stCxn id="6" idx="3"/>
            <a:endCxn id="14" idx="2"/>
          </p:cNvCxnSpPr>
          <p:nvPr/>
        </p:nvCxnSpPr>
        <p:spPr>
          <a:xfrm>
            <a:off x="2450800" y="3215300"/>
            <a:ext cx="375124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" name="Shape 54"/>
          <p:cNvCxnSpPr/>
          <p:nvPr/>
        </p:nvCxnSpPr>
        <p:spPr>
          <a:xfrm>
            <a:off x="2466575" y="3672726"/>
            <a:ext cx="281185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8" name="Shape 55"/>
          <p:cNvCxnSpPr>
            <a:stCxn id="8" idx="3"/>
            <a:endCxn id="13" idx="2"/>
          </p:cNvCxnSpPr>
          <p:nvPr/>
        </p:nvCxnSpPr>
        <p:spPr>
          <a:xfrm flipV="1">
            <a:off x="2450800" y="4516226"/>
            <a:ext cx="453175" cy="3917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9" name="Shape 56"/>
          <p:cNvCxnSpPr/>
          <p:nvPr/>
        </p:nvCxnSpPr>
        <p:spPr>
          <a:xfrm flipV="1">
            <a:off x="2888374" y="4555400"/>
            <a:ext cx="2811850" cy="1018014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" name="Shape 57"/>
          <p:cNvCxnSpPr>
            <a:stCxn id="13" idx="6"/>
          </p:cNvCxnSpPr>
          <p:nvPr/>
        </p:nvCxnSpPr>
        <p:spPr>
          <a:xfrm rot="10800000" flipH="1">
            <a:off x="4388075" y="4094426"/>
            <a:ext cx="968699" cy="421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" name="Shape 58"/>
          <p:cNvCxnSpPr>
            <a:stCxn id="14" idx="6"/>
          </p:cNvCxnSpPr>
          <p:nvPr/>
        </p:nvCxnSpPr>
        <p:spPr>
          <a:xfrm>
            <a:off x="4310025" y="3215301"/>
            <a:ext cx="1176375" cy="16074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2" name="Shape 59"/>
          <p:cNvCxnSpPr>
            <a:stCxn id="12" idx="6"/>
          </p:cNvCxnSpPr>
          <p:nvPr/>
        </p:nvCxnSpPr>
        <p:spPr>
          <a:xfrm>
            <a:off x="4278824" y="2110475"/>
            <a:ext cx="1421400" cy="874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3" name="Shape 60"/>
          <p:cNvSpPr/>
          <p:nvPr/>
        </p:nvSpPr>
        <p:spPr>
          <a:xfrm>
            <a:off x="6043975" y="2133600"/>
            <a:ext cx="2755500" cy="3363299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" name="Shape 61"/>
          <p:cNvSpPr txBox="1"/>
          <p:nvPr/>
        </p:nvSpPr>
        <p:spPr>
          <a:xfrm>
            <a:off x="6804625" y="2293175"/>
            <a:ext cx="1234199" cy="49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Joe Patient</a:t>
            </a:r>
          </a:p>
        </p:txBody>
      </p:sp>
      <p:sp>
        <p:nvSpPr>
          <p:cNvPr id="25" name="Shape 62"/>
          <p:cNvSpPr txBox="1"/>
          <p:nvPr/>
        </p:nvSpPr>
        <p:spPr>
          <a:xfrm>
            <a:off x="3017520" y="1923076"/>
            <a:ext cx="1088050" cy="328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Medicare</a:t>
            </a:r>
          </a:p>
        </p:txBody>
      </p:sp>
      <p:cxnSp>
        <p:nvCxnSpPr>
          <p:cNvPr id="26" name="Shape 63"/>
          <p:cNvCxnSpPr>
            <a:stCxn id="4" idx="3"/>
          </p:cNvCxnSpPr>
          <p:nvPr/>
        </p:nvCxnSpPr>
        <p:spPr>
          <a:xfrm flipH="1">
            <a:off x="2122900" y="2048050"/>
            <a:ext cx="327900" cy="8279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7" name="Shape 64"/>
          <p:cNvSpPr txBox="1"/>
          <p:nvPr/>
        </p:nvSpPr>
        <p:spPr>
          <a:xfrm>
            <a:off x="3089747" y="3047851"/>
            <a:ext cx="950833" cy="328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 sz="1400" dirty="0" smtClean="0"/>
              <a:t>OHP/</a:t>
            </a:r>
          </a:p>
          <a:p>
            <a:pPr algn="ctr">
              <a:buNone/>
            </a:pPr>
            <a:r>
              <a:rPr lang="en" sz="1400" dirty="0" smtClean="0"/>
              <a:t>Medicaid            </a:t>
            </a:r>
            <a:endParaRPr lang="en" sz="1400" dirty="0"/>
          </a:p>
        </p:txBody>
      </p:sp>
      <p:sp>
        <p:nvSpPr>
          <p:cNvPr id="28" name="Shape 65"/>
          <p:cNvSpPr txBox="1"/>
          <p:nvPr/>
        </p:nvSpPr>
        <p:spPr>
          <a:xfrm>
            <a:off x="3224414" y="4316614"/>
            <a:ext cx="843599" cy="32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/>
              <a:t>HIC’s</a:t>
            </a:r>
          </a:p>
        </p:txBody>
      </p:sp>
      <p:sp>
        <p:nvSpPr>
          <p:cNvPr id="36" name="Oval 35"/>
          <p:cNvSpPr/>
          <p:nvPr/>
        </p:nvSpPr>
        <p:spPr>
          <a:xfrm>
            <a:off x="7306056" y="3859850"/>
            <a:ext cx="228600" cy="17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934200" y="3272150"/>
            <a:ext cx="76200" cy="56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830312" y="3285744"/>
            <a:ext cx="76200" cy="56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rot="4250004">
            <a:off x="6367164" y="4265257"/>
            <a:ext cx="228600" cy="4140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 rot="8918690">
            <a:off x="8092025" y="4144043"/>
            <a:ext cx="228600" cy="4140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Block Arc 41"/>
          <p:cNvSpPr/>
          <p:nvPr/>
        </p:nvSpPr>
        <p:spPr>
          <a:xfrm rot="21030168">
            <a:off x="6634741" y="2985275"/>
            <a:ext cx="524472" cy="10829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Block Arc 42"/>
          <p:cNvSpPr/>
          <p:nvPr/>
        </p:nvSpPr>
        <p:spPr>
          <a:xfrm rot="593746">
            <a:off x="7644276" y="2985274"/>
            <a:ext cx="524472" cy="10829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9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Accountable Care Organization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(ACO)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Groups of doctors, hospitals, and other health care providers, who come together to give high quality care to their Medicare population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 Medicare patients aligned with an ACO by 2015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Goals are to better manage chronic diseases, avoid duplication, prevent medical errors, and provide more preventative services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Seeks to tie provider reimbursement to quality metrics and reductions in total cost of care for an assigned population of patients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Currently 497 providers nationally, including Samaritan Health System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Participation currently through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CPCI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or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Pioneer Model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Must have a minimum of 5000 Medicare beneficiaries to be eligible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Must be certified by Meaningful Use to qualify</a:t>
            </a:r>
          </a:p>
        </p:txBody>
      </p:sp>
    </p:spTree>
    <p:extLst>
      <p:ext uri="{BB962C8B-B14F-4D97-AF65-F5344CB8AC3E}">
        <p14:creationId xmlns:p14="http://schemas.microsoft.com/office/powerpoint/2010/main" val="50075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Meaningful Use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Medicare and Medicaid EMR incentive Program to improve patient care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Providers must show they are “meaningfully using” their EMR by meeting thresholds for predetermined objectives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 meaningful use objectives; to qualify for incentive payment, 19 of 24 must be met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14 core objectives are considered “required”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 objectives can be chosen by the institution from a list of 10 menu objectives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CMS must have access to your EMR 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837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Health Care Delivery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Coordinated Care Organization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(CCO)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Network of all types of health care providers (medical, mental, dental)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Serve people who receive health care coverage under the Oregon Health Plan (Medicaid)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Outcomes driven for the population they serve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Focus on prevention, management of chronic diseases (diabetes, COPD, CHF, CAD), and patient-centered care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One budget, at a fixed rate for medical, mental, and eventually dental care needs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Governed by a partnership of health care providers, community members, and stakeholders in the health systems that have financial  responsibility and risk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OHP benefits will stay the same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Currently 15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CCO’s in Oregon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166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Patient-Centered Primary Care Home (PCPCH)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 by Oregon Legislature in 2009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Overseen by the Oregon Health Authority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Managed by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Q-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orp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3 tier levels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based on points achieved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Two year renewal periods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Monetary incentives based on achievement of performance measures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Services included all members of the OHP, state employees, and Oregon educators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Goal is that 75% of all Oregonians will have access to care in a PCPCH by 2015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 CCO’s must meet the requirements and apply to be recognized as a PCPCH</a:t>
            </a:r>
          </a:p>
          <a:p>
            <a:pPr lvl="3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 to 40% of PCPCH reimbursement becomes prospective with quarterly reviews of compliance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480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Primary Care Delivery Model</a:t>
            </a:r>
            <a:endParaRPr lang="en-US" dirty="0"/>
          </a:p>
        </p:txBody>
      </p:sp>
      <p:sp>
        <p:nvSpPr>
          <p:cNvPr id="4" name="Shape 72"/>
          <p:cNvSpPr/>
          <p:nvPr/>
        </p:nvSpPr>
        <p:spPr>
          <a:xfrm>
            <a:off x="654425" y="1676400"/>
            <a:ext cx="1515300" cy="12341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" name="Shape 73"/>
          <p:cNvSpPr/>
          <p:nvPr/>
        </p:nvSpPr>
        <p:spPr>
          <a:xfrm>
            <a:off x="654425" y="3332925"/>
            <a:ext cx="1515300" cy="12341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Shape 74"/>
          <p:cNvSpPr/>
          <p:nvPr/>
        </p:nvSpPr>
        <p:spPr>
          <a:xfrm>
            <a:off x="654425" y="4918100"/>
            <a:ext cx="1515300" cy="12341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" name="Shape 75"/>
          <p:cNvSpPr txBox="1"/>
          <p:nvPr/>
        </p:nvSpPr>
        <p:spPr>
          <a:xfrm>
            <a:off x="888775" y="2026501"/>
            <a:ext cx="1031099" cy="64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CCO</a:t>
            </a:r>
          </a:p>
        </p:txBody>
      </p:sp>
      <p:sp>
        <p:nvSpPr>
          <p:cNvPr id="8" name="Shape 76"/>
          <p:cNvSpPr txBox="1"/>
          <p:nvPr/>
        </p:nvSpPr>
        <p:spPr>
          <a:xfrm>
            <a:off x="825300" y="3684550"/>
            <a:ext cx="1155900" cy="4302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ACO</a:t>
            </a:r>
          </a:p>
        </p:txBody>
      </p:sp>
      <p:sp>
        <p:nvSpPr>
          <p:cNvPr id="9" name="Shape 77"/>
          <p:cNvSpPr txBox="1"/>
          <p:nvPr/>
        </p:nvSpPr>
        <p:spPr>
          <a:xfrm>
            <a:off x="762000" y="5261751"/>
            <a:ext cx="1295400" cy="45324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Commercial</a:t>
            </a:r>
          </a:p>
        </p:txBody>
      </p:sp>
      <p:sp>
        <p:nvSpPr>
          <p:cNvPr id="10" name="Shape 78"/>
          <p:cNvSpPr/>
          <p:nvPr/>
        </p:nvSpPr>
        <p:spPr>
          <a:xfrm>
            <a:off x="2966475" y="2514600"/>
            <a:ext cx="2124599" cy="1312200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Shape 79"/>
          <p:cNvSpPr txBox="1"/>
          <p:nvPr/>
        </p:nvSpPr>
        <p:spPr>
          <a:xfrm>
            <a:off x="3309772" y="2743200"/>
            <a:ext cx="1421699" cy="8329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Primary Care Medical Home</a:t>
            </a:r>
          </a:p>
        </p:txBody>
      </p:sp>
      <p:sp>
        <p:nvSpPr>
          <p:cNvPr id="14" name="Shape 82"/>
          <p:cNvSpPr/>
          <p:nvPr/>
        </p:nvSpPr>
        <p:spPr>
          <a:xfrm>
            <a:off x="3075825" y="4191000"/>
            <a:ext cx="2124599" cy="1234199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Shape 83"/>
          <p:cNvSpPr txBox="1"/>
          <p:nvPr/>
        </p:nvSpPr>
        <p:spPr>
          <a:xfrm>
            <a:off x="3515913" y="4370832"/>
            <a:ext cx="1194899" cy="75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Other Providers</a:t>
            </a:r>
          </a:p>
        </p:txBody>
      </p:sp>
      <p:cxnSp>
        <p:nvCxnSpPr>
          <p:cNvPr id="16" name="Shape 84"/>
          <p:cNvCxnSpPr>
            <a:stCxn id="4" idx="3"/>
          </p:cNvCxnSpPr>
          <p:nvPr/>
        </p:nvCxnSpPr>
        <p:spPr>
          <a:xfrm>
            <a:off x="2169725" y="2293499"/>
            <a:ext cx="781199" cy="7107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" name="Shape 85"/>
          <p:cNvCxnSpPr>
            <a:stCxn id="5" idx="3"/>
            <a:endCxn id="10" idx="2"/>
          </p:cNvCxnSpPr>
          <p:nvPr/>
        </p:nvCxnSpPr>
        <p:spPr>
          <a:xfrm flipV="1">
            <a:off x="2169725" y="3170700"/>
            <a:ext cx="796750" cy="77932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8" name="Shape 86"/>
          <p:cNvCxnSpPr>
            <a:stCxn id="6" idx="3"/>
            <a:endCxn id="10" idx="3"/>
          </p:cNvCxnSpPr>
          <p:nvPr/>
        </p:nvCxnSpPr>
        <p:spPr>
          <a:xfrm flipV="1">
            <a:off x="2169725" y="3634633"/>
            <a:ext cx="1107890" cy="1900567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9" name="Shape 87"/>
          <p:cNvCxnSpPr>
            <a:stCxn id="6" idx="3"/>
            <a:endCxn id="14" idx="2"/>
          </p:cNvCxnSpPr>
          <p:nvPr/>
        </p:nvCxnSpPr>
        <p:spPr>
          <a:xfrm flipV="1">
            <a:off x="2169725" y="4808100"/>
            <a:ext cx="906100" cy="727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" name="Shape 88"/>
          <p:cNvCxnSpPr>
            <a:stCxn id="10" idx="6"/>
          </p:cNvCxnSpPr>
          <p:nvPr/>
        </p:nvCxnSpPr>
        <p:spPr>
          <a:xfrm>
            <a:off x="5091074" y="3170700"/>
            <a:ext cx="937200" cy="15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" name="Shape 89"/>
          <p:cNvCxnSpPr>
            <a:stCxn id="14" idx="6"/>
          </p:cNvCxnSpPr>
          <p:nvPr/>
        </p:nvCxnSpPr>
        <p:spPr>
          <a:xfrm>
            <a:off x="5200424" y="4808099"/>
            <a:ext cx="984299" cy="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2" name="Shape 60"/>
          <p:cNvSpPr/>
          <p:nvPr/>
        </p:nvSpPr>
        <p:spPr>
          <a:xfrm>
            <a:off x="6043975" y="2133600"/>
            <a:ext cx="2755500" cy="3363299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" name="Shape 61"/>
          <p:cNvSpPr txBox="1"/>
          <p:nvPr/>
        </p:nvSpPr>
        <p:spPr>
          <a:xfrm>
            <a:off x="6804625" y="2293175"/>
            <a:ext cx="1234199" cy="49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600" dirty="0">
                <a:latin typeface="Arial" panose="020B0604020202020204" pitchFamily="34" charset="0"/>
                <a:cs typeface="Arial" panose="020B0604020202020204" pitchFamily="34" charset="0"/>
              </a:rPr>
              <a:t>Joe Patient</a:t>
            </a:r>
          </a:p>
        </p:txBody>
      </p:sp>
      <p:sp>
        <p:nvSpPr>
          <p:cNvPr id="24" name="Oval 23"/>
          <p:cNvSpPr/>
          <p:nvPr/>
        </p:nvSpPr>
        <p:spPr>
          <a:xfrm>
            <a:off x="7306056" y="3859850"/>
            <a:ext cx="228600" cy="17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934200" y="3272150"/>
            <a:ext cx="76200" cy="56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830312" y="3285744"/>
            <a:ext cx="76200" cy="56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4250004">
            <a:off x="6367164" y="4265257"/>
            <a:ext cx="228600" cy="4140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rot="8918690">
            <a:off x="8092025" y="4144043"/>
            <a:ext cx="228600" cy="4140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Block Arc 28"/>
          <p:cNvSpPr/>
          <p:nvPr/>
        </p:nvSpPr>
        <p:spPr>
          <a:xfrm rot="21030168">
            <a:off x="6634741" y="2985275"/>
            <a:ext cx="524472" cy="10829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Block Arc 29"/>
          <p:cNvSpPr/>
          <p:nvPr/>
        </p:nvSpPr>
        <p:spPr>
          <a:xfrm rot="593746">
            <a:off x="7644276" y="2985274"/>
            <a:ext cx="524472" cy="10829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653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1432</TotalTime>
  <Words>471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Health Care Reform and the Medical Practice</vt:lpstr>
      <vt:lpstr>Current Primary Care Delivery Model</vt:lpstr>
      <vt:lpstr>Definitions Continued</vt:lpstr>
      <vt:lpstr>Definitions Continued</vt:lpstr>
      <vt:lpstr>New Health Care Delivery Definitions</vt:lpstr>
      <vt:lpstr>Definitions Continued</vt:lpstr>
      <vt:lpstr>New Primary Care Delivery Model</vt:lpstr>
    </vt:vector>
  </TitlesOfParts>
  <Company>Linn Benton Communtiy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 Reform and the Medical Practice</dc:title>
  <dc:creator>Jerry L. Coe</dc:creator>
  <cp:lastModifiedBy>              </cp:lastModifiedBy>
  <cp:revision>18</cp:revision>
  <dcterms:created xsi:type="dcterms:W3CDTF">2013-10-14T19:59:11Z</dcterms:created>
  <dcterms:modified xsi:type="dcterms:W3CDTF">2013-10-15T19:51:41Z</dcterms:modified>
</cp:coreProperties>
</file>