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 id="260" r:id="rId5"/>
    <p:sldId id="261" r:id="rId6"/>
    <p:sldId id="262" r:id="rId7"/>
    <p:sldId id="263" r:id="rId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0016" autoAdjust="0"/>
    <p:restoredTop sz="94660"/>
  </p:normalViewPr>
  <p:slideViewPr>
    <p:cSldViewPr snapToGrid="0">
      <p:cViewPr varScale="1">
        <p:scale>
          <a:sx n="76" d="100"/>
          <a:sy n="76" d="100"/>
        </p:scale>
        <p:origin x="126" y="82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51ADD23-3432-497E-B024-709C01C1DAD0}" type="datetimeFigureOut">
              <a:rPr lang="en-US" smtClean="0"/>
              <a:t>4/17/2017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DBFBD1C-793E-4FA3-9C41-4DC338ABB685}" type="slidenum">
              <a:rPr lang="en-US" smtClean="0"/>
              <a:t>‹#›</a:t>
            </a:fld>
            <a:endParaRPr lang="en-US"/>
          </a:p>
        </p:txBody>
      </p:sp>
    </p:spTree>
    <p:extLst>
      <p:ext uri="{BB962C8B-B14F-4D97-AF65-F5344CB8AC3E}">
        <p14:creationId xmlns:p14="http://schemas.microsoft.com/office/powerpoint/2010/main" val="234731528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51ADD23-3432-497E-B024-709C01C1DAD0}" type="datetimeFigureOut">
              <a:rPr lang="en-US" smtClean="0"/>
              <a:t>4/17/2017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DBFBD1C-793E-4FA3-9C41-4DC338ABB685}" type="slidenum">
              <a:rPr lang="en-US" smtClean="0"/>
              <a:t>‹#›</a:t>
            </a:fld>
            <a:endParaRPr lang="en-US"/>
          </a:p>
        </p:txBody>
      </p:sp>
    </p:spTree>
    <p:extLst>
      <p:ext uri="{BB962C8B-B14F-4D97-AF65-F5344CB8AC3E}">
        <p14:creationId xmlns:p14="http://schemas.microsoft.com/office/powerpoint/2010/main" val="40292613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51ADD23-3432-497E-B024-709C01C1DAD0}" type="datetimeFigureOut">
              <a:rPr lang="en-US" smtClean="0"/>
              <a:t>4/17/2017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DBFBD1C-793E-4FA3-9C41-4DC338ABB685}" type="slidenum">
              <a:rPr lang="en-US" smtClean="0"/>
              <a:t>‹#›</a:t>
            </a:fld>
            <a:endParaRPr lang="en-US"/>
          </a:p>
        </p:txBody>
      </p:sp>
    </p:spTree>
    <p:extLst>
      <p:ext uri="{BB962C8B-B14F-4D97-AF65-F5344CB8AC3E}">
        <p14:creationId xmlns:p14="http://schemas.microsoft.com/office/powerpoint/2010/main" val="104877364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51ADD23-3432-497E-B024-709C01C1DAD0}" type="datetimeFigureOut">
              <a:rPr lang="en-US" smtClean="0"/>
              <a:t>4/17/2017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DBFBD1C-793E-4FA3-9C41-4DC338ABB685}" type="slidenum">
              <a:rPr lang="en-US" smtClean="0"/>
              <a:t>‹#›</a:t>
            </a:fld>
            <a:endParaRPr lang="en-US"/>
          </a:p>
        </p:txBody>
      </p:sp>
    </p:spTree>
    <p:extLst>
      <p:ext uri="{BB962C8B-B14F-4D97-AF65-F5344CB8AC3E}">
        <p14:creationId xmlns:p14="http://schemas.microsoft.com/office/powerpoint/2010/main" val="311980070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951ADD23-3432-497E-B024-709C01C1DAD0}" type="datetimeFigureOut">
              <a:rPr lang="en-US" smtClean="0"/>
              <a:t>4/17/2017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DBFBD1C-793E-4FA3-9C41-4DC338ABB685}" type="slidenum">
              <a:rPr lang="en-US" smtClean="0"/>
              <a:t>‹#›</a:t>
            </a:fld>
            <a:endParaRPr lang="en-US"/>
          </a:p>
        </p:txBody>
      </p:sp>
    </p:spTree>
    <p:extLst>
      <p:ext uri="{BB962C8B-B14F-4D97-AF65-F5344CB8AC3E}">
        <p14:creationId xmlns:p14="http://schemas.microsoft.com/office/powerpoint/2010/main" val="235591673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951ADD23-3432-497E-B024-709C01C1DAD0}" type="datetimeFigureOut">
              <a:rPr lang="en-US" smtClean="0"/>
              <a:t>4/17/2017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DBFBD1C-793E-4FA3-9C41-4DC338ABB685}" type="slidenum">
              <a:rPr lang="en-US" smtClean="0"/>
              <a:t>‹#›</a:t>
            </a:fld>
            <a:endParaRPr lang="en-US"/>
          </a:p>
        </p:txBody>
      </p:sp>
    </p:spTree>
    <p:extLst>
      <p:ext uri="{BB962C8B-B14F-4D97-AF65-F5344CB8AC3E}">
        <p14:creationId xmlns:p14="http://schemas.microsoft.com/office/powerpoint/2010/main" val="21427397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951ADD23-3432-497E-B024-709C01C1DAD0}" type="datetimeFigureOut">
              <a:rPr lang="en-US" smtClean="0"/>
              <a:t>4/17/2017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DBFBD1C-793E-4FA3-9C41-4DC338ABB685}" type="slidenum">
              <a:rPr lang="en-US" smtClean="0"/>
              <a:t>‹#›</a:t>
            </a:fld>
            <a:endParaRPr lang="en-US"/>
          </a:p>
        </p:txBody>
      </p:sp>
    </p:spTree>
    <p:extLst>
      <p:ext uri="{BB962C8B-B14F-4D97-AF65-F5344CB8AC3E}">
        <p14:creationId xmlns:p14="http://schemas.microsoft.com/office/powerpoint/2010/main" val="105897537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951ADD23-3432-497E-B024-709C01C1DAD0}" type="datetimeFigureOut">
              <a:rPr lang="en-US" smtClean="0"/>
              <a:t>4/17/2017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DBFBD1C-793E-4FA3-9C41-4DC338ABB685}" type="slidenum">
              <a:rPr lang="en-US" smtClean="0"/>
              <a:t>‹#›</a:t>
            </a:fld>
            <a:endParaRPr lang="en-US"/>
          </a:p>
        </p:txBody>
      </p:sp>
    </p:spTree>
    <p:extLst>
      <p:ext uri="{BB962C8B-B14F-4D97-AF65-F5344CB8AC3E}">
        <p14:creationId xmlns:p14="http://schemas.microsoft.com/office/powerpoint/2010/main" val="14452514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51ADD23-3432-497E-B024-709C01C1DAD0}" type="datetimeFigureOut">
              <a:rPr lang="en-US" smtClean="0"/>
              <a:t>4/17/2017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DBFBD1C-793E-4FA3-9C41-4DC338ABB685}" type="slidenum">
              <a:rPr lang="en-US" smtClean="0"/>
              <a:t>‹#›</a:t>
            </a:fld>
            <a:endParaRPr lang="en-US"/>
          </a:p>
        </p:txBody>
      </p:sp>
    </p:spTree>
    <p:extLst>
      <p:ext uri="{BB962C8B-B14F-4D97-AF65-F5344CB8AC3E}">
        <p14:creationId xmlns:p14="http://schemas.microsoft.com/office/powerpoint/2010/main" val="375490345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51ADD23-3432-497E-B024-709C01C1DAD0}" type="datetimeFigureOut">
              <a:rPr lang="en-US" smtClean="0"/>
              <a:t>4/17/2017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DBFBD1C-793E-4FA3-9C41-4DC338ABB685}" type="slidenum">
              <a:rPr lang="en-US" smtClean="0"/>
              <a:t>‹#›</a:t>
            </a:fld>
            <a:endParaRPr lang="en-US"/>
          </a:p>
        </p:txBody>
      </p:sp>
    </p:spTree>
    <p:extLst>
      <p:ext uri="{BB962C8B-B14F-4D97-AF65-F5344CB8AC3E}">
        <p14:creationId xmlns:p14="http://schemas.microsoft.com/office/powerpoint/2010/main" val="40256988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51ADD23-3432-497E-B024-709C01C1DAD0}" type="datetimeFigureOut">
              <a:rPr lang="en-US" smtClean="0"/>
              <a:t>4/17/2017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DBFBD1C-793E-4FA3-9C41-4DC338ABB685}" type="slidenum">
              <a:rPr lang="en-US" smtClean="0"/>
              <a:t>‹#›</a:t>
            </a:fld>
            <a:endParaRPr lang="en-US"/>
          </a:p>
        </p:txBody>
      </p:sp>
    </p:spTree>
    <p:extLst>
      <p:ext uri="{BB962C8B-B14F-4D97-AF65-F5344CB8AC3E}">
        <p14:creationId xmlns:p14="http://schemas.microsoft.com/office/powerpoint/2010/main" val="234522542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51ADD23-3432-497E-B024-709C01C1DAD0}" type="datetimeFigureOut">
              <a:rPr lang="en-US" smtClean="0"/>
              <a:t>4/17/2017</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DBFBD1C-793E-4FA3-9C41-4DC338ABB685}" type="slidenum">
              <a:rPr lang="en-US" smtClean="0"/>
              <a:t>‹#›</a:t>
            </a:fld>
            <a:endParaRPr lang="en-US"/>
          </a:p>
        </p:txBody>
      </p:sp>
    </p:spTree>
    <p:extLst>
      <p:ext uri="{BB962C8B-B14F-4D97-AF65-F5344CB8AC3E}">
        <p14:creationId xmlns:p14="http://schemas.microsoft.com/office/powerpoint/2010/main" val="416639387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77900" y="2854325"/>
            <a:ext cx="10515600" cy="1325563"/>
          </a:xfrm>
        </p:spPr>
        <p:txBody>
          <a:bodyPr>
            <a:normAutofit/>
          </a:bodyPr>
          <a:lstStyle/>
          <a:p>
            <a:pPr algn="ctr"/>
            <a:r>
              <a:rPr lang="en-US" sz="4800" dirty="0" smtClean="0"/>
              <a:t>Difficult Group Behaviors</a:t>
            </a:r>
            <a:endParaRPr lang="en-US" sz="4800" dirty="0"/>
          </a:p>
        </p:txBody>
      </p:sp>
    </p:spTree>
    <p:extLst>
      <p:ext uri="{BB962C8B-B14F-4D97-AF65-F5344CB8AC3E}">
        <p14:creationId xmlns:p14="http://schemas.microsoft.com/office/powerpoint/2010/main" val="22880030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There are several distinct types of ‘difficult’ behavior’ which can occur in group situations. </a:t>
            </a:r>
            <a:endParaRPr lang="en-US" dirty="0"/>
          </a:p>
        </p:txBody>
      </p:sp>
      <p:sp>
        <p:nvSpPr>
          <p:cNvPr id="3" name="TextBox 2"/>
          <p:cNvSpPr txBox="1"/>
          <p:nvPr/>
        </p:nvSpPr>
        <p:spPr>
          <a:xfrm>
            <a:off x="838200" y="2070100"/>
            <a:ext cx="8636000" cy="830997"/>
          </a:xfrm>
          <a:prstGeom prst="rect">
            <a:avLst/>
          </a:prstGeom>
          <a:noFill/>
        </p:spPr>
        <p:txBody>
          <a:bodyPr wrap="square" rtlCol="0">
            <a:spAutoFit/>
          </a:bodyPr>
          <a:lstStyle/>
          <a:p>
            <a:r>
              <a:rPr lang="en-US" sz="4800" b="1" dirty="0" smtClean="0">
                <a:latin typeface="+mj-lt"/>
              </a:rPr>
              <a:t>The Most Common: </a:t>
            </a:r>
            <a:endParaRPr lang="en-US" sz="4800" b="1" dirty="0">
              <a:latin typeface="+mj-lt"/>
            </a:endParaRPr>
          </a:p>
        </p:txBody>
      </p:sp>
      <p:sp>
        <p:nvSpPr>
          <p:cNvPr id="4" name="TextBox 3"/>
          <p:cNvSpPr txBox="1"/>
          <p:nvPr/>
        </p:nvSpPr>
        <p:spPr>
          <a:xfrm>
            <a:off x="1181100" y="2968506"/>
            <a:ext cx="6108700" cy="3170099"/>
          </a:xfrm>
          <a:prstGeom prst="rect">
            <a:avLst/>
          </a:prstGeom>
          <a:noFill/>
        </p:spPr>
        <p:txBody>
          <a:bodyPr wrap="square" rtlCol="0">
            <a:spAutoFit/>
          </a:bodyPr>
          <a:lstStyle/>
          <a:p>
            <a:pPr marL="571500" indent="-571500">
              <a:buFont typeface="Arial" panose="020B0604020202020204" pitchFamily="34" charset="0"/>
              <a:buChar char="•"/>
            </a:pPr>
            <a:r>
              <a:rPr lang="en-US" sz="4000" dirty="0" smtClean="0">
                <a:latin typeface="+mj-lt"/>
              </a:rPr>
              <a:t>Conflict</a:t>
            </a:r>
          </a:p>
          <a:p>
            <a:pPr marL="571500" indent="-571500">
              <a:buFont typeface="Arial" panose="020B0604020202020204" pitchFamily="34" charset="0"/>
              <a:buChar char="•"/>
            </a:pPr>
            <a:r>
              <a:rPr lang="en-US" sz="4000" dirty="0" smtClean="0">
                <a:latin typeface="+mj-lt"/>
              </a:rPr>
              <a:t>Non-participation or Withdrawal</a:t>
            </a:r>
          </a:p>
          <a:p>
            <a:pPr marL="571500" indent="-571500">
              <a:buFont typeface="Arial" panose="020B0604020202020204" pitchFamily="34" charset="0"/>
              <a:buChar char="•"/>
            </a:pPr>
            <a:r>
              <a:rPr lang="en-US" sz="4000" dirty="0" smtClean="0">
                <a:latin typeface="+mj-lt"/>
              </a:rPr>
              <a:t>Monopolizing</a:t>
            </a:r>
          </a:p>
          <a:p>
            <a:pPr marL="571500" indent="-571500">
              <a:buFont typeface="Arial" panose="020B0604020202020204" pitchFamily="34" charset="0"/>
              <a:buChar char="•"/>
            </a:pPr>
            <a:r>
              <a:rPr lang="en-US" sz="4000" dirty="0" smtClean="0">
                <a:latin typeface="+mj-lt"/>
              </a:rPr>
              <a:t>Scapegoating</a:t>
            </a:r>
            <a:endParaRPr lang="en-US" sz="4000" dirty="0">
              <a:latin typeface="+mj-lt"/>
            </a:endParaRPr>
          </a:p>
        </p:txBody>
      </p:sp>
    </p:spTree>
    <p:extLst>
      <p:ext uri="{BB962C8B-B14F-4D97-AF65-F5344CB8AC3E}">
        <p14:creationId xmlns:p14="http://schemas.microsoft.com/office/powerpoint/2010/main" val="3045556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76300" y="1000125"/>
            <a:ext cx="10515600" cy="1325563"/>
          </a:xfrm>
        </p:spPr>
        <p:txBody>
          <a:bodyPr>
            <a:noAutofit/>
          </a:bodyPr>
          <a:lstStyle/>
          <a:p>
            <a:pPr algn="ctr"/>
            <a:r>
              <a:rPr lang="en-US" sz="3600" dirty="0" smtClean="0"/>
              <a:t>The level of success of a group (i.e. work group) will, ultimately, depend on the level of cohesiveness within the group – how well the group members interact and get along with each other. </a:t>
            </a:r>
            <a:endParaRPr lang="en-US" sz="3600" dirty="0"/>
          </a:p>
        </p:txBody>
      </p:sp>
      <p:sp>
        <p:nvSpPr>
          <p:cNvPr id="3" name="TextBox 2"/>
          <p:cNvSpPr txBox="1"/>
          <p:nvPr/>
        </p:nvSpPr>
        <p:spPr>
          <a:xfrm>
            <a:off x="1149350" y="3543300"/>
            <a:ext cx="9969500" cy="1754326"/>
          </a:xfrm>
          <a:prstGeom prst="rect">
            <a:avLst/>
          </a:prstGeom>
          <a:noFill/>
        </p:spPr>
        <p:txBody>
          <a:bodyPr wrap="square" rtlCol="0">
            <a:spAutoFit/>
          </a:bodyPr>
          <a:lstStyle/>
          <a:p>
            <a:pPr algn="ctr"/>
            <a:r>
              <a:rPr lang="en-US" sz="3600" dirty="0" smtClean="0">
                <a:latin typeface="+mj-lt"/>
              </a:rPr>
              <a:t>By recognizing, understanding and minimizing disruptive group behaviors group work becomes more effective and productive. </a:t>
            </a:r>
            <a:endParaRPr lang="en-US" sz="3600" dirty="0">
              <a:latin typeface="+mj-lt"/>
            </a:endParaRPr>
          </a:p>
        </p:txBody>
      </p:sp>
    </p:spTree>
    <p:extLst>
      <p:ext uri="{BB962C8B-B14F-4D97-AF65-F5344CB8AC3E}">
        <p14:creationId xmlns:p14="http://schemas.microsoft.com/office/powerpoint/2010/main" val="376771944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89000" y="212725"/>
            <a:ext cx="10515600" cy="1325563"/>
          </a:xfrm>
        </p:spPr>
        <p:txBody>
          <a:bodyPr/>
          <a:lstStyle/>
          <a:p>
            <a:pPr algn="ctr"/>
            <a:r>
              <a:rPr lang="en-US" b="1" dirty="0" smtClean="0"/>
              <a:t>Conflict</a:t>
            </a:r>
            <a:endParaRPr lang="en-US" b="1" dirty="0"/>
          </a:p>
        </p:txBody>
      </p:sp>
      <p:sp>
        <p:nvSpPr>
          <p:cNvPr id="3" name="TextBox 2"/>
          <p:cNvSpPr txBox="1"/>
          <p:nvPr/>
        </p:nvSpPr>
        <p:spPr>
          <a:xfrm>
            <a:off x="565150" y="1225689"/>
            <a:ext cx="11163300" cy="5632311"/>
          </a:xfrm>
          <a:prstGeom prst="rect">
            <a:avLst/>
          </a:prstGeom>
          <a:noFill/>
        </p:spPr>
        <p:txBody>
          <a:bodyPr wrap="square" rtlCol="0">
            <a:spAutoFit/>
          </a:bodyPr>
          <a:lstStyle/>
          <a:p>
            <a:r>
              <a:rPr lang="en-US" dirty="0" smtClean="0"/>
              <a:t>	Disagreements within groups are common and often a health way of building cohesiveness, this is because if people disagree on a particular point they will have the opportunity to explain why and perhaps offer alternative solutions to the problems of the group. </a:t>
            </a:r>
          </a:p>
          <a:p>
            <a:r>
              <a:rPr lang="en-US" dirty="0" smtClean="0"/>
              <a:t>	Conflict and further discussion can be a good way of reflecting and clarifying the aims and objectives of the group and can enhance understanding by taking in the viewpoints of all group members. Conflict only becomes a problem when comments become personal, towards an individual or sub-group of individuals, or discussion takes up too much time to detriment of the group’s purpose. </a:t>
            </a:r>
          </a:p>
          <a:p>
            <a:r>
              <a:rPr lang="en-US" dirty="0" smtClean="0"/>
              <a:t>	Strong group leadership and cohesiveness will enable disagreements to become positive for the group and the individuals within it. The following example describes how to prevent disagreement leading to more serious problems which may be disruptive to the group. </a:t>
            </a:r>
          </a:p>
          <a:p>
            <a:r>
              <a:rPr lang="en-US" dirty="0" smtClean="0"/>
              <a:t>	An individual in a group may challenge what is being said by the leader or by other group members. This can lead to disruption within the group, affecting the progress and overall emotional state of the other members. Any sort of challenge or disagreement needs to be discussed openly, especially if there seems to be a valid reason for it. The person in disagreement should be encouraged to express their views in a positive way with the rest of the group. If the situation cannot be resolved in the group setting, the leader of facilitator may wish to discuss the issues which concern the individual away from the rest of the group. Alternatively, the disagreement could be dealt with at a specific time and discussed by the group, so that the group as a whole negotiates some form of resolution.</a:t>
            </a:r>
          </a:p>
          <a:p>
            <a:r>
              <a:rPr lang="en-US" dirty="0" smtClean="0"/>
              <a:t>	Conflict resolution in groups will depend, in part, on the leadership style and team roles of the group members. </a:t>
            </a:r>
          </a:p>
          <a:p>
            <a:endParaRPr lang="en-US" dirty="0"/>
          </a:p>
        </p:txBody>
      </p:sp>
    </p:spTree>
    <p:extLst>
      <p:ext uri="{BB962C8B-B14F-4D97-AF65-F5344CB8AC3E}">
        <p14:creationId xmlns:p14="http://schemas.microsoft.com/office/powerpoint/2010/main" val="10497695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50900" y="161925"/>
            <a:ext cx="10515600" cy="1325563"/>
          </a:xfrm>
        </p:spPr>
        <p:txBody>
          <a:bodyPr/>
          <a:lstStyle/>
          <a:p>
            <a:pPr algn="ctr"/>
            <a:r>
              <a:rPr lang="en-US" b="1" dirty="0" smtClean="0"/>
              <a:t>Scapegoating</a:t>
            </a:r>
            <a:endParaRPr lang="en-US" b="1" dirty="0"/>
          </a:p>
        </p:txBody>
      </p:sp>
      <p:sp>
        <p:nvSpPr>
          <p:cNvPr id="3" name="TextBox 2"/>
          <p:cNvSpPr txBox="1"/>
          <p:nvPr/>
        </p:nvSpPr>
        <p:spPr>
          <a:xfrm>
            <a:off x="647700" y="1651000"/>
            <a:ext cx="10922000" cy="4247317"/>
          </a:xfrm>
          <a:prstGeom prst="rect">
            <a:avLst/>
          </a:prstGeom>
          <a:noFill/>
        </p:spPr>
        <p:txBody>
          <a:bodyPr wrap="square" rtlCol="0">
            <a:spAutoFit/>
          </a:bodyPr>
          <a:lstStyle/>
          <a:p>
            <a:r>
              <a:rPr lang="en-US" dirty="0" smtClean="0"/>
              <a:t>	When things go wrong in a group situation it is sometimes easy to direct blame at one or more individuals within the group, this is known as 'scapegoating' and can be very damaging for the individual concerned and also for the group as a whole. </a:t>
            </a:r>
          </a:p>
          <a:p>
            <a:r>
              <a:rPr lang="en-US" dirty="0" smtClean="0"/>
              <a:t>	The person may be rejected by the group and become a target for anger, frustration and ridicule by other members.  Such behavior may lead that member to withdraw, especially if they are unwilling or unable to defend themselves. Everybody makes mistakes and we all fail sometimes; scapegoating can be comparable to bullying and most detrimental to the self-confidence of the victim. </a:t>
            </a:r>
          </a:p>
          <a:p>
            <a:r>
              <a:rPr lang="en-US" dirty="0" smtClean="0"/>
              <a:t>	If the group has failed because of one person then a more appropriate way of handling the situation would be for the person concerned to have a private discussion with the group leader.  Often the point of a group is to pull together and support each other – the whole group may be to blame for assigning inappropriate tasks to an individual or not providing adequate support. </a:t>
            </a:r>
          </a:p>
          <a:p>
            <a:r>
              <a:rPr lang="en-US" dirty="0" smtClean="0"/>
              <a:t>	In cases of scapegoating, the group leader or facilitator could restructure the group into sub-groups for a period, to reduce the effect of the whole group scapegoating one individual.  Interpersonal interactions may be structured differently in a smaller unit and may help to rebuild the confidence of members.  Restructuring may also alter the dynamics within the group as a whole once it has been fully reformed at a future time.</a:t>
            </a:r>
            <a:endParaRPr lang="en-US" dirty="0"/>
          </a:p>
        </p:txBody>
      </p:sp>
    </p:spTree>
    <p:extLst>
      <p:ext uri="{BB962C8B-B14F-4D97-AF65-F5344CB8AC3E}">
        <p14:creationId xmlns:p14="http://schemas.microsoft.com/office/powerpoint/2010/main" val="103021000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25425"/>
            <a:ext cx="10515600" cy="1325563"/>
          </a:xfrm>
        </p:spPr>
        <p:txBody>
          <a:bodyPr/>
          <a:lstStyle/>
          <a:p>
            <a:pPr algn="ctr"/>
            <a:r>
              <a:rPr lang="en-US" b="1" dirty="0" smtClean="0"/>
              <a:t>Non-participation or Withdrawal</a:t>
            </a:r>
            <a:endParaRPr lang="en-US" b="1" dirty="0"/>
          </a:p>
        </p:txBody>
      </p:sp>
      <p:sp>
        <p:nvSpPr>
          <p:cNvPr id="3" name="TextBox 2"/>
          <p:cNvSpPr txBox="1"/>
          <p:nvPr/>
        </p:nvSpPr>
        <p:spPr>
          <a:xfrm>
            <a:off x="419100" y="1550988"/>
            <a:ext cx="11353800" cy="4893647"/>
          </a:xfrm>
          <a:prstGeom prst="rect">
            <a:avLst/>
          </a:prstGeom>
          <a:noFill/>
        </p:spPr>
        <p:txBody>
          <a:bodyPr wrap="square" rtlCol="0">
            <a:spAutoFit/>
          </a:bodyPr>
          <a:lstStyle/>
          <a:p>
            <a:r>
              <a:rPr lang="en-US" dirty="0" smtClean="0"/>
              <a:t>	</a:t>
            </a:r>
            <a:r>
              <a:rPr lang="en-US" sz="2400" dirty="0" smtClean="0"/>
              <a:t>Everyone has the right not to participate within the group, although it is usually preferable for all members to contribute.</a:t>
            </a:r>
          </a:p>
          <a:p>
            <a:endParaRPr lang="en-US" sz="2400" dirty="0" smtClean="0"/>
          </a:p>
          <a:p>
            <a:r>
              <a:rPr lang="en-US" sz="2400" dirty="0" smtClean="0"/>
              <a:t>	Some members will prefer to observe rather than to participate vocally and others may wish to contribute but feel too shy, fear self-disclosure or lack confidence.  To overcome lack of self-confidence, where members wish to contribute but fear to do so, their non-participation needs an encouraging, positive approach, however, they should not be embarrassed or pressured to participate.</a:t>
            </a:r>
          </a:p>
          <a:p>
            <a:endParaRPr lang="en-US" sz="2400" dirty="0"/>
          </a:p>
          <a:p>
            <a:r>
              <a:rPr lang="en-US" sz="2400" dirty="0" smtClean="0"/>
              <a:t>	Some group members who are withdrawn may just take longer to warm to the group situation and to open up.  Over time, group members who were initially quite extrovert may listen more and say less, whilst those who said little initially may begin to say more, which will lead to more balanced contributions.</a:t>
            </a:r>
            <a:endParaRPr lang="en-US" sz="2400" dirty="0"/>
          </a:p>
        </p:txBody>
      </p:sp>
    </p:spTree>
    <p:extLst>
      <p:ext uri="{BB962C8B-B14F-4D97-AF65-F5344CB8AC3E}">
        <p14:creationId xmlns:p14="http://schemas.microsoft.com/office/powerpoint/2010/main" val="278958066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smtClean="0"/>
              <a:t>Monopolizing</a:t>
            </a:r>
            <a:endParaRPr lang="en-US" b="1" dirty="0"/>
          </a:p>
        </p:txBody>
      </p:sp>
      <p:sp>
        <p:nvSpPr>
          <p:cNvPr id="3" name="TextBox 2"/>
          <p:cNvSpPr txBox="1"/>
          <p:nvPr/>
        </p:nvSpPr>
        <p:spPr>
          <a:xfrm>
            <a:off x="438150" y="1397000"/>
            <a:ext cx="11315700" cy="4401205"/>
          </a:xfrm>
          <a:prstGeom prst="rect">
            <a:avLst/>
          </a:prstGeom>
          <a:noFill/>
        </p:spPr>
        <p:txBody>
          <a:bodyPr wrap="square" rtlCol="0">
            <a:spAutoFit/>
          </a:bodyPr>
          <a:lstStyle/>
          <a:p>
            <a:r>
              <a:rPr lang="en-US" dirty="0" smtClean="0"/>
              <a:t>	</a:t>
            </a:r>
            <a:r>
              <a:rPr lang="en-US" sz="2000" dirty="0" smtClean="0"/>
              <a:t>There may be times when one person in the group has a lot more to say than others.  </a:t>
            </a:r>
          </a:p>
          <a:p>
            <a:r>
              <a:rPr lang="en-US" sz="2000" dirty="0" smtClean="0"/>
              <a:t>	</a:t>
            </a:r>
          </a:p>
          <a:p>
            <a:r>
              <a:rPr lang="en-US" sz="2000" dirty="0"/>
              <a:t>	</a:t>
            </a:r>
            <a:r>
              <a:rPr lang="en-US" sz="2000" dirty="0" smtClean="0"/>
              <a:t>This may be the case, for example, if one member has a focused area of expertise which needs to be shared with others.  Monopolizing, however, refers to one or two members dominating the group at the expense of other members' contributions. </a:t>
            </a:r>
          </a:p>
          <a:p>
            <a:r>
              <a:rPr lang="en-US" sz="2000" dirty="0" smtClean="0"/>
              <a:t>	</a:t>
            </a:r>
          </a:p>
          <a:p>
            <a:r>
              <a:rPr lang="en-US" sz="2000" dirty="0"/>
              <a:t>	</a:t>
            </a:r>
            <a:r>
              <a:rPr lang="en-US" sz="2000" dirty="0" smtClean="0"/>
              <a:t>Monopolizing can lead to resentment from others in the group, feeling that they do not have the opportunity to make their points.</a:t>
            </a:r>
          </a:p>
          <a:p>
            <a:endParaRPr lang="en-US" sz="2000" dirty="0" smtClean="0"/>
          </a:p>
          <a:p>
            <a:r>
              <a:rPr lang="en-US" sz="2000" dirty="0" smtClean="0"/>
              <a:t>	The leader or facilitator may reduce this problem by first acknowledging what the person has to contribute and then diverting the discussion to other people, asking their opinions and moving on.  In situations that cannot be resolved in a group situation, the best strategy may be to discuss the problem with the individual concerned, in a way that is sensitive and positive and does not dampen their spirits and future contributions altogether.</a:t>
            </a:r>
            <a:endParaRPr lang="en-US" sz="2000" dirty="0"/>
          </a:p>
        </p:txBody>
      </p:sp>
    </p:spTree>
    <p:extLst>
      <p:ext uri="{BB962C8B-B14F-4D97-AF65-F5344CB8AC3E}">
        <p14:creationId xmlns:p14="http://schemas.microsoft.com/office/powerpoint/2010/main" val="378717713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70</TotalTime>
  <Words>94</Words>
  <Application>Microsoft Office PowerPoint</Application>
  <PresentationFormat>Widescreen</PresentationFormat>
  <Paragraphs>34</Paragraphs>
  <Slides>7</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7</vt:i4>
      </vt:variant>
    </vt:vector>
  </HeadingPairs>
  <TitlesOfParts>
    <vt:vector size="11" baseType="lpstr">
      <vt:lpstr>Arial</vt:lpstr>
      <vt:lpstr>Calibri</vt:lpstr>
      <vt:lpstr>Calibri Light</vt:lpstr>
      <vt:lpstr>Office Theme</vt:lpstr>
      <vt:lpstr>Difficult Group Behaviors</vt:lpstr>
      <vt:lpstr>There are several distinct types of ‘difficult’ behavior’ which can occur in group situations. </vt:lpstr>
      <vt:lpstr>The level of success of a group (i.e. work group) will, ultimately, depend on the level of cohesiveness within the group – how well the group members interact and get along with each other. </vt:lpstr>
      <vt:lpstr>Conflict</vt:lpstr>
      <vt:lpstr>Scapegoating</vt:lpstr>
      <vt:lpstr>Non-participation or Withdrawal</vt:lpstr>
      <vt:lpstr>Monopolizing</vt:lpstr>
    </vt:vector>
  </TitlesOfParts>
  <Company>LBCC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Difficult Group Behaviors</dc:title>
  <dc:creator>Megan Meyers</dc:creator>
  <cp:lastModifiedBy>Megan Meyers</cp:lastModifiedBy>
  <cp:revision>5</cp:revision>
  <dcterms:created xsi:type="dcterms:W3CDTF">2017-04-17T18:49:12Z</dcterms:created>
  <dcterms:modified xsi:type="dcterms:W3CDTF">2017-04-17T19:59:48Z</dcterms:modified>
</cp:coreProperties>
</file>

<file path=docProps/thumbnail.jpeg>
</file>