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 id="260" r:id="rId5"/>
    <p:sldId id="261" r:id="rId6"/>
    <p:sldId id="262" r:id="rId7"/>
    <p:sldId id="263" r:id="rId8"/>
    <p:sldId id="264" r:id="rId9"/>
    <p:sldId id="265" r:id="rId10"/>
    <p:sldId id="266" r:id="rId11"/>
    <p:sldId id="267" r:id="rId12"/>
    <p:sldId id="268" r:id="rId13"/>
    <p:sldId id="269" r:id="rId1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16" autoAdjust="0"/>
    <p:restoredTop sz="94660"/>
  </p:normalViewPr>
  <p:slideViewPr>
    <p:cSldViewPr snapToGrid="0">
      <p:cViewPr varScale="1">
        <p:scale>
          <a:sx n="76" d="100"/>
          <a:sy n="76" d="100"/>
        </p:scale>
        <p:origin x="126" y="82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88E04CB-0563-4F42-9F99-4EE85AB0CEE2}" type="datetimeFigureOut">
              <a:rPr lang="en-US" smtClean="0"/>
              <a:t>4/17/2017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71B3BDB-F317-4DC4-ADBE-86AA40D3938F}" type="slidenum">
              <a:rPr lang="en-US" smtClean="0"/>
              <a:t>‹#›</a:t>
            </a:fld>
            <a:endParaRPr lang="en-US"/>
          </a:p>
        </p:txBody>
      </p:sp>
    </p:spTree>
    <p:extLst>
      <p:ext uri="{BB962C8B-B14F-4D97-AF65-F5344CB8AC3E}">
        <p14:creationId xmlns:p14="http://schemas.microsoft.com/office/powerpoint/2010/main" val="159071083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88E04CB-0563-4F42-9F99-4EE85AB0CEE2}" type="datetimeFigureOut">
              <a:rPr lang="en-US" smtClean="0"/>
              <a:t>4/17/2017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71B3BDB-F317-4DC4-ADBE-86AA40D3938F}" type="slidenum">
              <a:rPr lang="en-US" smtClean="0"/>
              <a:t>‹#›</a:t>
            </a:fld>
            <a:endParaRPr lang="en-US"/>
          </a:p>
        </p:txBody>
      </p:sp>
    </p:spTree>
    <p:extLst>
      <p:ext uri="{BB962C8B-B14F-4D97-AF65-F5344CB8AC3E}">
        <p14:creationId xmlns:p14="http://schemas.microsoft.com/office/powerpoint/2010/main" val="246506246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88E04CB-0563-4F42-9F99-4EE85AB0CEE2}" type="datetimeFigureOut">
              <a:rPr lang="en-US" smtClean="0"/>
              <a:t>4/17/2017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71B3BDB-F317-4DC4-ADBE-86AA40D3938F}" type="slidenum">
              <a:rPr lang="en-US" smtClean="0"/>
              <a:t>‹#›</a:t>
            </a:fld>
            <a:endParaRPr lang="en-US"/>
          </a:p>
        </p:txBody>
      </p:sp>
    </p:spTree>
    <p:extLst>
      <p:ext uri="{BB962C8B-B14F-4D97-AF65-F5344CB8AC3E}">
        <p14:creationId xmlns:p14="http://schemas.microsoft.com/office/powerpoint/2010/main" val="74478364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88E04CB-0563-4F42-9F99-4EE85AB0CEE2}" type="datetimeFigureOut">
              <a:rPr lang="en-US" smtClean="0"/>
              <a:t>4/17/2017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71B3BDB-F317-4DC4-ADBE-86AA40D3938F}" type="slidenum">
              <a:rPr lang="en-US" smtClean="0"/>
              <a:t>‹#›</a:t>
            </a:fld>
            <a:endParaRPr lang="en-US"/>
          </a:p>
        </p:txBody>
      </p:sp>
    </p:spTree>
    <p:extLst>
      <p:ext uri="{BB962C8B-B14F-4D97-AF65-F5344CB8AC3E}">
        <p14:creationId xmlns:p14="http://schemas.microsoft.com/office/powerpoint/2010/main" val="262879913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88E04CB-0563-4F42-9F99-4EE85AB0CEE2}" type="datetimeFigureOut">
              <a:rPr lang="en-US" smtClean="0"/>
              <a:t>4/17/2017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71B3BDB-F317-4DC4-ADBE-86AA40D3938F}" type="slidenum">
              <a:rPr lang="en-US" smtClean="0"/>
              <a:t>‹#›</a:t>
            </a:fld>
            <a:endParaRPr lang="en-US"/>
          </a:p>
        </p:txBody>
      </p:sp>
    </p:spTree>
    <p:extLst>
      <p:ext uri="{BB962C8B-B14F-4D97-AF65-F5344CB8AC3E}">
        <p14:creationId xmlns:p14="http://schemas.microsoft.com/office/powerpoint/2010/main" val="849508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88E04CB-0563-4F42-9F99-4EE85AB0CEE2}" type="datetimeFigureOut">
              <a:rPr lang="en-US" smtClean="0"/>
              <a:t>4/17/2017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71B3BDB-F317-4DC4-ADBE-86AA40D3938F}" type="slidenum">
              <a:rPr lang="en-US" smtClean="0"/>
              <a:t>‹#›</a:t>
            </a:fld>
            <a:endParaRPr lang="en-US"/>
          </a:p>
        </p:txBody>
      </p:sp>
    </p:spTree>
    <p:extLst>
      <p:ext uri="{BB962C8B-B14F-4D97-AF65-F5344CB8AC3E}">
        <p14:creationId xmlns:p14="http://schemas.microsoft.com/office/powerpoint/2010/main" val="1838871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88E04CB-0563-4F42-9F99-4EE85AB0CEE2}" type="datetimeFigureOut">
              <a:rPr lang="en-US" smtClean="0"/>
              <a:t>4/17/2017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71B3BDB-F317-4DC4-ADBE-86AA40D3938F}" type="slidenum">
              <a:rPr lang="en-US" smtClean="0"/>
              <a:t>‹#›</a:t>
            </a:fld>
            <a:endParaRPr lang="en-US"/>
          </a:p>
        </p:txBody>
      </p:sp>
    </p:spTree>
    <p:extLst>
      <p:ext uri="{BB962C8B-B14F-4D97-AF65-F5344CB8AC3E}">
        <p14:creationId xmlns:p14="http://schemas.microsoft.com/office/powerpoint/2010/main" val="292328879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88E04CB-0563-4F42-9F99-4EE85AB0CEE2}" type="datetimeFigureOut">
              <a:rPr lang="en-US" smtClean="0"/>
              <a:t>4/17/2017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71B3BDB-F317-4DC4-ADBE-86AA40D3938F}" type="slidenum">
              <a:rPr lang="en-US" smtClean="0"/>
              <a:t>‹#›</a:t>
            </a:fld>
            <a:endParaRPr lang="en-US"/>
          </a:p>
        </p:txBody>
      </p:sp>
    </p:spTree>
    <p:extLst>
      <p:ext uri="{BB962C8B-B14F-4D97-AF65-F5344CB8AC3E}">
        <p14:creationId xmlns:p14="http://schemas.microsoft.com/office/powerpoint/2010/main" val="33209115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8E04CB-0563-4F42-9F99-4EE85AB0CEE2}" type="datetimeFigureOut">
              <a:rPr lang="en-US" smtClean="0"/>
              <a:t>4/17/2017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71B3BDB-F317-4DC4-ADBE-86AA40D3938F}" type="slidenum">
              <a:rPr lang="en-US" smtClean="0"/>
              <a:t>‹#›</a:t>
            </a:fld>
            <a:endParaRPr lang="en-US"/>
          </a:p>
        </p:txBody>
      </p:sp>
    </p:spTree>
    <p:extLst>
      <p:ext uri="{BB962C8B-B14F-4D97-AF65-F5344CB8AC3E}">
        <p14:creationId xmlns:p14="http://schemas.microsoft.com/office/powerpoint/2010/main" val="108068392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88E04CB-0563-4F42-9F99-4EE85AB0CEE2}" type="datetimeFigureOut">
              <a:rPr lang="en-US" smtClean="0"/>
              <a:t>4/17/2017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71B3BDB-F317-4DC4-ADBE-86AA40D3938F}" type="slidenum">
              <a:rPr lang="en-US" smtClean="0"/>
              <a:t>‹#›</a:t>
            </a:fld>
            <a:endParaRPr lang="en-US"/>
          </a:p>
        </p:txBody>
      </p:sp>
    </p:spTree>
    <p:extLst>
      <p:ext uri="{BB962C8B-B14F-4D97-AF65-F5344CB8AC3E}">
        <p14:creationId xmlns:p14="http://schemas.microsoft.com/office/powerpoint/2010/main" val="27089517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88E04CB-0563-4F42-9F99-4EE85AB0CEE2}" type="datetimeFigureOut">
              <a:rPr lang="en-US" smtClean="0"/>
              <a:t>4/17/2017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71B3BDB-F317-4DC4-ADBE-86AA40D3938F}" type="slidenum">
              <a:rPr lang="en-US" smtClean="0"/>
              <a:t>‹#›</a:t>
            </a:fld>
            <a:endParaRPr lang="en-US"/>
          </a:p>
        </p:txBody>
      </p:sp>
    </p:spTree>
    <p:extLst>
      <p:ext uri="{BB962C8B-B14F-4D97-AF65-F5344CB8AC3E}">
        <p14:creationId xmlns:p14="http://schemas.microsoft.com/office/powerpoint/2010/main" val="246815888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88E04CB-0563-4F42-9F99-4EE85AB0CEE2}" type="datetimeFigureOut">
              <a:rPr lang="en-US" smtClean="0"/>
              <a:t>4/17/2017</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71B3BDB-F317-4DC4-ADBE-86AA40D3938F}" type="slidenum">
              <a:rPr lang="en-US" smtClean="0"/>
              <a:t>‹#›</a:t>
            </a:fld>
            <a:endParaRPr lang="en-US"/>
          </a:p>
        </p:txBody>
      </p:sp>
    </p:spTree>
    <p:extLst>
      <p:ext uri="{BB962C8B-B14F-4D97-AF65-F5344CB8AC3E}">
        <p14:creationId xmlns:p14="http://schemas.microsoft.com/office/powerpoint/2010/main" val="232701361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87400" y="1660525"/>
            <a:ext cx="10515600" cy="1325563"/>
          </a:xfrm>
        </p:spPr>
        <p:txBody>
          <a:bodyPr>
            <a:noAutofit/>
          </a:bodyPr>
          <a:lstStyle/>
          <a:p>
            <a:pPr algn="ctr"/>
            <a:r>
              <a:rPr lang="en-US" sz="4800" b="1" dirty="0" smtClean="0"/>
              <a:t>How to Effectively Schedule and Manage Appointments</a:t>
            </a:r>
            <a:endParaRPr lang="en-US" sz="4800" b="1" dirty="0"/>
          </a:p>
        </p:txBody>
      </p:sp>
      <p:sp>
        <p:nvSpPr>
          <p:cNvPr id="3" name="TextBox 2"/>
          <p:cNvSpPr txBox="1"/>
          <p:nvPr/>
        </p:nvSpPr>
        <p:spPr>
          <a:xfrm>
            <a:off x="4572000" y="3149600"/>
            <a:ext cx="3263900" cy="707886"/>
          </a:xfrm>
          <a:prstGeom prst="rect">
            <a:avLst/>
          </a:prstGeom>
          <a:noFill/>
        </p:spPr>
        <p:txBody>
          <a:bodyPr wrap="square" rtlCol="0">
            <a:spAutoFit/>
          </a:bodyPr>
          <a:lstStyle/>
          <a:p>
            <a:r>
              <a:rPr lang="en-US" sz="4000" b="1" i="1" dirty="0" smtClean="0">
                <a:latin typeface="+mj-lt"/>
              </a:rPr>
              <a:t>Tips and Tricks</a:t>
            </a:r>
            <a:endParaRPr lang="en-US" sz="4000" b="1" i="1" dirty="0">
              <a:latin typeface="+mj-lt"/>
            </a:endParaRPr>
          </a:p>
        </p:txBody>
      </p:sp>
    </p:spTree>
    <p:extLst>
      <p:ext uri="{BB962C8B-B14F-4D97-AF65-F5344CB8AC3E}">
        <p14:creationId xmlns:p14="http://schemas.microsoft.com/office/powerpoint/2010/main" val="80990904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i="1" dirty="0" smtClean="0"/>
              <a:t>Build In Lead Times</a:t>
            </a:r>
            <a:endParaRPr lang="en-US" b="1" i="1" dirty="0"/>
          </a:p>
        </p:txBody>
      </p:sp>
      <p:sp>
        <p:nvSpPr>
          <p:cNvPr id="3" name="TextBox 2"/>
          <p:cNvSpPr txBox="1"/>
          <p:nvPr/>
        </p:nvSpPr>
        <p:spPr>
          <a:xfrm>
            <a:off x="673100" y="1587500"/>
            <a:ext cx="11099800" cy="3970318"/>
          </a:xfrm>
          <a:prstGeom prst="rect">
            <a:avLst/>
          </a:prstGeom>
          <a:noFill/>
        </p:spPr>
        <p:txBody>
          <a:bodyPr wrap="square" rtlCol="0">
            <a:spAutoFit/>
          </a:bodyPr>
          <a:lstStyle/>
          <a:p>
            <a:pPr algn="ctr"/>
            <a:r>
              <a:rPr lang="en-US" sz="3600" dirty="0" smtClean="0">
                <a:latin typeface="+mj-lt"/>
              </a:rPr>
              <a:t>Even if patient is on time, or a little early, a patient with an 8:30 AM appointment will not be in an exam room waiting to be seen at 8:30 AM. Depending upon practice processes, he or she may not be ready to be examined until 8:45 or 9:00. Knowing the lead times relative to different types of appointments allows the physician to correctly interpret the real appointment time. </a:t>
            </a:r>
            <a:endParaRPr lang="en-US" sz="3600" dirty="0">
              <a:latin typeface="+mj-lt"/>
            </a:endParaRPr>
          </a:p>
        </p:txBody>
      </p:sp>
    </p:spTree>
    <p:extLst>
      <p:ext uri="{BB962C8B-B14F-4D97-AF65-F5344CB8AC3E}">
        <p14:creationId xmlns:p14="http://schemas.microsoft.com/office/powerpoint/2010/main" val="250854909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i="1" dirty="0" smtClean="0"/>
              <a:t>Plan on Work-Ins</a:t>
            </a:r>
            <a:endParaRPr lang="en-US" b="1" i="1" dirty="0"/>
          </a:p>
        </p:txBody>
      </p:sp>
      <p:sp>
        <p:nvSpPr>
          <p:cNvPr id="3" name="TextBox 2"/>
          <p:cNvSpPr txBox="1"/>
          <p:nvPr/>
        </p:nvSpPr>
        <p:spPr>
          <a:xfrm>
            <a:off x="406400" y="1536700"/>
            <a:ext cx="11188700" cy="5016758"/>
          </a:xfrm>
          <a:prstGeom prst="rect">
            <a:avLst/>
          </a:prstGeom>
          <a:noFill/>
        </p:spPr>
        <p:txBody>
          <a:bodyPr wrap="square" rtlCol="0">
            <a:spAutoFit/>
          </a:bodyPr>
          <a:lstStyle/>
          <a:p>
            <a:pPr algn="ctr"/>
            <a:r>
              <a:rPr lang="en-US" sz="3200" dirty="0" smtClean="0">
                <a:latin typeface="+mj-lt"/>
              </a:rPr>
              <a:t>It can feel good to look at the next day’s schedule and see it booked solid because the promise is one of maximized resource utilization. Unfortunately, if all practice resources are committed, there is no slack available to respond to the unexpected. Protect specific times for same-day appointments. If the practice seldom has the need to work in a patient, the specific appointment times can be outside of the regular schedule, at the beginning of the lunch break or after the last appointment of the day. Other practices will find that one or two “work-in” slots within the regular schedule are almost always utilized. </a:t>
            </a:r>
            <a:endParaRPr lang="en-US" sz="3200" dirty="0">
              <a:latin typeface="+mj-lt"/>
            </a:endParaRPr>
          </a:p>
        </p:txBody>
      </p:sp>
    </p:spTree>
    <p:extLst>
      <p:ext uri="{BB962C8B-B14F-4D97-AF65-F5344CB8AC3E}">
        <p14:creationId xmlns:p14="http://schemas.microsoft.com/office/powerpoint/2010/main" val="195230361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i="1" dirty="0" smtClean="0"/>
              <a:t>Acknowledge Variability</a:t>
            </a:r>
            <a:endParaRPr lang="en-US" b="1" i="1" dirty="0"/>
          </a:p>
        </p:txBody>
      </p:sp>
      <p:sp>
        <p:nvSpPr>
          <p:cNvPr id="3" name="TextBox 2"/>
          <p:cNvSpPr txBox="1"/>
          <p:nvPr/>
        </p:nvSpPr>
        <p:spPr>
          <a:xfrm>
            <a:off x="838200" y="1690688"/>
            <a:ext cx="10820400" cy="4401205"/>
          </a:xfrm>
          <a:prstGeom prst="rect">
            <a:avLst/>
          </a:prstGeom>
          <a:noFill/>
        </p:spPr>
        <p:txBody>
          <a:bodyPr wrap="square" rtlCol="0">
            <a:spAutoFit/>
          </a:bodyPr>
          <a:lstStyle/>
          <a:p>
            <a:pPr algn="ctr"/>
            <a:r>
              <a:rPr lang="en-US" sz="2800" dirty="0" smtClean="0">
                <a:latin typeface="+mj-lt"/>
              </a:rPr>
              <a:t>If an analysis of practice activity reveals that an annual physical takes 28 minutes on average, scheduling appointments at 28-minute intervals is both intuitive and ill-advised. The problem is with the nature of the measure. Widely divergent data points produce an average that is between the two measures, but far from each. </a:t>
            </a:r>
          </a:p>
          <a:p>
            <a:pPr algn="ctr"/>
            <a:r>
              <a:rPr lang="en-US" sz="2800" dirty="0" smtClean="0">
                <a:latin typeface="+mj-lt"/>
              </a:rPr>
              <a:t>Depending upon your tolerance for running behind and your tolerance for waiting on patients, schedule appointments at the average time required plus one standard deviation to predictable finish two-thirds of exams within the allotted time, or the average time required plus two standard deviations to complete 95 percent of exams within the allotted period. </a:t>
            </a:r>
            <a:endParaRPr lang="en-US" sz="2800" dirty="0">
              <a:latin typeface="+mj-lt"/>
            </a:endParaRPr>
          </a:p>
        </p:txBody>
      </p:sp>
    </p:spTree>
    <p:extLst>
      <p:ext uri="{BB962C8B-B14F-4D97-AF65-F5344CB8AC3E}">
        <p14:creationId xmlns:p14="http://schemas.microsoft.com/office/powerpoint/2010/main" val="102763658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i="1" dirty="0" smtClean="0"/>
              <a:t>As Much as </a:t>
            </a:r>
            <a:r>
              <a:rPr lang="en-US" b="1" i="1" dirty="0"/>
              <a:t>P</a:t>
            </a:r>
            <a:r>
              <a:rPr lang="en-US" b="1" i="1" dirty="0" smtClean="0"/>
              <a:t>ossible, Stay on Time</a:t>
            </a:r>
            <a:endParaRPr lang="en-US" b="1" i="1" dirty="0"/>
          </a:p>
        </p:txBody>
      </p:sp>
      <p:sp>
        <p:nvSpPr>
          <p:cNvPr id="3" name="TextBox 2"/>
          <p:cNvSpPr txBox="1"/>
          <p:nvPr/>
        </p:nvSpPr>
        <p:spPr>
          <a:xfrm>
            <a:off x="533400" y="1536700"/>
            <a:ext cx="11226800" cy="5016758"/>
          </a:xfrm>
          <a:prstGeom prst="rect">
            <a:avLst/>
          </a:prstGeom>
          <a:noFill/>
        </p:spPr>
        <p:txBody>
          <a:bodyPr wrap="square" rtlCol="0">
            <a:spAutoFit/>
          </a:bodyPr>
          <a:lstStyle/>
          <a:p>
            <a:pPr algn="ctr"/>
            <a:r>
              <a:rPr lang="en-US" sz="3200" dirty="0" smtClean="0">
                <a:latin typeface="+mj-lt"/>
              </a:rPr>
              <a:t>Patients will adjust their appointment times to match what they expect from the practice. If a physician is often an hour late, the patient will consider themselves on time if they arrive within an hour or so of the appointment. </a:t>
            </a:r>
          </a:p>
          <a:p>
            <a:pPr algn="ctr"/>
            <a:r>
              <a:rPr lang="en-US" sz="3200" dirty="0" smtClean="0">
                <a:latin typeface="+mj-lt"/>
              </a:rPr>
              <a:t>If the physician’s timeliness is sufficiently erratic, the patient will actually consider themselves timely if they simple appear on the scheduled day. The result is that when a physician is actually running close to on-time, they will find themselves waiting for the patient to arrive. An added benefit is that running on-time decreases that amount of angry patients. </a:t>
            </a:r>
          </a:p>
        </p:txBody>
      </p:sp>
    </p:spTree>
    <p:extLst>
      <p:ext uri="{BB962C8B-B14F-4D97-AF65-F5344CB8AC3E}">
        <p14:creationId xmlns:p14="http://schemas.microsoft.com/office/powerpoint/2010/main" val="183293882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ctr"/>
            <a:r>
              <a:rPr lang="en-US" sz="6000" b="1" i="1" dirty="0" smtClean="0"/>
              <a:t>Tip 1 </a:t>
            </a:r>
            <a:endParaRPr lang="en-US" sz="6000" b="1" i="1" dirty="0"/>
          </a:p>
        </p:txBody>
      </p:sp>
      <p:sp>
        <p:nvSpPr>
          <p:cNvPr id="3" name="TextBox 2"/>
          <p:cNvSpPr txBox="1"/>
          <p:nvPr/>
        </p:nvSpPr>
        <p:spPr>
          <a:xfrm>
            <a:off x="323850" y="2909888"/>
            <a:ext cx="11544300" cy="1200329"/>
          </a:xfrm>
          <a:prstGeom prst="rect">
            <a:avLst/>
          </a:prstGeom>
          <a:noFill/>
        </p:spPr>
        <p:txBody>
          <a:bodyPr wrap="square" rtlCol="0">
            <a:spAutoFit/>
          </a:bodyPr>
          <a:lstStyle/>
          <a:p>
            <a:pPr algn="ctr"/>
            <a:r>
              <a:rPr lang="en-US" sz="3600" dirty="0" smtClean="0">
                <a:latin typeface="+mj-lt"/>
              </a:rPr>
              <a:t>Offer patients time slot options when scheduling the appointment. </a:t>
            </a:r>
            <a:endParaRPr lang="en-US" sz="3600" dirty="0">
              <a:latin typeface="+mj-lt"/>
            </a:endParaRPr>
          </a:p>
        </p:txBody>
      </p:sp>
    </p:spTree>
    <p:extLst>
      <p:ext uri="{BB962C8B-B14F-4D97-AF65-F5344CB8AC3E}">
        <p14:creationId xmlns:p14="http://schemas.microsoft.com/office/powerpoint/2010/main" val="307386781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6000" b="1" i="1" dirty="0" smtClean="0"/>
              <a:t>Tip 2</a:t>
            </a:r>
            <a:endParaRPr lang="en-US" sz="6000" b="1" i="1" dirty="0"/>
          </a:p>
        </p:txBody>
      </p:sp>
      <p:sp>
        <p:nvSpPr>
          <p:cNvPr id="3" name="TextBox 2"/>
          <p:cNvSpPr txBox="1"/>
          <p:nvPr/>
        </p:nvSpPr>
        <p:spPr>
          <a:xfrm>
            <a:off x="793750" y="2935288"/>
            <a:ext cx="10604500" cy="1200329"/>
          </a:xfrm>
          <a:prstGeom prst="rect">
            <a:avLst/>
          </a:prstGeom>
          <a:noFill/>
        </p:spPr>
        <p:txBody>
          <a:bodyPr wrap="square" rtlCol="0">
            <a:spAutoFit/>
          </a:bodyPr>
          <a:lstStyle/>
          <a:p>
            <a:pPr algn="ctr"/>
            <a:r>
              <a:rPr lang="en-US" sz="3600" dirty="0" smtClean="0"/>
              <a:t>If the appointment is made in person, give the patient a reminder card. </a:t>
            </a:r>
            <a:endParaRPr lang="en-US" sz="3600" dirty="0"/>
          </a:p>
        </p:txBody>
      </p:sp>
    </p:spTree>
    <p:extLst>
      <p:ext uri="{BB962C8B-B14F-4D97-AF65-F5344CB8AC3E}">
        <p14:creationId xmlns:p14="http://schemas.microsoft.com/office/powerpoint/2010/main" val="210241130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6000" b="1" i="1" dirty="0" smtClean="0"/>
              <a:t>Tip 3</a:t>
            </a:r>
            <a:endParaRPr lang="en-US" sz="6000" b="1" i="1" dirty="0"/>
          </a:p>
        </p:txBody>
      </p:sp>
      <p:sp>
        <p:nvSpPr>
          <p:cNvPr id="3" name="TextBox 2"/>
          <p:cNvSpPr txBox="1"/>
          <p:nvPr/>
        </p:nvSpPr>
        <p:spPr>
          <a:xfrm>
            <a:off x="387350" y="2882900"/>
            <a:ext cx="11417300" cy="1200329"/>
          </a:xfrm>
          <a:prstGeom prst="rect">
            <a:avLst/>
          </a:prstGeom>
          <a:noFill/>
        </p:spPr>
        <p:txBody>
          <a:bodyPr wrap="square" rtlCol="0">
            <a:spAutoFit/>
          </a:bodyPr>
          <a:lstStyle/>
          <a:p>
            <a:pPr algn="ctr"/>
            <a:r>
              <a:rPr lang="en-US" sz="3600" dirty="0" smtClean="0">
                <a:latin typeface="+mj-lt"/>
              </a:rPr>
              <a:t>If the appointment is made well in advance, send reminders via mail or email near the appointment date. </a:t>
            </a:r>
            <a:endParaRPr lang="en-US" sz="3600" dirty="0">
              <a:latin typeface="+mj-lt"/>
            </a:endParaRPr>
          </a:p>
        </p:txBody>
      </p:sp>
    </p:spTree>
    <p:extLst>
      <p:ext uri="{BB962C8B-B14F-4D97-AF65-F5344CB8AC3E}">
        <p14:creationId xmlns:p14="http://schemas.microsoft.com/office/powerpoint/2010/main" val="81872645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6000" b="1" i="1" dirty="0" smtClean="0"/>
              <a:t>Tip 4</a:t>
            </a:r>
            <a:endParaRPr lang="en-US" sz="6000" b="1" i="1" dirty="0"/>
          </a:p>
        </p:txBody>
      </p:sp>
      <p:sp>
        <p:nvSpPr>
          <p:cNvPr id="3" name="TextBox 2"/>
          <p:cNvSpPr txBox="1"/>
          <p:nvPr/>
        </p:nvSpPr>
        <p:spPr>
          <a:xfrm>
            <a:off x="419100" y="2794000"/>
            <a:ext cx="11353800" cy="1200329"/>
          </a:xfrm>
          <a:prstGeom prst="rect">
            <a:avLst/>
          </a:prstGeom>
          <a:noFill/>
        </p:spPr>
        <p:txBody>
          <a:bodyPr wrap="square" rtlCol="0">
            <a:spAutoFit/>
          </a:bodyPr>
          <a:lstStyle/>
          <a:p>
            <a:pPr algn="ctr"/>
            <a:r>
              <a:rPr lang="en-US" sz="3600" dirty="0" smtClean="0">
                <a:latin typeface="+mj-lt"/>
              </a:rPr>
              <a:t>Consider making phone calls to confirm the day before or day of the appointment. </a:t>
            </a:r>
            <a:endParaRPr lang="en-US" sz="3600" dirty="0">
              <a:latin typeface="+mj-lt"/>
            </a:endParaRPr>
          </a:p>
        </p:txBody>
      </p:sp>
    </p:spTree>
    <p:extLst>
      <p:ext uri="{BB962C8B-B14F-4D97-AF65-F5344CB8AC3E}">
        <p14:creationId xmlns:p14="http://schemas.microsoft.com/office/powerpoint/2010/main" val="311540848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6000" b="1" i="1" dirty="0" smtClean="0"/>
              <a:t>Tip 5</a:t>
            </a:r>
            <a:endParaRPr lang="en-US" sz="6000" b="1" i="1" dirty="0"/>
          </a:p>
        </p:txBody>
      </p:sp>
      <p:sp>
        <p:nvSpPr>
          <p:cNvPr id="3" name="TextBox 2"/>
          <p:cNvSpPr txBox="1"/>
          <p:nvPr/>
        </p:nvSpPr>
        <p:spPr>
          <a:xfrm>
            <a:off x="838200" y="2590800"/>
            <a:ext cx="10718800" cy="1754326"/>
          </a:xfrm>
          <a:prstGeom prst="rect">
            <a:avLst/>
          </a:prstGeom>
          <a:noFill/>
        </p:spPr>
        <p:txBody>
          <a:bodyPr wrap="square" rtlCol="0">
            <a:spAutoFit/>
          </a:bodyPr>
          <a:lstStyle/>
          <a:p>
            <a:pPr algn="ctr"/>
            <a:r>
              <a:rPr lang="en-US" sz="3600" dirty="0" smtClean="0">
                <a:latin typeface="+mj-lt"/>
              </a:rPr>
              <a:t>Upgrade any manual appointment books to browser based software. This software can better organize, send reminders, and notify patients of changes. </a:t>
            </a:r>
            <a:endParaRPr lang="en-US" sz="3600" dirty="0">
              <a:latin typeface="+mj-lt"/>
            </a:endParaRPr>
          </a:p>
        </p:txBody>
      </p:sp>
    </p:spTree>
    <p:extLst>
      <p:ext uri="{BB962C8B-B14F-4D97-AF65-F5344CB8AC3E}">
        <p14:creationId xmlns:p14="http://schemas.microsoft.com/office/powerpoint/2010/main" val="402898770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77900" y="2524125"/>
            <a:ext cx="10515600" cy="1325563"/>
          </a:xfrm>
        </p:spPr>
        <p:txBody>
          <a:bodyPr>
            <a:noAutofit/>
          </a:bodyPr>
          <a:lstStyle/>
          <a:p>
            <a:pPr algn="ctr"/>
            <a:r>
              <a:rPr lang="en-US" sz="4800" dirty="0" smtClean="0"/>
              <a:t>Getting and maintain control of the medical practice schedule has a positive impact on resource utilization, profitability, and the general satisfaction of patients, physicians, and staff. </a:t>
            </a:r>
            <a:endParaRPr lang="en-US" sz="4800" dirty="0"/>
          </a:p>
        </p:txBody>
      </p:sp>
    </p:spTree>
    <p:extLst>
      <p:ext uri="{BB962C8B-B14F-4D97-AF65-F5344CB8AC3E}">
        <p14:creationId xmlns:p14="http://schemas.microsoft.com/office/powerpoint/2010/main" val="298538282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i="1" dirty="0" smtClean="0"/>
              <a:t>5 Elements of Effective Scheduling</a:t>
            </a:r>
            <a:endParaRPr lang="en-US" b="1" i="1" dirty="0"/>
          </a:p>
        </p:txBody>
      </p:sp>
      <p:sp>
        <p:nvSpPr>
          <p:cNvPr id="3" name="TextBox 2"/>
          <p:cNvSpPr txBox="1"/>
          <p:nvPr/>
        </p:nvSpPr>
        <p:spPr>
          <a:xfrm>
            <a:off x="393700" y="2032000"/>
            <a:ext cx="11531600" cy="2862322"/>
          </a:xfrm>
          <a:prstGeom prst="rect">
            <a:avLst/>
          </a:prstGeom>
          <a:noFill/>
        </p:spPr>
        <p:txBody>
          <a:bodyPr wrap="square" rtlCol="0">
            <a:spAutoFit/>
          </a:bodyPr>
          <a:lstStyle/>
          <a:p>
            <a:pPr marL="342900" indent="-342900">
              <a:buAutoNum type="arabicPeriod"/>
            </a:pPr>
            <a:r>
              <a:rPr lang="en-US" sz="3600" dirty="0" smtClean="0">
                <a:latin typeface="+mj-lt"/>
              </a:rPr>
              <a:t>Be realistic</a:t>
            </a:r>
          </a:p>
          <a:p>
            <a:pPr marL="342900" indent="-342900">
              <a:buAutoNum type="arabicPeriod"/>
            </a:pPr>
            <a:r>
              <a:rPr lang="en-US" sz="3600" dirty="0" smtClean="0">
                <a:latin typeface="+mj-lt"/>
              </a:rPr>
              <a:t>Build in lead times</a:t>
            </a:r>
          </a:p>
          <a:p>
            <a:pPr marL="342900" indent="-342900">
              <a:buAutoNum type="arabicPeriod"/>
            </a:pPr>
            <a:r>
              <a:rPr lang="en-US" sz="3600" dirty="0" smtClean="0">
                <a:latin typeface="+mj-lt"/>
              </a:rPr>
              <a:t>Plan on work-ins</a:t>
            </a:r>
          </a:p>
          <a:p>
            <a:pPr marL="342900" indent="-342900">
              <a:buAutoNum type="arabicPeriod"/>
            </a:pPr>
            <a:r>
              <a:rPr lang="en-US" sz="3600" dirty="0" smtClean="0">
                <a:latin typeface="+mj-lt"/>
              </a:rPr>
              <a:t>Acknowledge variability</a:t>
            </a:r>
          </a:p>
          <a:p>
            <a:pPr marL="342900" indent="-342900">
              <a:buAutoNum type="arabicPeriod"/>
            </a:pPr>
            <a:r>
              <a:rPr lang="en-US" sz="3600" dirty="0" smtClean="0">
                <a:latin typeface="+mj-lt"/>
              </a:rPr>
              <a:t>As much as possible, stay on time. </a:t>
            </a:r>
            <a:endParaRPr lang="en-US" sz="3600" dirty="0">
              <a:latin typeface="+mj-lt"/>
            </a:endParaRPr>
          </a:p>
        </p:txBody>
      </p:sp>
    </p:spTree>
    <p:extLst>
      <p:ext uri="{BB962C8B-B14F-4D97-AF65-F5344CB8AC3E}">
        <p14:creationId xmlns:p14="http://schemas.microsoft.com/office/powerpoint/2010/main" val="63425327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i="1" dirty="0" smtClean="0"/>
              <a:t>BE REALISTIC</a:t>
            </a:r>
            <a:endParaRPr lang="en-US" b="1" i="1" dirty="0"/>
          </a:p>
        </p:txBody>
      </p:sp>
      <p:sp>
        <p:nvSpPr>
          <p:cNvPr id="3" name="TextBox 2"/>
          <p:cNvSpPr txBox="1"/>
          <p:nvPr/>
        </p:nvSpPr>
        <p:spPr>
          <a:xfrm>
            <a:off x="330200" y="1536700"/>
            <a:ext cx="11480800" cy="4524315"/>
          </a:xfrm>
          <a:prstGeom prst="rect">
            <a:avLst/>
          </a:prstGeom>
          <a:noFill/>
        </p:spPr>
        <p:txBody>
          <a:bodyPr wrap="square" rtlCol="0">
            <a:spAutoFit/>
          </a:bodyPr>
          <a:lstStyle/>
          <a:p>
            <a:pPr algn="ctr"/>
            <a:r>
              <a:rPr lang="en-US" sz="2400" dirty="0" smtClean="0">
                <a:latin typeface="+mj-lt"/>
              </a:rPr>
              <a:t>Industry standards for appointments and procedures can be very useful in identifying areas in which one medical practice is different from others. Arbitrarily scheduling according to industry standards, however, is not productive. The germane question for scheduling should be: “How long does a particular type of exam or procedure take your doctor?”</a:t>
            </a:r>
          </a:p>
          <a:p>
            <a:pPr algn="ctr"/>
            <a:endParaRPr lang="en-US" sz="2400" dirty="0" smtClean="0">
              <a:latin typeface="+mj-lt"/>
            </a:endParaRPr>
          </a:p>
          <a:p>
            <a:pPr algn="ctr"/>
            <a:r>
              <a:rPr lang="en-US" sz="2400" dirty="0" smtClean="0">
                <a:latin typeface="+mj-lt"/>
              </a:rPr>
              <a:t>Something similar is true relative to structuring schedules to produce a certain amount of gross revenue. All things being equal, increasing time-related capacity requires lengthening the clinic day. Shortening appointment allotments produces a schedule that only appears to be more productive. The day gets longer in an ad hoc manner, with all the frustration associated with consistently running behind. </a:t>
            </a:r>
          </a:p>
          <a:p>
            <a:pPr algn="ctr"/>
            <a:endParaRPr lang="en-US" sz="2400" dirty="0" smtClean="0">
              <a:latin typeface="+mj-lt"/>
            </a:endParaRPr>
          </a:p>
          <a:p>
            <a:pPr algn="ctr"/>
            <a:r>
              <a:rPr lang="en-US" sz="2400" dirty="0" smtClean="0">
                <a:latin typeface="+mj-lt"/>
              </a:rPr>
              <a:t>The bottom line is that the work takes the time it takes. </a:t>
            </a:r>
            <a:endParaRPr lang="en-US" sz="2400" dirty="0">
              <a:latin typeface="+mj-lt"/>
            </a:endParaRPr>
          </a:p>
        </p:txBody>
      </p:sp>
    </p:spTree>
    <p:extLst>
      <p:ext uri="{BB962C8B-B14F-4D97-AF65-F5344CB8AC3E}">
        <p14:creationId xmlns:p14="http://schemas.microsoft.com/office/powerpoint/2010/main" val="55316566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33</TotalTime>
  <Words>727</Words>
  <Application>Microsoft Office PowerPoint</Application>
  <PresentationFormat>Widescreen</PresentationFormat>
  <Paragraphs>35</Paragraphs>
  <Slides>13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13</vt:i4>
      </vt:variant>
    </vt:vector>
  </HeadingPairs>
  <TitlesOfParts>
    <vt:vector size="17" baseType="lpstr">
      <vt:lpstr>Arial</vt:lpstr>
      <vt:lpstr>Calibri</vt:lpstr>
      <vt:lpstr>Calibri Light</vt:lpstr>
      <vt:lpstr>Office Theme</vt:lpstr>
      <vt:lpstr>How to Effectively Schedule and Manage Appointments</vt:lpstr>
      <vt:lpstr>Tip 1 </vt:lpstr>
      <vt:lpstr>Tip 2</vt:lpstr>
      <vt:lpstr>Tip 3</vt:lpstr>
      <vt:lpstr>Tip 4</vt:lpstr>
      <vt:lpstr>Tip 5</vt:lpstr>
      <vt:lpstr>Getting and maintain control of the medical practice schedule has a positive impact on resource utilization, profitability, and the general satisfaction of patients, physicians, and staff. </vt:lpstr>
      <vt:lpstr>5 Elements of Effective Scheduling</vt:lpstr>
      <vt:lpstr>BE REALISTIC</vt:lpstr>
      <vt:lpstr>Build In Lead Times</vt:lpstr>
      <vt:lpstr>Plan on Work-Ins</vt:lpstr>
      <vt:lpstr>Acknowledge Variability</vt:lpstr>
      <vt:lpstr>As Much as Possible, Stay on Time</vt:lpstr>
    </vt:vector>
  </TitlesOfParts>
  <Company>LBCC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How to Effectively Schedule and Manage Appointments</dc:title>
  <dc:creator>Megan Meyers</dc:creator>
  <cp:lastModifiedBy>Megan Meyers</cp:lastModifiedBy>
  <cp:revision>4</cp:revision>
  <dcterms:created xsi:type="dcterms:W3CDTF">2017-04-17T20:55:41Z</dcterms:created>
  <dcterms:modified xsi:type="dcterms:W3CDTF">2017-04-17T21:28:58Z</dcterms:modified>
</cp:coreProperties>
</file>

<file path=docProps/thumbnail.jpeg>
</file>